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 id="2147483744" r:id="rId2"/>
  </p:sldMasterIdLst>
  <p:notesMasterIdLst>
    <p:notesMasterId r:id="rId31"/>
  </p:notesMasterIdLst>
  <p:handoutMasterIdLst>
    <p:handoutMasterId r:id="rId32"/>
  </p:handoutMasterIdLst>
  <p:sldIdLst>
    <p:sldId id="256" r:id="rId3"/>
    <p:sldId id="257" r:id="rId4"/>
    <p:sldId id="258" r:id="rId5"/>
    <p:sldId id="290" r:id="rId6"/>
    <p:sldId id="289" r:id="rId7"/>
    <p:sldId id="296" r:id="rId8"/>
    <p:sldId id="297" r:id="rId9"/>
    <p:sldId id="285" r:id="rId10"/>
    <p:sldId id="267" r:id="rId11"/>
    <p:sldId id="273" r:id="rId12"/>
    <p:sldId id="261" r:id="rId13"/>
    <p:sldId id="292" r:id="rId14"/>
    <p:sldId id="262" r:id="rId15"/>
    <p:sldId id="295" r:id="rId16"/>
    <p:sldId id="299" r:id="rId17"/>
    <p:sldId id="274" r:id="rId18"/>
    <p:sldId id="277" r:id="rId19"/>
    <p:sldId id="284" r:id="rId20"/>
    <p:sldId id="278" r:id="rId21"/>
    <p:sldId id="275" r:id="rId22"/>
    <p:sldId id="276" r:id="rId23"/>
    <p:sldId id="279" r:id="rId24"/>
    <p:sldId id="270" r:id="rId25"/>
    <p:sldId id="280" r:id="rId26"/>
    <p:sldId id="281" r:id="rId27"/>
    <p:sldId id="282" r:id="rId28"/>
    <p:sldId id="283" r:id="rId29"/>
    <p:sldId id="29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595" autoAdjust="0"/>
  </p:normalViewPr>
  <p:slideViewPr>
    <p:cSldViewPr>
      <p:cViewPr varScale="1">
        <p:scale>
          <a:sx n="99" d="100"/>
          <a:sy n="99" d="100"/>
        </p:scale>
        <p:origin x="7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F9A32C-46F2-4595-A670-4416B7BB9D8E}"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CA"/>
        </a:p>
      </dgm:t>
    </dgm:pt>
    <dgm:pt modelId="{C440C73F-C2E3-451C-8E45-524C5ADD2B68}">
      <dgm:prSet phldrT="[Text]"/>
      <dgm:spPr>
        <a:gradFill rotWithShape="0">
          <a:gsLst>
            <a:gs pos="0">
              <a:schemeClr val="accent4">
                <a:lumMod val="75000"/>
              </a:schemeClr>
            </a:gs>
            <a:gs pos="50000">
              <a:schemeClr val="accent1">
                <a:tint val="44500"/>
                <a:satMod val="160000"/>
              </a:schemeClr>
            </a:gs>
            <a:gs pos="100000">
              <a:schemeClr val="accent1">
                <a:tint val="23500"/>
                <a:satMod val="160000"/>
              </a:schemeClr>
            </a:gs>
          </a:gsLst>
          <a:lin ang="5400000" scaled="0"/>
        </a:gradFill>
        <a:ln>
          <a:noFill/>
        </a:ln>
        <a:effectLst>
          <a:glow rad="127000">
            <a:schemeClr val="accent1"/>
          </a:glow>
        </a:effectLst>
      </dgm:spPr>
      <dgm:t>
        <a:bodyPr/>
        <a:lstStyle/>
        <a:p>
          <a:r>
            <a:rPr lang="en-CA" dirty="0">
              <a:latin typeface="Times New Roman" pitchFamily="18" charset="0"/>
              <a:cs typeface="Times New Roman" pitchFamily="18" charset="0"/>
            </a:rPr>
            <a:t>Industry/market/customer-centric 'Innovation interest' with minimal risk</a:t>
          </a:r>
        </a:p>
      </dgm:t>
    </dgm:pt>
    <dgm:pt modelId="{93C57471-1030-48AB-B023-AD4A88F10FFA}" type="parTrans" cxnId="{96133359-E372-418D-AB13-9665F0BA38B7}">
      <dgm:prSet/>
      <dgm:spPr/>
      <dgm:t>
        <a:bodyPr/>
        <a:lstStyle/>
        <a:p>
          <a:endParaRPr lang="en-CA"/>
        </a:p>
      </dgm:t>
    </dgm:pt>
    <dgm:pt modelId="{8CE7DABC-3219-4ED1-A167-3D43A99B435C}" type="sibTrans" cxnId="{96133359-E372-418D-AB13-9665F0BA38B7}">
      <dgm:prSet/>
      <dgm:spPr/>
      <dgm:t>
        <a:bodyPr/>
        <a:lstStyle/>
        <a:p>
          <a:endParaRPr lang="en-CA"/>
        </a:p>
      </dgm:t>
    </dgm:pt>
    <dgm:pt modelId="{B6B536CD-8463-4809-B17E-8EAF427F81E4}">
      <dgm:prSet phldrT="[Text]"/>
      <dgm:spPr>
        <a:solidFill>
          <a:srgbClr val="FF0000"/>
        </a:solidFill>
      </dgm:spPr>
      <dgm:t>
        <a:bodyPr/>
        <a:lstStyle/>
        <a:p>
          <a:r>
            <a:rPr lang="en-CA" dirty="0">
              <a:latin typeface="Times New Roman" pitchFamily="18" charset="0"/>
              <a:cs typeface="Times New Roman" pitchFamily="18" charset="0"/>
            </a:rPr>
            <a:t>Technology 'Innovation interest' with nominal risk</a:t>
          </a:r>
        </a:p>
      </dgm:t>
    </dgm:pt>
    <dgm:pt modelId="{9401B836-9DDD-4B5F-8461-6F48F20193BF}" type="parTrans" cxnId="{A97059F2-A76D-496A-A9E6-34C8B9D8637C}">
      <dgm:prSet/>
      <dgm:spPr/>
      <dgm:t>
        <a:bodyPr/>
        <a:lstStyle/>
        <a:p>
          <a:endParaRPr lang="en-CA"/>
        </a:p>
      </dgm:t>
    </dgm:pt>
    <dgm:pt modelId="{06536477-A8B1-4AE8-B9AC-8B6ECF6783D0}" type="sibTrans" cxnId="{A97059F2-A76D-496A-A9E6-34C8B9D8637C}">
      <dgm:prSet/>
      <dgm:spPr/>
      <dgm:t>
        <a:bodyPr/>
        <a:lstStyle/>
        <a:p>
          <a:endParaRPr lang="en-CA"/>
        </a:p>
      </dgm:t>
    </dgm:pt>
    <dgm:pt modelId="{04FC9115-A597-4C4A-8CD5-C643EBF1A3AC}">
      <dgm:prSet phldrT="[Text]" custT="1"/>
      <dgm:spPr/>
      <dgm:t>
        <a:bodyPr/>
        <a:lstStyle/>
        <a:p>
          <a:pPr algn="l"/>
          <a:r>
            <a:rPr lang="en-CA" sz="1100" dirty="0"/>
            <a:t>'Innovation interest' in com</a:t>
          </a:r>
          <a:r>
            <a:rPr lang="en-CA" sz="1100" dirty="0">
              <a:latin typeface="Times New Roman" pitchFamily="18" charset="0"/>
              <a:cs typeface="Times New Roman" pitchFamily="18" charset="0"/>
            </a:rPr>
            <a:t>m</a:t>
          </a:r>
          <a:r>
            <a:rPr lang="en-CA" sz="1100" dirty="0"/>
            <a:t>on-use technologies to keep up to date.</a:t>
          </a:r>
        </a:p>
      </dgm:t>
    </dgm:pt>
    <dgm:pt modelId="{33AD90DF-9327-4B61-878B-477F390B745C}" type="parTrans" cxnId="{A1E1C5A3-6B61-4AA2-AB32-FAFA11800532}">
      <dgm:prSet/>
      <dgm:spPr/>
      <dgm:t>
        <a:bodyPr/>
        <a:lstStyle/>
        <a:p>
          <a:endParaRPr lang="en-CA"/>
        </a:p>
      </dgm:t>
    </dgm:pt>
    <dgm:pt modelId="{D2D3C032-548F-4D3C-AB1B-AA3CD87F6586}" type="sibTrans" cxnId="{A1E1C5A3-6B61-4AA2-AB32-FAFA11800532}">
      <dgm:prSet/>
      <dgm:spPr/>
      <dgm:t>
        <a:bodyPr/>
        <a:lstStyle/>
        <a:p>
          <a:endParaRPr lang="en-CA"/>
        </a:p>
      </dgm:t>
    </dgm:pt>
    <dgm:pt modelId="{BAE97419-D9B9-4486-877D-8DF5DCD6BCD6}">
      <dgm:prSet phldrT="[Text]" custT="1"/>
      <dgm:spPr/>
      <dgm:t>
        <a:bodyPr/>
        <a:lstStyle/>
        <a:p>
          <a:pPr algn="l"/>
          <a:r>
            <a:rPr lang="en-CA" sz="1100" dirty="0">
              <a:latin typeface="Times New Roman" pitchFamily="18" charset="0"/>
              <a:cs typeface="Times New Roman" pitchFamily="18" charset="0"/>
            </a:rPr>
            <a:t>'Innovation interest' in a defined market in order to  differentiate  product/service.</a:t>
          </a:r>
        </a:p>
      </dgm:t>
    </dgm:pt>
    <dgm:pt modelId="{08ACD724-C92B-4657-ADCA-C8AF0D6F03C3}" type="parTrans" cxnId="{0109AFA5-2430-4071-AA1A-03BCAA611D6F}">
      <dgm:prSet/>
      <dgm:spPr/>
      <dgm:t>
        <a:bodyPr/>
        <a:lstStyle/>
        <a:p>
          <a:endParaRPr lang="en-CA"/>
        </a:p>
      </dgm:t>
    </dgm:pt>
    <dgm:pt modelId="{F5E6DBE2-59FF-472C-A49B-677A36BA3E2A}" type="sibTrans" cxnId="{0109AFA5-2430-4071-AA1A-03BCAA611D6F}">
      <dgm:prSet/>
      <dgm:spPr/>
      <dgm:t>
        <a:bodyPr/>
        <a:lstStyle/>
        <a:p>
          <a:endParaRPr lang="en-CA"/>
        </a:p>
      </dgm:t>
    </dgm:pt>
    <dgm:pt modelId="{9E20C510-AE62-4F01-86F1-E23AB965A3D6}">
      <dgm:prSet phldrT="[Text]"/>
      <dgm:spPr>
        <a:solidFill>
          <a:srgbClr val="FFFF00"/>
        </a:solidFill>
      </dgm:spPr>
      <dgm:t>
        <a:bodyPr/>
        <a:lstStyle/>
        <a:p>
          <a:r>
            <a:rPr lang="en-CA" dirty="0">
              <a:solidFill>
                <a:sysClr val="windowText" lastClr="000000"/>
              </a:solidFill>
              <a:latin typeface="Times New Roman" pitchFamily="18" charset="0"/>
              <a:cs typeface="Times New Roman" pitchFamily="18" charset="0"/>
            </a:rPr>
            <a:t>R&amp;D 'Innovation interest' with higher risk</a:t>
          </a:r>
        </a:p>
      </dgm:t>
    </dgm:pt>
    <dgm:pt modelId="{F0E2812F-459A-462C-9A6E-CAF1B910F7EA}" type="parTrans" cxnId="{086B7DB8-7355-4B4D-9FBE-2F87E05ECDCD}">
      <dgm:prSet/>
      <dgm:spPr/>
      <dgm:t>
        <a:bodyPr/>
        <a:lstStyle/>
        <a:p>
          <a:endParaRPr lang="en-CA"/>
        </a:p>
      </dgm:t>
    </dgm:pt>
    <dgm:pt modelId="{308FC8F7-4755-4EC4-92DA-DEE5E8CC0924}" type="sibTrans" cxnId="{086B7DB8-7355-4B4D-9FBE-2F87E05ECDCD}">
      <dgm:prSet/>
      <dgm:spPr/>
      <dgm:t>
        <a:bodyPr/>
        <a:lstStyle/>
        <a:p>
          <a:endParaRPr lang="en-CA"/>
        </a:p>
      </dgm:t>
    </dgm:pt>
    <dgm:pt modelId="{5D48ED77-4B5E-493C-BD26-B26FA0A0DFA1}">
      <dgm:prSet phldrT="[Text]" custT="1"/>
      <dgm:spPr/>
      <dgm:t>
        <a:bodyPr/>
        <a:lstStyle/>
        <a:p>
          <a:r>
            <a:rPr lang="en-CA" sz="1200" dirty="0">
              <a:latin typeface="Times New Roman" pitchFamily="18" charset="0"/>
              <a:cs typeface="Times New Roman" pitchFamily="18" charset="0"/>
            </a:rPr>
            <a:t>Applied Science</a:t>
          </a:r>
          <a:r>
            <a:rPr lang="en-CA" sz="700" dirty="0">
              <a:latin typeface="Times New Roman" pitchFamily="18" charset="0"/>
              <a:cs typeface="Times New Roman" pitchFamily="18" charset="0"/>
            </a:rPr>
            <a:t>/</a:t>
          </a:r>
        </a:p>
        <a:p>
          <a:endParaRPr lang="en-CA" sz="700" dirty="0">
            <a:latin typeface="Times New Roman" pitchFamily="18" charset="0"/>
            <a:cs typeface="Times New Roman" pitchFamily="18" charset="0"/>
          </a:endParaRPr>
        </a:p>
      </dgm:t>
    </dgm:pt>
    <dgm:pt modelId="{1099CEAC-5B66-47D4-A6F4-669D9EDA9607}" type="parTrans" cxnId="{847D16B7-05F7-4ADB-8614-AE48478B13C9}">
      <dgm:prSet/>
      <dgm:spPr/>
      <dgm:t>
        <a:bodyPr/>
        <a:lstStyle/>
        <a:p>
          <a:endParaRPr lang="en-CA"/>
        </a:p>
      </dgm:t>
    </dgm:pt>
    <dgm:pt modelId="{29476190-DB9E-4B43-BA01-C5921FA6BC31}" type="sibTrans" cxnId="{847D16B7-05F7-4ADB-8614-AE48478B13C9}">
      <dgm:prSet/>
      <dgm:spPr/>
      <dgm:t>
        <a:bodyPr/>
        <a:lstStyle/>
        <a:p>
          <a:endParaRPr lang="en-CA"/>
        </a:p>
      </dgm:t>
    </dgm:pt>
    <dgm:pt modelId="{AA8D8691-0041-4CAA-AB4B-ED6983A24F49}">
      <dgm:prSet phldrT="[Text]" custT="1"/>
      <dgm:spPr/>
      <dgm:t>
        <a:bodyPr/>
        <a:lstStyle/>
        <a:p>
          <a:r>
            <a:rPr lang="en-CA" sz="1200" dirty="0">
              <a:latin typeface="Times New Roman" pitchFamily="18" charset="0"/>
              <a:cs typeface="Times New Roman" pitchFamily="18" charset="0"/>
            </a:rPr>
            <a:t>Fundamental science</a:t>
          </a:r>
        </a:p>
      </dgm:t>
    </dgm:pt>
    <dgm:pt modelId="{90C36053-8C6F-4CF1-A845-1348B050B175}" type="parTrans" cxnId="{42469A99-BADF-40B2-AD58-6BFDE9756309}">
      <dgm:prSet/>
      <dgm:spPr/>
      <dgm:t>
        <a:bodyPr/>
        <a:lstStyle/>
        <a:p>
          <a:endParaRPr lang="en-CA"/>
        </a:p>
      </dgm:t>
    </dgm:pt>
    <dgm:pt modelId="{8F67E5C0-A588-44DC-B848-00139C35747E}" type="sibTrans" cxnId="{42469A99-BADF-40B2-AD58-6BFDE9756309}">
      <dgm:prSet/>
      <dgm:spPr/>
      <dgm:t>
        <a:bodyPr/>
        <a:lstStyle/>
        <a:p>
          <a:endParaRPr lang="en-CA"/>
        </a:p>
      </dgm:t>
    </dgm:pt>
    <dgm:pt modelId="{A9D4B0C7-3402-4A33-968D-597058569AA3}">
      <dgm:prSet phldrT="[Text]" custT="1"/>
      <dgm:spPr/>
      <dgm:t>
        <a:bodyPr/>
        <a:lstStyle/>
        <a:p>
          <a:pPr algn="l"/>
          <a:r>
            <a:rPr lang="en-CA" sz="1100" dirty="0">
              <a:latin typeface="Times New Roman" pitchFamily="18" charset="0"/>
              <a:cs typeface="Times New Roman" pitchFamily="18" charset="0"/>
            </a:rPr>
            <a:t>'Innovation interest' in</a:t>
          </a:r>
          <a:r>
            <a:rPr lang="en-CA" sz="1100" dirty="0"/>
            <a:t> emerging technologies</a:t>
          </a:r>
          <a:r>
            <a:rPr lang="en-CA" sz="700" dirty="0"/>
            <a:t>.</a:t>
          </a:r>
        </a:p>
      </dgm:t>
    </dgm:pt>
    <dgm:pt modelId="{E3AA1CC5-26B8-4EDF-9380-ABA20D623502}" type="parTrans" cxnId="{AE24F360-46E0-4776-9D7E-561B383E95E0}">
      <dgm:prSet/>
      <dgm:spPr/>
      <dgm:t>
        <a:bodyPr/>
        <a:lstStyle/>
        <a:p>
          <a:endParaRPr lang="en-CA"/>
        </a:p>
      </dgm:t>
    </dgm:pt>
    <dgm:pt modelId="{EE8BF10A-9602-47E1-9843-855933363147}" type="sibTrans" cxnId="{AE24F360-46E0-4776-9D7E-561B383E95E0}">
      <dgm:prSet/>
      <dgm:spPr/>
      <dgm:t>
        <a:bodyPr/>
        <a:lstStyle/>
        <a:p>
          <a:endParaRPr lang="en-CA"/>
        </a:p>
      </dgm:t>
    </dgm:pt>
    <dgm:pt modelId="{4D5CD99D-1BB1-4C42-BB8D-2369A6E79B6B}">
      <dgm:prSet phldrT="[Text]" custT="1"/>
      <dgm:spPr/>
      <dgm:t>
        <a:bodyPr/>
        <a:lstStyle/>
        <a:p>
          <a:pPr algn="l"/>
          <a:r>
            <a:rPr lang="en-CA" sz="1100" dirty="0">
              <a:latin typeface="Times New Roman" pitchFamily="18" charset="0"/>
              <a:cs typeface="Times New Roman" pitchFamily="18" charset="0"/>
            </a:rPr>
            <a:t>"Innovation interest ' in research</a:t>
          </a:r>
        </a:p>
      </dgm:t>
    </dgm:pt>
    <dgm:pt modelId="{61B4BE50-C145-4CEC-9087-086D89989166}" type="parTrans" cxnId="{D7F48E0A-F5A6-4E88-B537-EECCD2879D0A}">
      <dgm:prSet/>
      <dgm:spPr/>
      <dgm:t>
        <a:bodyPr/>
        <a:lstStyle/>
        <a:p>
          <a:endParaRPr lang="en-CA"/>
        </a:p>
      </dgm:t>
    </dgm:pt>
    <dgm:pt modelId="{9ECF1A17-9107-42E8-BD80-69E17A83CE8A}" type="sibTrans" cxnId="{D7F48E0A-F5A6-4E88-B537-EECCD2879D0A}">
      <dgm:prSet/>
      <dgm:spPr/>
      <dgm:t>
        <a:bodyPr/>
        <a:lstStyle/>
        <a:p>
          <a:endParaRPr lang="en-CA"/>
        </a:p>
      </dgm:t>
    </dgm:pt>
    <dgm:pt modelId="{21E1CBC3-AE45-400B-BC25-724D0D31B489}">
      <dgm:prSet phldrT="[Text]"/>
      <dgm:spPr/>
      <dgm:t>
        <a:bodyPr/>
        <a:lstStyle/>
        <a:p>
          <a:r>
            <a:rPr lang="en-CA" dirty="0">
              <a:latin typeface="Times New Roman" pitchFamily="18" charset="0"/>
              <a:cs typeface="Times New Roman" pitchFamily="18" charset="0"/>
            </a:rPr>
            <a:t>Business process continuous improvement</a:t>
          </a:r>
        </a:p>
      </dgm:t>
    </dgm:pt>
    <dgm:pt modelId="{8B607FEE-168D-4DB6-AEB6-112D0E3B313D}" type="parTrans" cxnId="{4E9A8193-19B0-41D1-AFAC-0435875396EF}">
      <dgm:prSet/>
      <dgm:spPr/>
      <dgm:t>
        <a:bodyPr/>
        <a:lstStyle/>
        <a:p>
          <a:endParaRPr lang="en-CA"/>
        </a:p>
      </dgm:t>
    </dgm:pt>
    <dgm:pt modelId="{702F66BE-210B-4EC3-8F35-A174479A8ADD}" type="sibTrans" cxnId="{4E9A8193-19B0-41D1-AFAC-0435875396EF}">
      <dgm:prSet/>
      <dgm:spPr/>
      <dgm:t>
        <a:bodyPr/>
        <a:lstStyle/>
        <a:p>
          <a:endParaRPr lang="en-CA"/>
        </a:p>
      </dgm:t>
    </dgm:pt>
    <dgm:pt modelId="{CEF662A5-7CF3-4F36-BDC8-F8B93E1E7602}">
      <dgm:prSet phldrT="[Text]"/>
      <dgm:spPr/>
      <dgm:t>
        <a:bodyPr/>
        <a:lstStyle/>
        <a:p>
          <a:r>
            <a:rPr lang="en-CA" dirty="0">
              <a:latin typeface="Times New Roman" pitchFamily="18" charset="0"/>
              <a:cs typeface="Times New Roman" pitchFamily="18" charset="0"/>
            </a:rPr>
            <a:t>Product line extensions</a:t>
          </a:r>
        </a:p>
      </dgm:t>
    </dgm:pt>
    <dgm:pt modelId="{56A6CAB2-C236-46F9-9A06-055C5FDC2D9D}" type="parTrans" cxnId="{63A2F7C4-177E-44D9-8077-4551D55FB217}">
      <dgm:prSet/>
      <dgm:spPr/>
      <dgm:t>
        <a:bodyPr/>
        <a:lstStyle/>
        <a:p>
          <a:endParaRPr lang="en-CA"/>
        </a:p>
      </dgm:t>
    </dgm:pt>
    <dgm:pt modelId="{E2DCDE3C-57EC-4CDC-A19B-16B21A2B584D}" type="sibTrans" cxnId="{63A2F7C4-177E-44D9-8077-4551D55FB217}">
      <dgm:prSet/>
      <dgm:spPr/>
      <dgm:t>
        <a:bodyPr/>
        <a:lstStyle/>
        <a:p>
          <a:endParaRPr lang="en-CA"/>
        </a:p>
      </dgm:t>
    </dgm:pt>
    <dgm:pt modelId="{47CB5075-F4DA-4A2B-9213-945F0FD68A72}">
      <dgm:prSet phldrT="[Text]"/>
      <dgm:spPr/>
      <dgm:t>
        <a:bodyPr/>
        <a:lstStyle/>
        <a:p>
          <a:r>
            <a:rPr lang="en-CA" dirty="0">
              <a:latin typeface="Times New Roman" pitchFamily="18" charset="0"/>
              <a:cs typeface="Times New Roman" pitchFamily="18" charset="0"/>
            </a:rPr>
            <a:t>New business models</a:t>
          </a:r>
        </a:p>
      </dgm:t>
    </dgm:pt>
    <dgm:pt modelId="{945A6AF2-40A2-4C50-8480-2B11BC958B0A}" type="parTrans" cxnId="{66972A58-4BA7-4705-ACC8-135BB44099E1}">
      <dgm:prSet/>
      <dgm:spPr/>
      <dgm:t>
        <a:bodyPr/>
        <a:lstStyle/>
        <a:p>
          <a:endParaRPr lang="en-CA"/>
        </a:p>
      </dgm:t>
    </dgm:pt>
    <dgm:pt modelId="{BB3B279D-C213-4930-A67C-3FD983DF85CF}" type="sibTrans" cxnId="{66972A58-4BA7-4705-ACC8-135BB44099E1}">
      <dgm:prSet/>
      <dgm:spPr/>
      <dgm:t>
        <a:bodyPr/>
        <a:lstStyle/>
        <a:p>
          <a:endParaRPr lang="en-CA"/>
        </a:p>
      </dgm:t>
    </dgm:pt>
    <dgm:pt modelId="{FE0763C5-B9EC-4622-92D8-EB51CE5A3225}">
      <dgm:prSet phldrT="[Text]"/>
      <dgm:spPr/>
      <dgm:t>
        <a:bodyPr/>
        <a:lstStyle/>
        <a:p>
          <a:r>
            <a:rPr lang="en-CA" dirty="0">
              <a:latin typeface="Times New Roman" pitchFamily="18" charset="0"/>
              <a:cs typeface="Times New Roman" pitchFamily="18" charset="0"/>
            </a:rPr>
            <a:t>New products</a:t>
          </a:r>
        </a:p>
      </dgm:t>
    </dgm:pt>
    <dgm:pt modelId="{D3B3CD68-5342-4C9C-87DD-ECB574F87948}" type="parTrans" cxnId="{650A4D9F-CA42-4002-85FA-A3ADAE475006}">
      <dgm:prSet/>
      <dgm:spPr/>
      <dgm:t>
        <a:bodyPr/>
        <a:lstStyle/>
        <a:p>
          <a:endParaRPr lang="en-CA"/>
        </a:p>
      </dgm:t>
    </dgm:pt>
    <dgm:pt modelId="{347E79CA-863B-4AA1-97F3-389B5CA08A19}" type="sibTrans" cxnId="{650A4D9F-CA42-4002-85FA-A3ADAE475006}">
      <dgm:prSet/>
      <dgm:spPr/>
      <dgm:t>
        <a:bodyPr/>
        <a:lstStyle/>
        <a:p>
          <a:endParaRPr lang="en-CA"/>
        </a:p>
      </dgm:t>
    </dgm:pt>
    <dgm:pt modelId="{5BC1641D-466C-430D-AF25-15AFEDF73DD7}" type="pres">
      <dgm:prSet presAssocID="{EFF9A32C-46F2-4595-A670-4416B7BB9D8E}" presName="Name0" presStyleCnt="0">
        <dgm:presLayoutVars>
          <dgm:chMax val="3"/>
          <dgm:chPref val="1"/>
          <dgm:dir/>
          <dgm:animLvl val="lvl"/>
          <dgm:resizeHandles/>
        </dgm:presLayoutVars>
      </dgm:prSet>
      <dgm:spPr/>
    </dgm:pt>
    <dgm:pt modelId="{DAE058BB-1711-4828-83CF-04D0FECB8865}" type="pres">
      <dgm:prSet presAssocID="{EFF9A32C-46F2-4595-A670-4416B7BB9D8E}" presName="outerBox" presStyleCnt="0"/>
      <dgm:spPr/>
    </dgm:pt>
    <dgm:pt modelId="{A1CA80DC-F839-4EC4-A00F-4B4C352CC324}" type="pres">
      <dgm:prSet presAssocID="{EFF9A32C-46F2-4595-A670-4416B7BB9D8E}" presName="outerBoxParent" presStyleLbl="node1" presStyleIdx="0" presStyleCnt="3" custLinFactNeighborY="-5900"/>
      <dgm:spPr/>
    </dgm:pt>
    <dgm:pt modelId="{F2238575-55B4-41DF-BC65-69B888C2EE44}" type="pres">
      <dgm:prSet presAssocID="{EFF9A32C-46F2-4595-A670-4416B7BB9D8E}" presName="outerBoxChildren" presStyleCnt="0"/>
      <dgm:spPr/>
    </dgm:pt>
    <dgm:pt modelId="{2C013049-A5F4-4AC9-8024-0D1E6F0E401D}" type="pres">
      <dgm:prSet presAssocID="{21E1CBC3-AE45-400B-BC25-724D0D31B489}" presName="oChild" presStyleLbl="fgAcc1" presStyleIdx="0" presStyleCnt="10">
        <dgm:presLayoutVars>
          <dgm:bulletEnabled val="1"/>
        </dgm:presLayoutVars>
      </dgm:prSet>
      <dgm:spPr/>
    </dgm:pt>
    <dgm:pt modelId="{A6810CD2-32AD-42E3-AF2F-C10025516E36}" type="pres">
      <dgm:prSet presAssocID="{702F66BE-210B-4EC3-8F35-A174479A8ADD}" presName="outerSibTrans" presStyleCnt="0"/>
      <dgm:spPr/>
    </dgm:pt>
    <dgm:pt modelId="{D62D6173-74E7-42F3-82E9-693CAFEDC126}" type="pres">
      <dgm:prSet presAssocID="{CEF662A5-7CF3-4F36-BDC8-F8B93E1E7602}" presName="oChild" presStyleLbl="fgAcc1" presStyleIdx="1" presStyleCnt="10">
        <dgm:presLayoutVars>
          <dgm:bulletEnabled val="1"/>
        </dgm:presLayoutVars>
      </dgm:prSet>
      <dgm:spPr/>
    </dgm:pt>
    <dgm:pt modelId="{E6AD80CE-19B9-4A0E-B875-2D1BE955A939}" type="pres">
      <dgm:prSet presAssocID="{E2DCDE3C-57EC-4CDC-A19B-16B21A2B584D}" presName="outerSibTrans" presStyleCnt="0"/>
      <dgm:spPr/>
    </dgm:pt>
    <dgm:pt modelId="{107D4AA2-5ECE-48CE-9464-D20F51D75BDD}" type="pres">
      <dgm:prSet presAssocID="{FE0763C5-B9EC-4622-92D8-EB51CE5A3225}" presName="oChild" presStyleLbl="fgAcc1" presStyleIdx="2" presStyleCnt="10">
        <dgm:presLayoutVars>
          <dgm:bulletEnabled val="1"/>
        </dgm:presLayoutVars>
      </dgm:prSet>
      <dgm:spPr/>
    </dgm:pt>
    <dgm:pt modelId="{3014DECE-5CD7-4FE3-89C0-42129F17D47F}" type="pres">
      <dgm:prSet presAssocID="{347E79CA-863B-4AA1-97F3-389B5CA08A19}" presName="outerSibTrans" presStyleCnt="0"/>
      <dgm:spPr/>
    </dgm:pt>
    <dgm:pt modelId="{CBE12EF3-2A09-4455-8A4E-5AF6C7B3BB7A}" type="pres">
      <dgm:prSet presAssocID="{47CB5075-F4DA-4A2B-9213-945F0FD68A72}" presName="oChild" presStyleLbl="fgAcc1" presStyleIdx="3" presStyleCnt="10">
        <dgm:presLayoutVars>
          <dgm:bulletEnabled val="1"/>
        </dgm:presLayoutVars>
      </dgm:prSet>
      <dgm:spPr/>
    </dgm:pt>
    <dgm:pt modelId="{07AF9740-16CD-41D0-B79F-2B89AF51BBA7}" type="pres">
      <dgm:prSet presAssocID="{EFF9A32C-46F2-4595-A670-4416B7BB9D8E}" presName="middleBox" presStyleCnt="0"/>
      <dgm:spPr/>
    </dgm:pt>
    <dgm:pt modelId="{D89D6B02-4999-4314-BF86-7BA7DA1E01CB}" type="pres">
      <dgm:prSet presAssocID="{EFF9A32C-46F2-4595-A670-4416B7BB9D8E}" presName="middleBoxParent" presStyleLbl="node1" presStyleIdx="1" presStyleCnt="3" custLinFactNeighborX="-1116" custLinFactNeighborY="133"/>
      <dgm:spPr/>
    </dgm:pt>
    <dgm:pt modelId="{6495648C-D3FC-4D27-81FB-DA212CBE3AE8}" type="pres">
      <dgm:prSet presAssocID="{EFF9A32C-46F2-4595-A670-4416B7BB9D8E}" presName="middleBoxChildren" presStyleCnt="0"/>
      <dgm:spPr/>
    </dgm:pt>
    <dgm:pt modelId="{1656AC4C-004B-4E41-B9EA-1611AA231B8D}" type="pres">
      <dgm:prSet presAssocID="{04FC9115-A597-4C4A-8CD5-C643EBF1A3AC}" presName="mChild" presStyleLbl="fgAcc1" presStyleIdx="4" presStyleCnt="10" custScaleX="189715" custScaleY="166772" custLinFactY="-106612" custLinFactNeighborX="37390" custLinFactNeighborY="-200000">
        <dgm:presLayoutVars>
          <dgm:bulletEnabled val="1"/>
        </dgm:presLayoutVars>
      </dgm:prSet>
      <dgm:spPr/>
    </dgm:pt>
    <dgm:pt modelId="{ABBB1783-1880-4DC6-A7CD-80281C41354C}" type="pres">
      <dgm:prSet presAssocID="{D2D3C032-548F-4D3C-AB1B-AA3CD87F6586}" presName="middleSibTrans" presStyleCnt="0"/>
      <dgm:spPr/>
    </dgm:pt>
    <dgm:pt modelId="{51B9086E-7C55-4FFA-95A5-8D8D7D0B0546}" type="pres">
      <dgm:prSet presAssocID="{BAE97419-D9B9-4486-877D-8DF5DCD6BCD6}" presName="mChild" presStyleLbl="fgAcc1" presStyleIdx="5" presStyleCnt="10" custScaleX="147327" custScaleY="221474" custLinFactY="-85674" custLinFactNeighborX="18608" custLinFactNeighborY="-100000">
        <dgm:presLayoutVars>
          <dgm:bulletEnabled val="1"/>
        </dgm:presLayoutVars>
      </dgm:prSet>
      <dgm:spPr/>
    </dgm:pt>
    <dgm:pt modelId="{D07E5605-655B-4975-833F-9778C607C191}" type="pres">
      <dgm:prSet presAssocID="{F5E6DBE2-59FF-472C-A49B-677A36BA3E2A}" presName="middleSibTrans" presStyleCnt="0"/>
      <dgm:spPr/>
    </dgm:pt>
    <dgm:pt modelId="{B61CE35A-C56D-48E1-B8F7-D7AD82DFC593}" type="pres">
      <dgm:prSet presAssocID="{A9D4B0C7-3402-4A33-968D-597058569AA3}" presName="mChild" presStyleLbl="fgAcc1" presStyleIdx="6" presStyleCnt="10" custScaleX="144148" custScaleY="174216" custLinFactY="-41857" custLinFactNeighborX="17018" custLinFactNeighborY="-100000">
        <dgm:presLayoutVars>
          <dgm:bulletEnabled val="1"/>
        </dgm:presLayoutVars>
      </dgm:prSet>
      <dgm:spPr/>
    </dgm:pt>
    <dgm:pt modelId="{5945996C-E776-41A4-8FE7-881EC511E543}" type="pres">
      <dgm:prSet presAssocID="{EE8BF10A-9602-47E1-9843-855933363147}" presName="middleSibTrans" presStyleCnt="0"/>
      <dgm:spPr/>
    </dgm:pt>
    <dgm:pt modelId="{C8348EBF-4DDA-4A7F-B39B-8C5793EB4F6F}" type="pres">
      <dgm:prSet presAssocID="{4D5CD99D-1BB1-4C42-BB8D-2369A6E79B6B}" presName="mChild" presStyleLbl="fgAcc1" presStyleIdx="7" presStyleCnt="10" custScaleX="124431" custScaleY="180682" custLinFactY="1296" custLinFactNeighborX="7160" custLinFactNeighborY="100000">
        <dgm:presLayoutVars>
          <dgm:bulletEnabled val="1"/>
        </dgm:presLayoutVars>
      </dgm:prSet>
      <dgm:spPr/>
    </dgm:pt>
    <dgm:pt modelId="{ECA5E718-AFDE-4678-9B97-D38733841B9F}" type="pres">
      <dgm:prSet presAssocID="{EFF9A32C-46F2-4595-A670-4416B7BB9D8E}" presName="centerBox" presStyleCnt="0"/>
      <dgm:spPr/>
    </dgm:pt>
    <dgm:pt modelId="{824BD75E-F007-4BEB-80A6-6DF3F24C19CC}" type="pres">
      <dgm:prSet presAssocID="{EFF9A32C-46F2-4595-A670-4416B7BB9D8E}" presName="centerBoxParent" presStyleLbl="node1" presStyleIdx="2" presStyleCnt="3" custScaleX="87395" custScaleY="101190" custLinFactNeighborX="7702" custLinFactNeighborY="5543"/>
      <dgm:spPr/>
    </dgm:pt>
    <dgm:pt modelId="{8177E926-A41B-4345-ABC9-15861C0C6E02}" type="pres">
      <dgm:prSet presAssocID="{EFF9A32C-46F2-4595-A670-4416B7BB9D8E}" presName="centerBoxChildren" presStyleCnt="0"/>
      <dgm:spPr/>
    </dgm:pt>
    <dgm:pt modelId="{DA2B17D9-B132-45C3-8333-D8FF71CC5CE3}" type="pres">
      <dgm:prSet presAssocID="{5D48ED77-4B5E-493C-BD26-B26FA0A0DFA1}" presName="cChild" presStyleLbl="fgAcc1" presStyleIdx="8" presStyleCnt="10" custScaleX="30072" custScaleY="80423" custLinFactX="13682" custLinFactNeighborX="100000" custLinFactNeighborY="1323">
        <dgm:presLayoutVars>
          <dgm:bulletEnabled val="1"/>
        </dgm:presLayoutVars>
      </dgm:prSet>
      <dgm:spPr/>
    </dgm:pt>
    <dgm:pt modelId="{B0DF6CD8-6A02-4019-9DF5-7A0592B00E0E}" type="pres">
      <dgm:prSet presAssocID="{29476190-DB9E-4B43-BA01-C5921FA6BC31}" presName="centerSibTrans" presStyleCnt="0"/>
      <dgm:spPr/>
    </dgm:pt>
    <dgm:pt modelId="{7116B65B-D732-4DC0-AAF7-6C89389D1872}" type="pres">
      <dgm:prSet presAssocID="{AA8D8691-0041-4CAA-AB4B-ED6983A24F49}" presName="cChild" presStyleLbl="fgAcc1" presStyleIdx="9" presStyleCnt="10" custScaleX="26701" custScaleY="72487" custLinFactX="24626" custLinFactNeighborX="100000" custLinFactNeighborY="-3185">
        <dgm:presLayoutVars>
          <dgm:bulletEnabled val="1"/>
        </dgm:presLayoutVars>
      </dgm:prSet>
      <dgm:spPr/>
    </dgm:pt>
  </dgm:ptLst>
  <dgm:cxnLst>
    <dgm:cxn modelId="{E7165904-83FA-4639-AB07-D047E0DE5491}" type="presOf" srcId="{21E1CBC3-AE45-400B-BC25-724D0D31B489}" destId="{2C013049-A5F4-4AC9-8024-0D1E6F0E401D}" srcOrd="0" destOrd="0" presId="urn:microsoft.com/office/officeart/2005/8/layout/target2"/>
    <dgm:cxn modelId="{D7F48E0A-F5A6-4E88-B537-EECCD2879D0A}" srcId="{B6B536CD-8463-4809-B17E-8EAF427F81E4}" destId="{4D5CD99D-1BB1-4C42-BB8D-2369A6E79B6B}" srcOrd="3" destOrd="0" parTransId="{61B4BE50-C145-4CEC-9087-086D89989166}" sibTransId="{9ECF1A17-9107-42E8-BD80-69E17A83CE8A}"/>
    <dgm:cxn modelId="{E884DB19-B2AB-444C-BD3A-D7AB2E5795A4}" type="presOf" srcId="{C440C73F-C2E3-451C-8E45-524C5ADD2B68}" destId="{A1CA80DC-F839-4EC4-A00F-4B4C352CC324}" srcOrd="0" destOrd="0" presId="urn:microsoft.com/office/officeart/2005/8/layout/target2"/>
    <dgm:cxn modelId="{CEFB5A3E-DA06-4723-B999-734737143727}" type="presOf" srcId="{CEF662A5-7CF3-4F36-BDC8-F8B93E1E7602}" destId="{D62D6173-74E7-42F3-82E9-693CAFEDC126}" srcOrd="0" destOrd="0" presId="urn:microsoft.com/office/officeart/2005/8/layout/target2"/>
    <dgm:cxn modelId="{AE24F360-46E0-4776-9D7E-561B383E95E0}" srcId="{B6B536CD-8463-4809-B17E-8EAF427F81E4}" destId="{A9D4B0C7-3402-4A33-968D-597058569AA3}" srcOrd="2" destOrd="0" parTransId="{E3AA1CC5-26B8-4EDF-9380-ABA20D623502}" sibTransId="{EE8BF10A-9602-47E1-9843-855933363147}"/>
    <dgm:cxn modelId="{A5D2804B-0310-4592-88B0-6B647F8B4867}" type="presOf" srcId="{EFF9A32C-46F2-4595-A670-4416B7BB9D8E}" destId="{5BC1641D-466C-430D-AF25-15AFEDF73DD7}" srcOrd="0" destOrd="0" presId="urn:microsoft.com/office/officeart/2005/8/layout/target2"/>
    <dgm:cxn modelId="{4A8EC04F-E87D-40FE-8FEB-4F9C470C0823}" type="presOf" srcId="{5D48ED77-4B5E-493C-BD26-B26FA0A0DFA1}" destId="{DA2B17D9-B132-45C3-8333-D8FF71CC5CE3}" srcOrd="0" destOrd="0" presId="urn:microsoft.com/office/officeart/2005/8/layout/target2"/>
    <dgm:cxn modelId="{A8A4E050-DCE4-4707-B947-8079A2D733B5}" type="presOf" srcId="{B6B536CD-8463-4809-B17E-8EAF427F81E4}" destId="{D89D6B02-4999-4314-BF86-7BA7DA1E01CB}" srcOrd="0" destOrd="0" presId="urn:microsoft.com/office/officeart/2005/8/layout/target2"/>
    <dgm:cxn modelId="{CCF48A54-FE81-4E6A-9185-9569B3C5DCB3}" type="presOf" srcId="{AA8D8691-0041-4CAA-AB4B-ED6983A24F49}" destId="{7116B65B-D732-4DC0-AAF7-6C89389D1872}" srcOrd="0" destOrd="0" presId="urn:microsoft.com/office/officeart/2005/8/layout/target2"/>
    <dgm:cxn modelId="{66972A58-4BA7-4705-ACC8-135BB44099E1}" srcId="{C440C73F-C2E3-451C-8E45-524C5ADD2B68}" destId="{47CB5075-F4DA-4A2B-9213-945F0FD68A72}" srcOrd="3" destOrd="0" parTransId="{945A6AF2-40A2-4C50-8480-2B11BC958B0A}" sibTransId="{BB3B279D-C213-4930-A67C-3FD983DF85CF}"/>
    <dgm:cxn modelId="{96133359-E372-418D-AB13-9665F0BA38B7}" srcId="{EFF9A32C-46F2-4595-A670-4416B7BB9D8E}" destId="{C440C73F-C2E3-451C-8E45-524C5ADD2B68}" srcOrd="0" destOrd="0" parTransId="{93C57471-1030-48AB-B023-AD4A88F10FFA}" sibTransId="{8CE7DABC-3219-4ED1-A167-3D43A99B435C}"/>
    <dgm:cxn modelId="{0016688D-0A54-4F02-B4D4-229413BC4A3C}" type="presOf" srcId="{FE0763C5-B9EC-4622-92D8-EB51CE5A3225}" destId="{107D4AA2-5ECE-48CE-9464-D20F51D75BDD}" srcOrd="0" destOrd="0" presId="urn:microsoft.com/office/officeart/2005/8/layout/target2"/>
    <dgm:cxn modelId="{4E9A8193-19B0-41D1-AFAC-0435875396EF}" srcId="{C440C73F-C2E3-451C-8E45-524C5ADD2B68}" destId="{21E1CBC3-AE45-400B-BC25-724D0D31B489}" srcOrd="0" destOrd="0" parTransId="{8B607FEE-168D-4DB6-AEB6-112D0E3B313D}" sibTransId="{702F66BE-210B-4EC3-8F35-A174479A8ADD}"/>
    <dgm:cxn modelId="{53BCE594-5D6E-4F58-9C00-9B7054381698}" type="presOf" srcId="{04FC9115-A597-4C4A-8CD5-C643EBF1A3AC}" destId="{1656AC4C-004B-4E41-B9EA-1611AA231B8D}" srcOrd="0" destOrd="0" presId="urn:microsoft.com/office/officeart/2005/8/layout/target2"/>
    <dgm:cxn modelId="{42469A99-BADF-40B2-AD58-6BFDE9756309}" srcId="{9E20C510-AE62-4F01-86F1-E23AB965A3D6}" destId="{AA8D8691-0041-4CAA-AB4B-ED6983A24F49}" srcOrd="1" destOrd="0" parTransId="{90C36053-8C6F-4CF1-A845-1348B050B175}" sibTransId="{8F67E5C0-A588-44DC-B848-00139C35747E}"/>
    <dgm:cxn modelId="{650A4D9F-CA42-4002-85FA-A3ADAE475006}" srcId="{C440C73F-C2E3-451C-8E45-524C5ADD2B68}" destId="{FE0763C5-B9EC-4622-92D8-EB51CE5A3225}" srcOrd="2" destOrd="0" parTransId="{D3B3CD68-5342-4C9C-87DD-ECB574F87948}" sibTransId="{347E79CA-863B-4AA1-97F3-389B5CA08A19}"/>
    <dgm:cxn modelId="{B286CB9F-1C0D-4131-86CC-FA19BCEB3C8C}" type="presOf" srcId="{47CB5075-F4DA-4A2B-9213-945F0FD68A72}" destId="{CBE12EF3-2A09-4455-8A4E-5AF6C7B3BB7A}" srcOrd="0" destOrd="0" presId="urn:microsoft.com/office/officeart/2005/8/layout/target2"/>
    <dgm:cxn modelId="{A1E1C5A3-6B61-4AA2-AB32-FAFA11800532}" srcId="{B6B536CD-8463-4809-B17E-8EAF427F81E4}" destId="{04FC9115-A597-4C4A-8CD5-C643EBF1A3AC}" srcOrd="0" destOrd="0" parTransId="{33AD90DF-9327-4B61-878B-477F390B745C}" sibTransId="{D2D3C032-548F-4D3C-AB1B-AA3CD87F6586}"/>
    <dgm:cxn modelId="{0109AFA5-2430-4071-AA1A-03BCAA611D6F}" srcId="{B6B536CD-8463-4809-B17E-8EAF427F81E4}" destId="{BAE97419-D9B9-4486-877D-8DF5DCD6BCD6}" srcOrd="1" destOrd="0" parTransId="{08ACD724-C92B-4657-ADCA-C8AF0D6F03C3}" sibTransId="{F5E6DBE2-59FF-472C-A49B-677A36BA3E2A}"/>
    <dgm:cxn modelId="{005093AA-65FE-45C9-87A6-5A99E018A69D}" type="presOf" srcId="{9E20C510-AE62-4F01-86F1-E23AB965A3D6}" destId="{824BD75E-F007-4BEB-80A6-6DF3F24C19CC}" srcOrd="0" destOrd="0" presId="urn:microsoft.com/office/officeart/2005/8/layout/target2"/>
    <dgm:cxn modelId="{847D16B7-05F7-4ADB-8614-AE48478B13C9}" srcId="{9E20C510-AE62-4F01-86F1-E23AB965A3D6}" destId="{5D48ED77-4B5E-493C-BD26-B26FA0A0DFA1}" srcOrd="0" destOrd="0" parTransId="{1099CEAC-5B66-47D4-A6F4-669D9EDA9607}" sibTransId="{29476190-DB9E-4B43-BA01-C5921FA6BC31}"/>
    <dgm:cxn modelId="{086B7DB8-7355-4B4D-9FBE-2F87E05ECDCD}" srcId="{EFF9A32C-46F2-4595-A670-4416B7BB9D8E}" destId="{9E20C510-AE62-4F01-86F1-E23AB965A3D6}" srcOrd="2" destOrd="0" parTransId="{F0E2812F-459A-462C-9A6E-CAF1B910F7EA}" sibTransId="{308FC8F7-4755-4EC4-92DA-DEE5E8CC0924}"/>
    <dgm:cxn modelId="{4F34EBC3-4A8E-455D-8B37-57564A584D89}" type="presOf" srcId="{BAE97419-D9B9-4486-877D-8DF5DCD6BCD6}" destId="{51B9086E-7C55-4FFA-95A5-8D8D7D0B0546}" srcOrd="0" destOrd="0" presId="urn:microsoft.com/office/officeart/2005/8/layout/target2"/>
    <dgm:cxn modelId="{63A2F7C4-177E-44D9-8077-4551D55FB217}" srcId="{C440C73F-C2E3-451C-8E45-524C5ADD2B68}" destId="{CEF662A5-7CF3-4F36-BDC8-F8B93E1E7602}" srcOrd="1" destOrd="0" parTransId="{56A6CAB2-C236-46F9-9A06-055C5FDC2D9D}" sibTransId="{E2DCDE3C-57EC-4CDC-A19B-16B21A2B584D}"/>
    <dgm:cxn modelId="{30FB80E6-9301-49C8-9CE7-964B3B504583}" type="presOf" srcId="{4D5CD99D-1BB1-4C42-BB8D-2369A6E79B6B}" destId="{C8348EBF-4DDA-4A7F-B39B-8C5793EB4F6F}" srcOrd="0" destOrd="0" presId="urn:microsoft.com/office/officeart/2005/8/layout/target2"/>
    <dgm:cxn modelId="{E6486CE7-343B-4A0F-AFDC-5BD7C28EB3DC}" type="presOf" srcId="{A9D4B0C7-3402-4A33-968D-597058569AA3}" destId="{B61CE35A-C56D-48E1-B8F7-D7AD82DFC593}" srcOrd="0" destOrd="0" presId="urn:microsoft.com/office/officeart/2005/8/layout/target2"/>
    <dgm:cxn modelId="{A97059F2-A76D-496A-A9E6-34C8B9D8637C}" srcId="{EFF9A32C-46F2-4595-A670-4416B7BB9D8E}" destId="{B6B536CD-8463-4809-B17E-8EAF427F81E4}" srcOrd="1" destOrd="0" parTransId="{9401B836-9DDD-4B5F-8461-6F48F20193BF}" sibTransId="{06536477-A8B1-4AE8-B9AC-8B6ECF6783D0}"/>
    <dgm:cxn modelId="{E58AE491-548B-4E1E-AA5E-F5C310032C92}" type="presParOf" srcId="{5BC1641D-466C-430D-AF25-15AFEDF73DD7}" destId="{DAE058BB-1711-4828-83CF-04D0FECB8865}" srcOrd="0" destOrd="0" presId="urn:microsoft.com/office/officeart/2005/8/layout/target2"/>
    <dgm:cxn modelId="{20736D59-54E0-4EBC-8B84-EE54818ACF09}" type="presParOf" srcId="{DAE058BB-1711-4828-83CF-04D0FECB8865}" destId="{A1CA80DC-F839-4EC4-A00F-4B4C352CC324}" srcOrd="0" destOrd="0" presId="urn:microsoft.com/office/officeart/2005/8/layout/target2"/>
    <dgm:cxn modelId="{EC27283D-5DA9-4BAB-9809-5AACDF42B25B}" type="presParOf" srcId="{DAE058BB-1711-4828-83CF-04D0FECB8865}" destId="{F2238575-55B4-41DF-BC65-69B888C2EE44}" srcOrd="1" destOrd="0" presId="urn:microsoft.com/office/officeart/2005/8/layout/target2"/>
    <dgm:cxn modelId="{71BAEDE6-7849-4B30-89DD-FA8620B4C048}" type="presParOf" srcId="{F2238575-55B4-41DF-BC65-69B888C2EE44}" destId="{2C013049-A5F4-4AC9-8024-0D1E6F0E401D}" srcOrd="0" destOrd="0" presId="urn:microsoft.com/office/officeart/2005/8/layout/target2"/>
    <dgm:cxn modelId="{777C3B42-B42A-4149-9018-04041B40FD3F}" type="presParOf" srcId="{F2238575-55B4-41DF-BC65-69B888C2EE44}" destId="{A6810CD2-32AD-42E3-AF2F-C10025516E36}" srcOrd="1" destOrd="0" presId="urn:microsoft.com/office/officeart/2005/8/layout/target2"/>
    <dgm:cxn modelId="{BB6D5FB7-0473-43FE-ABDD-71390B5B0E00}" type="presParOf" srcId="{F2238575-55B4-41DF-BC65-69B888C2EE44}" destId="{D62D6173-74E7-42F3-82E9-693CAFEDC126}" srcOrd="2" destOrd="0" presId="urn:microsoft.com/office/officeart/2005/8/layout/target2"/>
    <dgm:cxn modelId="{939FA570-B8CF-47DE-BE7D-77E80E77FB91}" type="presParOf" srcId="{F2238575-55B4-41DF-BC65-69B888C2EE44}" destId="{E6AD80CE-19B9-4A0E-B875-2D1BE955A939}" srcOrd="3" destOrd="0" presId="urn:microsoft.com/office/officeart/2005/8/layout/target2"/>
    <dgm:cxn modelId="{7D1C98F0-0C9A-4922-9F86-F620C811E2BD}" type="presParOf" srcId="{F2238575-55B4-41DF-BC65-69B888C2EE44}" destId="{107D4AA2-5ECE-48CE-9464-D20F51D75BDD}" srcOrd="4" destOrd="0" presId="urn:microsoft.com/office/officeart/2005/8/layout/target2"/>
    <dgm:cxn modelId="{24EA3014-C0A4-4C64-A17B-7CB6C51B924E}" type="presParOf" srcId="{F2238575-55B4-41DF-BC65-69B888C2EE44}" destId="{3014DECE-5CD7-4FE3-89C0-42129F17D47F}" srcOrd="5" destOrd="0" presId="urn:microsoft.com/office/officeart/2005/8/layout/target2"/>
    <dgm:cxn modelId="{64FBBE08-8157-4FE1-9F23-FEC09793DCFE}" type="presParOf" srcId="{F2238575-55B4-41DF-BC65-69B888C2EE44}" destId="{CBE12EF3-2A09-4455-8A4E-5AF6C7B3BB7A}" srcOrd="6" destOrd="0" presId="urn:microsoft.com/office/officeart/2005/8/layout/target2"/>
    <dgm:cxn modelId="{E8C783C1-10CF-4A90-88C4-3405D2F52629}" type="presParOf" srcId="{5BC1641D-466C-430D-AF25-15AFEDF73DD7}" destId="{07AF9740-16CD-41D0-B79F-2B89AF51BBA7}" srcOrd="1" destOrd="0" presId="urn:microsoft.com/office/officeart/2005/8/layout/target2"/>
    <dgm:cxn modelId="{0238EE0E-BD86-4685-A3FD-C2C2DDD2EDC1}" type="presParOf" srcId="{07AF9740-16CD-41D0-B79F-2B89AF51BBA7}" destId="{D89D6B02-4999-4314-BF86-7BA7DA1E01CB}" srcOrd="0" destOrd="0" presId="urn:microsoft.com/office/officeart/2005/8/layout/target2"/>
    <dgm:cxn modelId="{9A36DF1C-78CC-41E4-AC01-33D461A59B91}" type="presParOf" srcId="{07AF9740-16CD-41D0-B79F-2B89AF51BBA7}" destId="{6495648C-D3FC-4D27-81FB-DA212CBE3AE8}" srcOrd="1" destOrd="0" presId="urn:microsoft.com/office/officeart/2005/8/layout/target2"/>
    <dgm:cxn modelId="{8101AD6A-2F7A-4242-8832-559AA37450B0}" type="presParOf" srcId="{6495648C-D3FC-4D27-81FB-DA212CBE3AE8}" destId="{1656AC4C-004B-4E41-B9EA-1611AA231B8D}" srcOrd="0" destOrd="0" presId="urn:microsoft.com/office/officeart/2005/8/layout/target2"/>
    <dgm:cxn modelId="{C70F1C0E-9D14-4C23-86C3-9F0782ADA555}" type="presParOf" srcId="{6495648C-D3FC-4D27-81FB-DA212CBE3AE8}" destId="{ABBB1783-1880-4DC6-A7CD-80281C41354C}" srcOrd="1" destOrd="0" presId="urn:microsoft.com/office/officeart/2005/8/layout/target2"/>
    <dgm:cxn modelId="{1E9D9E29-C033-48A7-B2BA-0391F4B21E6A}" type="presParOf" srcId="{6495648C-D3FC-4D27-81FB-DA212CBE3AE8}" destId="{51B9086E-7C55-4FFA-95A5-8D8D7D0B0546}" srcOrd="2" destOrd="0" presId="urn:microsoft.com/office/officeart/2005/8/layout/target2"/>
    <dgm:cxn modelId="{0BDC3E6C-5B17-4ABE-9939-CD118C063ECB}" type="presParOf" srcId="{6495648C-D3FC-4D27-81FB-DA212CBE3AE8}" destId="{D07E5605-655B-4975-833F-9778C607C191}" srcOrd="3" destOrd="0" presId="urn:microsoft.com/office/officeart/2005/8/layout/target2"/>
    <dgm:cxn modelId="{D9D7A948-AE2F-4C49-A1B1-B9C4409F2CE8}" type="presParOf" srcId="{6495648C-D3FC-4D27-81FB-DA212CBE3AE8}" destId="{B61CE35A-C56D-48E1-B8F7-D7AD82DFC593}" srcOrd="4" destOrd="0" presId="urn:microsoft.com/office/officeart/2005/8/layout/target2"/>
    <dgm:cxn modelId="{DA8CCC2C-C5CB-4E16-A74A-A9FB4E28C4DD}" type="presParOf" srcId="{6495648C-D3FC-4D27-81FB-DA212CBE3AE8}" destId="{5945996C-E776-41A4-8FE7-881EC511E543}" srcOrd="5" destOrd="0" presId="urn:microsoft.com/office/officeart/2005/8/layout/target2"/>
    <dgm:cxn modelId="{F3941ECA-790E-46AD-B8C1-2C90ACA0F59B}" type="presParOf" srcId="{6495648C-D3FC-4D27-81FB-DA212CBE3AE8}" destId="{C8348EBF-4DDA-4A7F-B39B-8C5793EB4F6F}" srcOrd="6" destOrd="0" presId="urn:microsoft.com/office/officeart/2005/8/layout/target2"/>
    <dgm:cxn modelId="{A66D6734-04CE-4120-BBF5-A2392A476C38}" type="presParOf" srcId="{5BC1641D-466C-430D-AF25-15AFEDF73DD7}" destId="{ECA5E718-AFDE-4678-9B97-D38733841B9F}" srcOrd="2" destOrd="0" presId="urn:microsoft.com/office/officeart/2005/8/layout/target2"/>
    <dgm:cxn modelId="{8FCC77D0-CFB9-4B63-B648-FC6D541C3269}" type="presParOf" srcId="{ECA5E718-AFDE-4678-9B97-D38733841B9F}" destId="{824BD75E-F007-4BEB-80A6-6DF3F24C19CC}" srcOrd="0" destOrd="0" presId="urn:microsoft.com/office/officeart/2005/8/layout/target2"/>
    <dgm:cxn modelId="{D679D198-AA0E-4EA7-91FF-636B1E3F6285}" type="presParOf" srcId="{ECA5E718-AFDE-4678-9B97-D38733841B9F}" destId="{8177E926-A41B-4345-ABC9-15861C0C6E02}" srcOrd="1" destOrd="0" presId="urn:microsoft.com/office/officeart/2005/8/layout/target2"/>
    <dgm:cxn modelId="{B545C5D3-181D-43C9-A836-FA14638CAACE}" type="presParOf" srcId="{8177E926-A41B-4345-ABC9-15861C0C6E02}" destId="{DA2B17D9-B132-45C3-8333-D8FF71CC5CE3}" srcOrd="0" destOrd="0" presId="urn:microsoft.com/office/officeart/2005/8/layout/target2"/>
    <dgm:cxn modelId="{D78A934E-B756-40D2-9885-DD34C07C5584}" type="presParOf" srcId="{8177E926-A41B-4345-ABC9-15861C0C6E02}" destId="{B0DF6CD8-6A02-4019-9DF5-7A0592B00E0E}" srcOrd="1" destOrd="0" presId="urn:microsoft.com/office/officeart/2005/8/layout/target2"/>
    <dgm:cxn modelId="{56DC8FC7-18C5-4F7A-8420-B5DB906EE4A5}" type="presParOf" srcId="{8177E926-A41B-4345-ABC9-15861C0C6E02}" destId="{7116B65B-D732-4DC0-AAF7-6C89389D1872}"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25A0CF-35FC-4FA5-8FF9-BBACDFCBCCD4}" type="doc">
      <dgm:prSet loTypeId="urn:microsoft.com/office/officeart/2005/8/layout/cycle4#1" loCatId="relationship" qsTypeId="urn:microsoft.com/office/officeart/2005/8/quickstyle/simple1" qsCatId="simple" csTypeId="urn:microsoft.com/office/officeart/2005/8/colors/accent1_2" csCatId="accent1" phldr="1"/>
      <dgm:spPr/>
      <dgm:t>
        <a:bodyPr/>
        <a:lstStyle/>
        <a:p>
          <a:endParaRPr lang="en-US"/>
        </a:p>
      </dgm:t>
    </dgm:pt>
    <dgm:pt modelId="{0C679785-F72E-4267-AEED-BFBC335EF334}">
      <dgm:prSet phldrT="[Text]"/>
      <dgm:spPr/>
      <dgm:t>
        <a:bodyPr/>
        <a:lstStyle/>
        <a:p>
          <a:r>
            <a:rPr lang="en-US" dirty="0"/>
            <a:t>Issues to be addressed</a:t>
          </a:r>
        </a:p>
      </dgm:t>
    </dgm:pt>
    <dgm:pt modelId="{B2CE6612-E99A-4601-9539-7EC0E0B61B2C}" type="parTrans" cxnId="{E790615C-E233-4D03-8D3C-DF9403CD82BD}">
      <dgm:prSet/>
      <dgm:spPr/>
      <dgm:t>
        <a:bodyPr/>
        <a:lstStyle/>
        <a:p>
          <a:endParaRPr lang="en-US"/>
        </a:p>
      </dgm:t>
    </dgm:pt>
    <dgm:pt modelId="{0FCB8035-4C95-42D1-A8A7-F0A113C3B4C7}" type="sibTrans" cxnId="{E790615C-E233-4D03-8D3C-DF9403CD82BD}">
      <dgm:prSet/>
      <dgm:spPr/>
      <dgm:t>
        <a:bodyPr/>
        <a:lstStyle/>
        <a:p>
          <a:endParaRPr lang="en-US"/>
        </a:p>
      </dgm:t>
    </dgm:pt>
    <dgm:pt modelId="{3395E0E7-EA26-4CB9-80BB-1A5B79700D7C}">
      <dgm:prSet phldrT="[Text]"/>
      <dgm:spPr/>
      <dgm:t>
        <a:bodyPr/>
        <a:lstStyle/>
        <a:p>
          <a:r>
            <a:rPr lang="en-US" dirty="0"/>
            <a:t>Industry dynamics for the business segment</a:t>
          </a:r>
        </a:p>
      </dgm:t>
    </dgm:pt>
    <dgm:pt modelId="{08CA3929-8723-40D0-981C-FEAFF9EDD870}" type="parTrans" cxnId="{0006B1E9-C735-4B1B-A78C-64DA0725225E}">
      <dgm:prSet/>
      <dgm:spPr/>
      <dgm:t>
        <a:bodyPr/>
        <a:lstStyle/>
        <a:p>
          <a:endParaRPr lang="en-US"/>
        </a:p>
      </dgm:t>
    </dgm:pt>
    <dgm:pt modelId="{89401DC3-2DEF-4E51-AC1F-0DC47D738CED}" type="sibTrans" cxnId="{0006B1E9-C735-4B1B-A78C-64DA0725225E}">
      <dgm:prSet/>
      <dgm:spPr/>
      <dgm:t>
        <a:bodyPr/>
        <a:lstStyle/>
        <a:p>
          <a:endParaRPr lang="en-US"/>
        </a:p>
      </dgm:t>
    </dgm:pt>
    <dgm:pt modelId="{15DAAC13-084E-4E6B-80F5-1CC83E250804}">
      <dgm:prSet phldrT="[Text]"/>
      <dgm:spPr/>
      <dgm:t>
        <a:bodyPr/>
        <a:lstStyle/>
        <a:p>
          <a:r>
            <a:rPr lang="en-US" b="0" dirty="0"/>
            <a:t>SWIOT</a:t>
          </a:r>
          <a:r>
            <a:rPr lang="en-US" dirty="0"/>
            <a:t> analysis</a:t>
          </a:r>
        </a:p>
      </dgm:t>
    </dgm:pt>
    <dgm:pt modelId="{76658643-926A-4B7A-828A-B2E7E9C775B3}" type="parTrans" cxnId="{7EA1AB3C-67C0-430B-8036-93FBB51A57FF}">
      <dgm:prSet/>
      <dgm:spPr/>
      <dgm:t>
        <a:bodyPr/>
        <a:lstStyle/>
        <a:p>
          <a:endParaRPr lang="en-US"/>
        </a:p>
      </dgm:t>
    </dgm:pt>
    <dgm:pt modelId="{2EEA4B75-97A7-46EC-A59E-D8A7E4B50BB7}" type="sibTrans" cxnId="{7EA1AB3C-67C0-430B-8036-93FBB51A57FF}">
      <dgm:prSet/>
      <dgm:spPr/>
      <dgm:t>
        <a:bodyPr/>
        <a:lstStyle/>
        <a:p>
          <a:endParaRPr lang="en-US"/>
        </a:p>
      </dgm:t>
    </dgm:pt>
    <dgm:pt modelId="{F1C25BC0-62DC-4992-B4B6-5D7C208112D4}">
      <dgm:prSet phldrT="[Text]"/>
      <dgm:spPr/>
      <dgm:t>
        <a:bodyPr/>
        <a:lstStyle/>
        <a:p>
          <a:pPr algn="l"/>
          <a:r>
            <a:rPr lang="en-US" dirty="0"/>
            <a:t>Key success factors</a:t>
          </a:r>
        </a:p>
      </dgm:t>
    </dgm:pt>
    <dgm:pt modelId="{15210B67-E0AC-4DF9-ACCE-85910903A479}" type="parTrans" cxnId="{A54540A8-2A19-45A9-94D5-1829FC10CDE4}">
      <dgm:prSet/>
      <dgm:spPr/>
      <dgm:t>
        <a:bodyPr/>
        <a:lstStyle/>
        <a:p>
          <a:endParaRPr lang="en-US"/>
        </a:p>
      </dgm:t>
    </dgm:pt>
    <dgm:pt modelId="{3AEB793B-FC71-4295-BCF8-DE6ECA457587}" type="sibTrans" cxnId="{A54540A8-2A19-45A9-94D5-1829FC10CDE4}">
      <dgm:prSet/>
      <dgm:spPr/>
      <dgm:t>
        <a:bodyPr/>
        <a:lstStyle/>
        <a:p>
          <a:endParaRPr lang="en-US"/>
        </a:p>
      </dgm:t>
    </dgm:pt>
    <dgm:pt modelId="{B0610259-221C-41EE-A955-DAF35BDFE12F}">
      <dgm:prSet phldrT="[Text]"/>
      <dgm:spPr/>
      <dgm:t>
        <a:bodyPr/>
        <a:lstStyle/>
        <a:p>
          <a:r>
            <a:rPr lang="en-US" dirty="0"/>
            <a:t>Spectrum of Innovation</a:t>
          </a:r>
        </a:p>
      </dgm:t>
    </dgm:pt>
    <dgm:pt modelId="{AEAE3B04-8D9B-460D-9DAE-473D8BA45D91}" type="parTrans" cxnId="{47EB5B6B-ED51-4F29-BAAD-1E83DA5DC24A}">
      <dgm:prSet/>
      <dgm:spPr/>
      <dgm:t>
        <a:bodyPr/>
        <a:lstStyle/>
        <a:p>
          <a:endParaRPr lang="en-US"/>
        </a:p>
      </dgm:t>
    </dgm:pt>
    <dgm:pt modelId="{ECFB39B2-BF5A-4A33-BB02-7FDFB44C10CA}" type="sibTrans" cxnId="{47EB5B6B-ED51-4F29-BAAD-1E83DA5DC24A}">
      <dgm:prSet/>
      <dgm:spPr/>
      <dgm:t>
        <a:bodyPr/>
        <a:lstStyle/>
        <a:p>
          <a:endParaRPr lang="en-US"/>
        </a:p>
      </dgm:t>
    </dgm:pt>
    <dgm:pt modelId="{54C57374-369F-4828-9F59-98F1F0F312FD}">
      <dgm:prSet phldrT="[Text]"/>
      <dgm:spPr/>
      <dgm:t>
        <a:bodyPr/>
        <a:lstStyle/>
        <a:p>
          <a:r>
            <a:rPr lang="en-US" dirty="0"/>
            <a:t>Competitive position</a:t>
          </a:r>
        </a:p>
      </dgm:t>
    </dgm:pt>
    <dgm:pt modelId="{4827A470-EC32-4BAA-AAA8-3BE99882C5AF}" type="parTrans" cxnId="{857730CC-CD36-4393-B818-BF8E35449CDE}">
      <dgm:prSet/>
      <dgm:spPr/>
      <dgm:t>
        <a:bodyPr/>
        <a:lstStyle/>
        <a:p>
          <a:endParaRPr lang="en-US"/>
        </a:p>
      </dgm:t>
    </dgm:pt>
    <dgm:pt modelId="{105DAE2F-A97E-4236-AE47-1396B3B0C3D4}" type="sibTrans" cxnId="{857730CC-CD36-4393-B818-BF8E35449CDE}">
      <dgm:prSet/>
      <dgm:spPr/>
      <dgm:t>
        <a:bodyPr/>
        <a:lstStyle/>
        <a:p>
          <a:endParaRPr lang="en-US"/>
        </a:p>
      </dgm:t>
    </dgm:pt>
    <dgm:pt modelId="{41C54010-F9D4-4A6C-B393-6C59A69570A4}">
      <dgm:prSet phldrT="[Text]"/>
      <dgm:spPr/>
      <dgm:t>
        <a:bodyPr/>
        <a:lstStyle/>
        <a:p>
          <a:r>
            <a:rPr lang="en-US" dirty="0"/>
            <a:t>Strategic Condition</a:t>
          </a:r>
        </a:p>
      </dgm:t>
    </dgm:pt>
    <dgm:pt modelId="{3AB50C88-704F-4256-B15C-D84C98FAAE5D}" type="parTrans" cxnId="{D84943AE-D631-4B66-A7F9-A2179431ACBA}">
      <dgm:prSet/>
      <dgm:spPr/>
      <dgm:t>
        <a:bodyPr/>
        <a:lstStyle/>
        <a:p>
          <a:endParaRPr lang="en-US"/>
        </a:p>
      </dgm:t>
    </dgm:pt>
    <dgm:pt modelId="{965CE3FC-EB18-4F83-ACCA-38E726612E5A}" type="sibTrans" cxnId="{D84943AE-D631-4B66-A7F9-A2179431ACBA}">
      <dgm:prSet/>
      <dgm:spPr/>
      <dgm:t>
        <a:bodyPr/>
        <a:lstStyle/>
        <a:p>
          <a:endParaRPr lang="en-US"/>
        </a:p>
      </dgm:t>
    </dgm:pt>
    <dgm:pt modelId="{F8717EDD-18F8-4A70-8AE8-5BA4E9C1EDE9}">
      <dgm:prSet phldrT="[Text]"/>
      <dgm:spPr/>
      <dgm:t>
        <a:bodyPr/>
        <a:lstStyle/>
        <a:p>
          <a:r>
            <a:rPr lang="en-US" dirty="0"/>
            <a:t>Competitive intensity</a:t>
          </a:r>
        </a:p>
      </dgm:t>
    </dgm:pt>
    <dgm:pt modelId="{2DD6915F-668F-41C3-852E-11DA492E89B0}" type="parTrans" cxnId="{23BA6CD7-0348-405E-B5CB-D6E570DD451E}">
      <dgm:prSet/>
      <dgm:spPr/>
      <dgm:t>
        <a:bodyPr/>
        <a:lstStyle/>
        <a:p>
          <a:endParaRPr lang="en-US"/>
        </a:p>
      </dgm:t>
    </dgm:pt>
    <dgm:pt modelId="{BB904606-7B2F-4B7B-AF1D-C6A2F2E09640}" type="sibTrans" cxnId="{23BA6CD7-0348-405E-B5CB-D6E570DD451E}">
      <dgm:prSet/>
      <dgm:spPr/>
      <dgm:t>
        <a:bodyPr/>
        <a:lstStyle/>
        <a:p>
          <a:endParaRPr lang="en-US"/>
        </a:p>
      </dgm:t>
    </dgm:pt>
    <dgm:pt modelId="{AE741DE3-5294-48A5-BF5A-EF6D8DECA6C8}">
      <dgm:prSet phldrT="[Text]"/>
      <dgm:spPr/>
      <dgm:t>
        <a:bodyPr/>
        <a:lstStyle/>
        <a:p>
          <a:pPr algn="l"/>
          <a:r>
            <a:rPr lang="en-US" dirty="0"/>
            <a:t>Basis of competition</a:t>
          </a:r>
        </a:p>
      </dgm:t>
    </dgm:pt>
    <dgm:pt modelId="{04153396-09A5-4D64-8DCB-EB3CBA328F44}" type="parTrans" cxnId="{C55FBDE1-344D-4228-9A48-A37DA08863EF}">
      <dgm:prSet/>
      <dgm:spPr/>
      <dgm:t>
        <a:bodyPr/>
        <a:lstStyle/>
        <a:p>
          <a:endParaRPr lang="en-US"/>
        </a:p>
      </dgm:t>
    </dgm:pt>
    <dgm:pt modelId="{BABA5A06-7370-4548-9DF0-FD30A656809A}" type="sibTrans" cxnId="{C55FBDE1-344D-4228-9A48-A37DA08863EF}">
      <dgm:prSet/>
      <dgm:spPr/>
      <dgm:t>
        <a:bodyPr/>
        <a:lstStyle/>
        <a:p>
          <a:endParaRPr lang="en-US"/>
        </a:p>
      </dgm:t>
    </dgm:pt>
    <dgm:pt modelId="{2953548E-9AF3-467E-ADF5-E86BE371364D}" type="pres">
      <dgm:prSet presAssocID="{7C25A0CF-35FC-4FA5-8FF9-BBACDFCBCCD4}" presName="cycleMatrixDiagram" presStyleCnt="0">
        <dgm:presLayoutVars>
          <dgm:chMax val="1"/>
          <dgm:dir/>
          <dgm:animLvl val="lvl"/>
          <dgm:resizeHandles val="exact"/>
        </dgm:presLayoutVars>
      </dgm:prSet>
      <dgm:spPr/>
    </dgm:pt>
    <dgm:pt modelId="{D0F5EBCD-A802-42AF-B586-F842FF5AD998}" type="pres">
      <dgm:prSet presAssocID="{7C25A0CF-35FC-4FA5-8FF9-BBACDFCBCCD4}" presName="children" presStyleCnt="0"/>
      <dgm:spPr/>
    </dgm:pt>
    <dgm:pt modelId="{011B1363-7086-4DBD-947E-B7F7BB129653}" type="pres">
      <dgm:prSet presAssocID="{7C25A0CF-35FC-4FA5-8FF9-BBACDFCBCCD4}" presName="child1group" presStyleCnt="0"/>
      <dgm:spPr/>
    </dgm:pt>
    <dgm:pt modelId="{876C2FBE-1A2C-419C-99A0-B6108A943402}" type="pres">
      <dgm:prSet presAssocID="{7C25A0CF-35FC-4FA5-8FF9-BBACDFCBCCD4}" presName="child1" presStyleLbl="bgAcc1" presStyleIdx="0" presStyleCnt="4" custLinFactNeighborX="-38773"/>
      <dgm:spPr/>
    </dgm:pt>
    <dgm:pt modelId="{0ED462F0-9048-40E7-98DA-32077E5EB5B3}" type="pres">
      <dgm:prSet presAssocID="{7C25A0CF-35FC-4FA5-8FF9-BBACDFCBCCD4}" presName="child1Text" presStyleLbl="bgAcc1" presStyleIdx="0" presStyleCnt="4">
        <dgm:presLayoutVars>
          <dgm:bulletEnabled val="1"/>
        </dgm:presLayoutVars>
      </dgm:prSet>
      <dgm:spPr/>
    </dgm:pt>
    <dgm:pt modelId="{D0A7A422-A51E-4996-ABBD-0CEB729A1759}" type="pres">
      <dgm:prSet presAssocID="{7C25A0CF-35FC-4FA5-8FF9-BBACDFCBCCD4}" presName="child2group" presStyleCnt="0"/>
      <dgm:spPr/>
    </dgm:pt>
    <dgm:pt modelId="{2F5480A3-90B4-486D-910E-AD1896E01FFD}" type="pres">
      <dgm:prSet presAssocID="{7C25A0CF-35FC-4FA5-8FF9-BBACDFCBCCD4}" presName="child2" presStyleLbl="bgAcc1" presStyleIdx="1" presStyleCnt="4" custLinFactNeighborX="40493" custLinFactNeighborY="5057"/>
      <dgm:spPr/>
    </dgm:pt>
    <dgm:pt modelId="{31E332D1-9C5D-4781-A7FF-6126679AB4B5}" type="pres">
      <dgm:prSet presAssocID="{7C25A0CF-35FC-4FA5-8FF9-BBACDFCBCCD4}" presName="child2Text" presStyleLbl="bgAcc1" presStyleIdx="1" presStyleCnt="4">
        <dgm:presLayoutVars>
          <dgm:bulletEnabled val="1"/>
        </dgm:presLayoutVars>
      </dgm:prSet>
      <dgm:spPr/>
    </dgm:pt>
    <dgm:pt modelId="{A5A47FB7-29E5-447A-9B8D-4A77D6C8D33B}" type="pres">
      <dgm:prSet presAssocID="{7C25A0CF-35FC-4FA5-8FF9-BBACDFCBCCD4}" presName="child3group" presStyleCnt="0"/>
      <dgm:spPr/>
    </dgm:pt>
    <dgm:pt modelId="{9971E958-CB3A-476C-B95F-3188FE26F707}" type="pres">
      <dgm:prSet presAssocID="{7C25A0CF-35FC-4FA5-8FF9-BBACDFCBCCD4}" presName="child3" presStyleLbl="bgAcc1" presStyleIdx="2" presStyleCnt="4" custLinFactNeighborX="40493" custLinFactNeighborY="-5150"/>
      <dgm:spPr/>
    </dgm:pt>
    <dgm:pt modelId="{183AF0B8-27EE-4CEB-9B21-1C5A1D0E55BF}" type="pres">
      <dgm:prSet presAssocID="{7C25A0CF-35FC-4FA5-8FF9-BBACDFCBCCD4}" presName="child3Text" presStyleLbl="bgAcc1" presStyleIdx="2" presStyleCnt="4">
        <dgm:presLayoutVars>
          <dgm:bulletEnabled val="1"/>
        </dgm:presLayoutVars>
      </dgm:prSet>
      <dgm:spPr/>
    </dgm:pt>
    <dgm:pt modelId="{89316F00-E6E0-4E6D-B782-6724AABA510C}" type="pres">
      <dgm:prSet presAssocID="{7C25A0CF-35FC-4FA5-8FF9-BBACDFCBCCD4}" presName="child4group" presStyleCnt="0"/>
      <dgm:spPr/>
    </dgm:pt>
    <dgm:pt modelId="{451262CD-FAE3-4BC6-9FE1-D5B4E57A7EE3}" type="pres">
      <dgm:prSet presAssocID="{7C25A0CF-35FC-4FA5-8FF9-BBACDFCBCCD4}" presName="child4" presStyleLbl="bgAcc1" presStyleIdx="3" presStyleCnt="4" custLinFactNeighborX="-42049" custLinFactNeighborY="-86067"/>
      <dgm:spPr/>
    </dgm:pt>
    <dgm:pt modelId="{6E87E558-88E8-4795-9594-0554F2DBD5AA}" type="pres">
      <dgm:prSet presAssocID="{7C25A0CF-35FC-4FA5-8FF9-BBACDFCBCCD4}" presName="child4Text" presStyleLbl="bgAcc1" presStyleIdx="3" presStyleCnt="4">
        <dgm:presLayoutVars>
          <dgm:bulletEnabled val="1"/>
        </dgm:presLayoutVars>
      </dgm:prSet>
      <dgm:spPr/>
    </dgm:pt>
    <dgm:pt modelId="{A070A09B-61C9-435B-93D1-7BF1E07149E2}" type="pres">
      <dgm:prSet presAssocID="{7C25A0CF-35FC-4FA5-8FF9-BBACDFCBCCD4}" presName="childPlaceholder" presStyleCnt="0"/>
      <dgm:spPr/>
    </dgm:pt>
    <dgm:pt modelId="{91D04216-63D3-4DFA-9FE8-13A99D447723}" type="pres">
      <dgm:prSet presAssocID="{7C25A0CF-35FC-4FA5-8FF9-BBACDFCBCCD4}" presName="circle" presStyleCnt="0"/>
      <dgm:spPr/>
    </dgm:pt>
    <dgm:pt modelId="{BAC91159-3014-48CE-BA7E-107F67D7F0FE}" type="pres">
      <dgm:prSet presAssocID="{7C25A0CF-35FC-4FA5-8FF9-BBACDFCBCCD4}" presName="quadrant1" presStyleLbl="node1" presStyleIdx="0" presStyleCnt="4">
        <dgm:presLayoutVars>
          <dgm:chMax val="1"/>
          <dgm:bulletEnabled val="1"/>
        </dgm:presLayoutVars>
      </dgm:prSet>
      <dgm:spPr/>
    </dgm:pt>
    <dgm:pt modelId="{D41D2269-1840-4F04-843B-A46390339F5F}" type="pres">
      <dgm:prSet presAssocID="{7C25A0CF-35FC-4FA5-8FF9-BBACDFCBCCD4}" presName="quadrant2" presStyleLbl="node1" presStyleIdx="1" presStyleCnt="4">
        <dgm:presLayoutVars>
          <dgm:chMax val="1"/>
          <dgm:bulletEnabled val="1"/>
        </dgm:presLayoutVars>
      </dgm:prSet>
      <dgm:spPr/>
    </dgm:pt>
    <dgm:pt modelId="{67ABBC17-90BF-4B88-B2AA-E84C7AE69BED}" type="pres">
      <dgm:prSet presAssocID="{7C25A0CF-35FC-4FA5-8FF9-BBACDFCBCCD4}" presName="quadrant3" presStyleLbl="node1" presStyleIdx="2" presStyleCnt="4" custLinFactNeighborX="1428" custLinFactNeighborY="-1920">
        <dgm:presLayoutVars>
          <dgm:chMax val="1"/>
          <dgm:bulletEnabled val="1"/>
        </dgm:presLayoutVars>
      </dgm:prSet>
      <dgm:spPr/>
    </dgm:pt>
    <dgm:pt modelId="{9496BC98-0F7A-45D8-8C8A-747C00B2BA44}" type="pres">
      <dgm:prSet presAssocID="{7C25A0CF-35FC-4FA5-8FF9-BBACDFCBCCD4}" presName="quadrant4" presStyleLbl="node1" presStyleIdx="3" presStyleCnt="4" custScaleX="99999" custScaleY="100000" custLinFactNeighborX="1396" custLinFactNeighborY="-1920">
        <dgm:presLayoutVars>
          <dgm:chMax val="1"/>
          <dgm:bulletEnabled val="1"/>
        </dgm:presLayoutVars>
      </dgm:prSet>
      <dgm:spPr/>
    </dgm:pt>
    <dgm:pt modelId="{4BFE906F-F237-4A92-A1F8-0759B6A8EEFB}" type="pres">
      <dgm:prSet presAssocID="{7C25A0CF-35FC-4FA5-8FF9-BBACDFCBCCD4}" presName="quadrantPlaceholder" presStyleCnt="0"/>
      <dgm:spPr/>
    </dgm:pt>
    <dgm:pt modelId="{5DDAA9FA-EC37-48AB-A180-5F32A619FD47}" type="pres">
      <dgm:prSet presAssocID="{7C25A0CF-35FC-4FA5-8FF9-BBACDFCBCCD4}" presName="center1" presStyleLbl="fgShp" presStyleIdx="0" presStyleCnt="2"/>
      <dgm:spPr/>
    </dgm:pt>
    <dgm:pt modelId="{6EA32C02-0633-451F-ADEC-C0C272BE2B46}" type="pres">
      <dgm:prSet presAssocID="{7C25A0CF-35FC-4FA5-8FF9-BBACDFCBCCD4}" presName="center2" presStyleLbl="fgShp" presStyleIdx="1" presStyleCnt="2" custLinFactNeighborX="-14950" custLinFactNeighborY="7169"/>
      <dgm:spPr/>
    </dgm:pt>
  </dgm:ptLst>
  <dgm:cxnLst>
    <dgm:cxn modelId="{345B9508-7E1E-4927-8C16-1CE32E66C730}" type="presOf" srcId="{7C25A0CF-35FC-4FA5-8FF9-BBACDFCBCCD4}" destId="{2953548E-9AF3-467E-ADF5-E86BE371364D}" srcOrd="0" destOrd="0" presId="urn:microsoft.com/office/officeart/2005/8/layout/cycle4#1"/>
    <dgm:cxn modelId="{46F00112-D71C-401A-9BB5-7CE90AE62E42}" type="presOf" srcId="{41C54010-F9D4-4A6C-B393-6C59A69570A4}" destId="{9496BC98-0F7A-45D8-8C8A-747C00B2BA44}" srcOrd="0" destOrd="0" presId="urn:microsoft.com/office/officeart/2005/8/layout/cycle4#1"/>
    <dgm:cxn modelId="{497C3125-82F9-4044-B3D2-5A05E1EE0012}" type="presOf" srcId="{F1C25BC0-62DC-4992-B4B6-5D7C208112D4}" destId="{31E332D1-9C5D-4781-A7FF-6126679AB4B5}" srcOrd="1" destOrd="0" presId="urn:microsoft.com/office/officeart/2005/8/layout/cycle4#1"/>
    <dgm:cxn modelId="{F201CF39-D231-4A15-8B02-E862D3ED7A17}" type="presOf" srcId="{54C57374-369F-4828-9F59-98F1F0F312FD}" destId="{9971E958-CB3A-476C-B95F-3188FE26F707}" srcOrd="0" destOrd="0" presId="urn:microsoft.com/office/officeart/2005/8/layout/cycle4#1"/>
    <dgm:cxn modelId="{7EA1AB3C-67C0-430B-8036-93FBB51A57FF}" srcId="{7C25A0CF-35FC-4FA5-8FF9-BBACDFCBCCD4}" destId="{15DAAC13-084E-4E6B-80F5-1CC83E250804}" srcOrd="1" destOrd="0" parTransId="{76658643-926A-4B7A-828A-B2E7E9C775B3}" sibTransId="{2EEA4B75-97A7-46EC-A59E-D8A7E4B50BB7}"/>
    <dgm:cxn modelId="{E790615C-E233-4D03-8D3C-DF9403CD82BD}" srcId="{7C25A0CF-35FC-4FA5-8FF9-BBACDFCBCCD4}" destId="{0C679785-F72E-4267-AEED-BFBC335EF334}" srcOrd="0" destOrd="0" parTransId="{B2CE6612-E99A-4601-9539-7EC0E0B61B2C}" sibTransId="{0FCB8035-4C95-42D1-A8A7-F0A113C3B4C7}"/>
    <dgm:cxn modelId="{47EB5B6B-ED51-4F29-BAAD-1E83DA5DC24A}" srcId="{7C25A0CF-35FC-4FA5-8FF9-BBACDFCBCCD4}" destId="{B0610259-221C-41EE-A955-DAF35BDFE12F}" srcOrd="2" destOrd="0" parTransId="{AEAE3B04-8D9B-460D-9DAE-473D8BA45D91}" sibTransId="{ECFB39B2-BF5A-4A33-BB02-7FDFB44C10CA}"/>
    <dgm:cxn modelId="{05FE8952-BCD4-4688-B8AC-30A5D6B05BCB}" type="presOf" srcId="{B0610259-221C-41EE-A955-DAF35BDFE12F}" destId="{67ABBC17-90BF-4B88-B2AA-E84C7AE69BED}" srcOrd="0" destOrd="0" presId="urn:microsoft.com/office/officeart/2005/8/layout/cycle4#1"/>
    <dgm:cxn modelId="{A334BF7D-EC9D-42B7-8F8C-776CA92E8FF0}" type="presOf" srcId="{3395E0E7-EA26-4CB9-80BB-1A5B79700D7C}" destId="{0ED462F0-9048-40E7-98DA-32077E5EB5B3}" srcOrd="1" destOrd="0" presId="urn:microsoft.com/office/officeart/2005/8/layout/cycle4#1"/>
    <dgm:cxn modelId="{B7D1848C-AB17-4ACE-B48D-482CF22E923B}" type="presOf" srcId="{54C57374-369F-4828-9F59-98F1F0F312FD}" destId="{183AF0B8-27EE-4CEB-9B21-1C5A1D0E55BF}" srcOrd="1" destOrd="0" presId="urn:microsoft.com/office/officeart/2005/8/layout/cycle4#1"/>
    <dgm:cxn modelId="{A54540A8-2A19-45A9-94D5-1829FC10CDE4}" srcId="{15DAAC13-084E-4E6B-80F5-1CC83E250804}" destId="{F1C25BC0-62DC-4992-B4B6-5D7C208112D4}" srcOrd="0" destOrd="0" parTransId="{15210B67-E0AC-4DF9-ACCE-85910903A479}" sibTransId="{3AEB793B-FC71-4295-BCF8-DE6ECA457587}"/>
    <dgm:cxn modelId="{0FE302AE-C6E4-40A2-9C06-B5871C70C5F7}" type="presOf" srcId="{F8717EDD-18F8-4A70-8AE8-5BA4E9C1EDE9}" destId="{451262CD-FAE3-4BC6-9FE1-D5B4E57A7EE3}" srcOrd="0" destOrd="0" presId="urn:microsoft.com/office/officeart/2005/8/layout/cycle4#1"/>
    <dgm:cxn modelId="{D84943AE-D631-4B66-A7F9-A2179431ACBA}" srcId="{7C25A0CF-35FC-4FA5-8FF9-BBACDFCBCCD4}" destId="{41C54010-F9D4-4A6C-B393-6C59A69570A4}" srcOrd="3" destOrd="0" parTransId="{3AB50C88-704F-4256-B15C-D84C98FAAE5D}" sibTransId="{965CE3FC-EB18-4F83-ACCA-38E726612E5A}"/>
    <dgm:cxn modelId="{CE0C97BB-3761-423F-880D-A1A9D3554C73}" type="presOf" srcId="{F1C25BC0-62DC-4992-B4B6-5D7C208112D4}" destId="{2F5480A3-90B4-486D-910E-AD1896E01FFD}" srcOrd="0" destOrd="0" presId="urn:microsoft.com/office/officeart/2005/8/layout/cycle4#1"/>
    <dgm:cxn modelId="{7AA406C3-55A1-4CD7-B3AE-673D3B46BD85}" type="presOf" srcId="{3395E0E7-EA26-4CB9-80BB-1A5B79700D7C}" destId="{876C2FBE-1A2C-419C-99A0-B6108A943402}" srcOrd="0" destOrd="0" presId="urn:microsoft.com/office/officeart/2005/8/layout/cycle4#1"/>
    <dgm:cxn modelId="{857730CC-CD36-4393-B818-BF8E35449CDE}" srcId="{B0610259-221C-41EE-A955-DAF35BDFE12F}" destId="{54C57374-369F-4828-9F59-98F1F0F312FD}" srcOrd="0" destOrd="0" parTransId="{4827A470-EC32-4BAA-AAA8-3BE99882C5AF}" sibTransId="{105DAE2F-A97E-4236-AE47-1396B3B0C3D4}"/>
    <dgm:cxn modelId="{23BA6CD7-0348-405E-B5CB-D6E570DD451E}" srcId="{41C54010-F9D4-4A6C-B393-6C59A69570A4}" destId="{F8717EDD-18F8-4A70-8AE8-5BA4E9C1EDE9}" srcOrd="0" destOrd="0" parTransId="{2DD6915F-668F-41C3-852E-11DA492E89B0}" sibTransId="{BB904606-7B2F-4B7B-AF1D-C6A2F2E09640}"/>
    <dgm:cxn modelId="{CA87B7DA-3888-4341-949D-B1724EA1E943}" type="presOf" srcId="{AE741DE3-5294-48A5-BF5A-EF6D8DECA6C8}" destId="{2F5480A3-90B4-486D-910E-AD1896E01FFD}" srcOrd="0" destOrd="1" presId="urn:microsoft.com/office/officeart/2005/8/layout/cycle4#1"/>
    <dgm:cxn modelId="{C55FBDE1-344D-4228-9A48-A37DA08863EF}" srcId="{15DAAC13-084E-4E6B-80F5-1CC83E250804}" destId="{AE741DE3-5294-48A5-BF5A-EF6D8DECA6C8}" srcOrd="1" destOrd="0" parTransId="{04153396-09A5-4D64-8DCB-EB3CBA328F44}" sibTransId="{BABA5A06-7370-4548-9DF0-FD30A656809A}"/>
    <dgm:cxn modelId="{54FC3CE4-2D84-4C76-92C9-95458C5CAEC5}" type="presOf" srcId="{F8717EDD-18F8-4A70-8AE8-5BA4E9C1EDE9}" destId="{6E87E558-88E8-4795-9594-0554F2DBD5AA}" srcOrd="1" destOrd="0" presId="urn:microsoft.com/office/officeart/2005/8/layout/cycle4#1"/>
    <dgm:cxn modelId="{15464AE6-117C-4187-BBBD-EF1203C22EAB}" type="presOf" srcId="{15DAAC13-084E-4E6B-80F5-1CC83E250804}" destId="{D41D2269-1840-4F04-843B-A46390339F5F}" srcOrd="0" destOrd="0" presId="urn:microsoft.com/office/officeart/2005/8/layout/cycle4#1"/>
    <dgm:cxn modelId="{0006B1E9-C735-4B1B-A78C-64DA0725225E}" srcId="{0C679785-F72E-4267-AEED-BFBC335EF334}" destId="{3395E0E7-EA26-4CB9-80BB-1A5B79700D7C}" srcOrd="0" destOrd="0" parTransId="{08CA3929-8723-40D0-981C-FEAFF9EDD870}" sibTransId="{89401DC3-2DEF-4E51-AC1F-0DC47D738CED}"/>
    <dgm:cxn modelId="{7BA694F6-BF7E-4EF2-B711-22189863C6E6}" type="presOf" srcId="{AE741DE3-5294-48A5-BF5A-EF6D8DECA6C8}" destId="{31E332D1-9C5D-4781-A7FF-6126679AB4B5}" srcOrd="1" destOrd="1" presId="urn:microsoft.com/office/officeart/2005/8/layout/cycle4#1"/>
    <dgm:cxn modelId="{19641BFB-38C8-47FD-BAE6-33ECC0534020}" type="presOf" srcId="{0C679785-F72E-4267-AEED-BFBC335EF334}" destId="{BAC91159-3014-48CE-BA7E-107F67D7F0FE}" srcOrd="0" destOrd="0" presId="urn:microsoft.com/office/officeart/2005/8/layout/cycle4#1"/>
    <dgm:cxn modelId="{4189C6A1-D11C-4CD0-809E-57FEC971F980}" type="presParOf" srcId="{2953548E-9AF3-467E-ADF5-E86BE371364D}" destId="{D0F5EBCD-A802-42AF-B586-F842FF5AD998}" srcOrd="0" destOrd="0" presId="urn:microsoft.com/office/officeart/2005/8/layout/cycle4#1"/>
    <dgm:cxn modelId="{DDF2F442-F946-4948-B90C-8928B7C30D99}" type="presParOf" srcId="{D0F5EBCD-A802-42AF-B586-F842FF5AD998}" destId="{011B1363-7086-4DBD-947E-B7F7BB129653}" srcOrd="0" destOrd="0" presId="urn:microsoft.com/office/officeart/2005/8/layout/cycle4#1"/>
    <dgm:cxn modelId="{75783F0F-55E7-430A-BEA5-4E98C06D7FD1}" type="presParOf" srcId="{011B1363-7086-4DBD-947E-B7F7BB129653}" destId="{876C2FBE-1A2C-419C-99A0-B6108A943402}" srcOrd="0" destOrd="0" presId="urn:microsoft.com/office/officeart/2005/8/layout/cycle4#1"/>
    <dgm:cxn modelId="{2B111B6F-F1E4-43C4-A7AF-1EADC726C33A}" type="presParOf" srcId="{011B1363-7086-4DBD-947E-B7F7BB129653}" destId="{0ED462F0-9048-40E7-98DA-32077E5EB5B3}" srcOrd="1" destOrd="0" presId="urn:microsoft.com/office/officeart/2005/8/layout/cycle4#1"/>
    <dgm:cxn modelId="{6D4C5D36-4E79-4E59-BBF7-5ABC17850535}" type="presParOf" srcId="{D0F5EBCD-A802-42AF-B586-F842FF5AD998}" destId="{D0A7A422-A51E-4996-ABBD-0CEB729A1759}" srcOrd="1" destOrd="0" presId="urn:microsoft.com/office/officeart/2005/8/layout/cycle4#1"/>
    <dgm:cxn modelId="{545C284C-79B1-4E79-A655-811B68639AAD}" type="presParOf" srcId="{D0A7A422-A51E-4996-ABBD-0CEB729A1759}" destId="{2F5480A3-90B4-486D-910E-AD1896E01FFD}" srcOrd="0" destOrd="0" presId="urn:microsoft.com/office/officeart/2005/8/layout/cycle4#1"/>
    <dgm:cxn modelId="{14701FE3-F6F3-40EF-8949-0FAD89348BDE}" type="presParOf" srcId="{D0A7A422-A51E-4996-ABBD-0CEB729A1759}" destId="{31E332D1-9C5D-4781-A7FF-6126679AB4B5}" srcOrd="1" destOrd="0" presId="urn:microsoft.com/office/officeart/2005/8/layout/cycle4#1"/>
    <dgm:cxn modelId="{F370F8A4-B3FB-417D-A417-5F637C90F74A}" type="presParOf" srcId="{D0F5EBCD-A802-42AF-B586-F842FF5AD998}" destId="{A5A47FB7-29E5-447A-9B8D-4A77D6C8D33B}" srcOrd="2" destOrd="0" presId="urn:microsoft.com/office/officeart/2005/8/layout/cycle4#1"/>
    <dgm:cxn modelId="{4C42BEA1-3911-48BE-9FF9-508EB1DAEB0F}" type="presParOf" srcId="{A5A47FB7-29E5-447A-9B8D-4A77D6C8D33B}" destId="{9971E958-CB3A-476C-B95F-3188FE26F707}" srcOrd="0" destOrd="0" presId="urn:microsoft.com/office/officeart/2005/8/layout/cycle4#1"/>
    <dgm:cxn modelId="{E77EB44D-B64E-4DC8-AC09-92B1C5CC327E}" type="presParOf" srcId="{A5A47FB7-29E5-447A-9B8D-4A77D6C8D33B}" destId="{183AF0B8-27EE-4CEB-9B21-1C5A1D0E55BF}" srcOrd="1" destOrd="0" presId="urn:microsoft.com/office/officeart/2005/8/layout/cycle4#1"/>
    <dgm:cxn modelId="{B50D5785-371E-4AB3-8675-3550B1EFC04D}" type="presParOf" srcId="{D0F5EBCD-A802-42AF-B586-F842FF5AD998}" destId="{89316F00-E6E0-4E6D-B782-6724AABA510C}" srcOrd="3" destOrd="0" presId="urn:microsoft.com/office/officeart/2005/8/layout/cycle4#1"/>
    <dgm:cxn modelId="{64BFFB47-98D0-40C3-B7FC-C33FF1A0D818}" type="presParOf" srcId="{89316F00-E6E0-4E6D-B782-6724AABA510C}" destId="{451262CD-FAE3-4BC6-9FE1-D5B4E57A7EE3}" srcOrd="0" destOrd="0" presId="urn:microsoft.com/office/officeart/2005/8/layout/cycle4#1"/>
    <dgm:cxn modelId="{D90F4AB6-B363-4B05-B616-865A7EF65DAB}" type="presParOf" srcId="{89316F00-E6E0-4E6D-B782-6724AABA510C}" destId="{6E87E558-88E8-4795-9594-0554F2DBD5AA}" srcOrd="1" destOrd="0" presId="urn:microsoft.com/office/officeart/2005/8/layout/cycle4#1"/>
    <dgm:cxn modelId="{10A616A1-DC12-412F-8E71-39228A45A9CB}" type="presParOf" srcId="{D0F5EBCD-A802-42AF-B586-F842FF5AD998}" destId="{A070A09B-61C9-435B-93D1-7BF1E07149E2}" srcOrd="4" destOrd="0" presId="urn:microsoft.com/office/officeart/2005/8/layout/cycle4#1"/>
    <dgm:cxn modelId="{26A387A9-CA93-4E42-AACF-5D5BDC9B3CC6}" type="presParOf" srcId="{2953548E-9AF3-467E-ADF5-E86BE371364D}" destId="{91D04216-63D3-4DFA-9FE8-13A99D447723}" srcOrd="1" destOrd="0" presId="urn:microsoft.com/office/officeart/2005/8/layout/cycle4#1"/>
    <dgm:cxn modelId="{15087140-7EE3-40CD-B9A6-131A7B11529B}" type="presParOf" srcId="{91D04216-63D3-4DFA-9FE8-13A99D447723}" destId="{BAC91159-3014-48CE-BA7E-107F67D7F0FE}" srcOrd="0" destOrd="0" presId="urn:microsoft.com/office/officeart/2005/8/layout/cycle4#1"/>
    <dgm:cxn modelId="{9844AD19-1FA3-4AB2-BC87-7FA357CD8617}" type="presParOf" srcId="{91D04216-63D3-4DFA-9FE8-13A99D447723}" destId="{D41D2269-1840-4F04-843B-A46390339F5F}" srcOrd="1" destOrd="0" presId="urn:microsoft.com/office/officeart/2005/8/layout/cycle4#1"/>
    <dgm:cxn modelId="{FBC6F6E9-BE24-4B1C-BC34-85B8C97DB9F6}" type="presParOf" srcId="{91D04216-63D3-4DFA-9FE8-13A99D447723}" destId="{67ABBC17-90BF-4B88-B2AA-E84C7AE69BED}" srcOrd="2" destOrd="0" presId="urn:microsoft.com/office/officeart/2005/8/layout/cycle4#1"/>
    <dgm:cxn modelId="{DBCC0151-E85A-479E-A998-349D2170DD05}" type="presParOf" srcId="{91D04216-63D3-4DFA-9FE8-13A99D447723}" destId="{9496BC98-0F7A-45D8-8C8A-747C00B2BA44}" srcOrd="3" destOrd="0" presId="urn:microsoft.com/office/officeart/2005/8/layout/cycle4#1"/>
    <dgm:cxn modelId="{4755E4FD-F169-4FA1-8EF4-E34335EF4B74}" type="presParOf" srcId="{91D04216-63D3-4DFA-9FE8-13A99D447723}" destId="{4BFE906F-F237-4A92-A1F8-0759B6A8EEFB}" srcOrd="4" destOrd="0" presId="urn:microsoft.com/office/officeart/2005/8/layout/cycle4#1"/>
    <dgm:cxn modelId="{F89BBDB2-7627-4846-9173-FF560363EDD1}" type="presParOf" srcId="{2953548E-9AF3-467E-ADF5-E86BE371364D}" destId="{5DDAA9FA-EC37-48AB-A180-5F32A619FD47}" srcOrd="2" destOrd="0" presId="urn:microsoft.com/office/officeart/2005/8/layout/cycle4#1"/>
    <dgm:cxn modelId="{A0982D84-40C0-4F58-A052-F398F3CBF112}" type="presParOf" srcId="{2953548E-9AF3-467E-ADF5-E86BE371364D}" destId="{6EA32C02-0633-451F-ADEC-C0C272BE2B46}"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A80DC-F839-4EC4-A00F-4B4C352CC324}">
      <dsp:nvSpPr>
        <dsp:cNvPr id="0" name=""/>
        <dsp:cNvSpPr/>
      </dsp:nvSpPr>
      <dsp:spPr>
        <a:xfrm>
          <a:off x="0" y="0"/>
          <a:ext cx="8382000" cy="4251325"/>
        </a:xfrm>
        <a:prstGeom prst="roundRect">
          <a:avLst>
            <a:gd name="adj" fmla="val 8500"/>
          </a:avLst>
        </a:prstGeom>
        <a:gradFill rotWithShape="0">
          <a:gsLst>
            <a:gs pos="0">
              <a:schemeClr val="accent4">
                <a:lumMod val="75000"/>
              </a:schemeClr>
            </a:gs>
            <a:gs pos="50000">
              <a:schemeClr val="accent1">
                <a:tint val="44500"/>
                <a:satMod val="160000"/>
              </a:schemeClr>
            </a:gs>
            <a:gs pos="100000">
              <a:schemeClr val="accent1">
                <a:tint val="23500"/>
                <a:satMod val="160000"/>
              </a:schemeClr>
            </a:gs>
          </a:gsLst>
          <a:lin ang="5400000" scaled="0"/>
        </a:gradFill>
        <a:ln w="12700" cap="flat" cmpd="sng" algn="ctr">
          <a:noFill/>
          <a:prstDash val="solid"/>
          <a:miter lim="800000"/>
        </a:ln>
        <a:effectLst>
          <a:glow rad="127000">
            <a:schemeClr val="accent1"/>
          </a:glow>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3299501" numCol="1" spcCol="1270" anchor="t" anchorCtr="0">
          <a:noAutofit/>
        </a:bodyPr>
        <a:lstStyle/>
        <a:p>
          <a:pPr marL="0" lvl="0" indent="0" algn="l" defTabSz="933450">
            <a:lnSpc>
              <a:spcPct val="90000"/>
            </a:lnSpc>
            <a:spcBef>
              <a:spcPct val="0"/>
            </a:spcBef>
            <a:spcAft>
              <a:spcPct val="35000"/>
            </a:spcAft>
            <a:buNone/>
          </a:pPr>
          <a:r>
            <a:rPr lang="en-CA" sz="2100" kern="1200" dirty="0">
              <a:latin typeface="Times New Roman" pitchFamily="18" charset="0"/>
              <a:cs typeface="Times New Roman" pitchFamily="18" charset="0"/>
            </a:rPr>
            <a:t>Industry/market/customer-centric 'Innovation interest' with minimal risk</a:t>
          </a:r>
        </a:p>
      </dsp:txBody>
      <dsp:txXfrm>
        <a:off x="105839" y="105839"/>
        <a:ext cx="8170322" cy="4039647"/>
      </dsp:txXfrm>
    </dsp:sp>
    <dsp:sp modelId="{2C013049-A5F4-4AC9-8024-0D1E6F0E401D}">
      <dsp:nvSpPr>
        <dsp:cNvPr id="0" name=""/>
        <dsp:cNvSpPr/>
      </dsp:nvSpPr>
      <dsp:spPr>
        <a:xfrm>
          <a:off x="209550" y="1062831"/>
          <a:ext cx="1257300" cy="720732"/>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dirty="0">
              <a:latin typeface="Times New Roman" pitchFamily="18" charset="0"/>
              <a:cs typeface="Times New Roman" pitchFamily="18" charset="0"/>
            </a:rPr>
            <a:t>Business process continuous improvement</a:t>
          </a:r>
        </a:p>
      </dsp:txBody>
      <dsp:txXfrm>
        <a:off x="231715" y="1084996"/>
        <a:ext cx="1212970" cy="676402"/>
      </dsp:txXfrm>
    </dsp:sp>
    <dsp:sp modelId="{D62D6173-74E7-42F3-82E9-693CAFEDC126}">
      <dsp:nvSpPr>
        <dsp:cNvPr id="0" name=""/>
        <dsp:cNvSpPr/>
      </dsp:nvSpPr>
      <dsp:spPr>
        <a:xfrm>
          <a:off x="209550" y="1814013"/>
          <a:ext cx="1257300" cy="720732"/>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dirty="0">
              <a:latin typeface="Times New Roman" pitchFamily="18" charset="0"/>
              <a:cs typeface="Times New Roman" pitchFamily="18" charset="0"/>
            </a:rPr>
            <a:t>Product line extensions</a:t>
          </a:r>
        </a:p>
      </dsp:txBody>
      <dsp:txXfrm>
        <a:off x="231715" y="1836178"/>
        <a:ext cx="1212970" cy="676402"/>
      </dsp:txXfrm>
    </dsp:sp>
    <dsp:sp modelId="{107D4AA2-5ECE-48CE-9464-D20F51D75BDD}">
      <dsp:nvSpPr>
        <dsp:cNvPr id="0" name=""/>
        <dsp:cNvSpPr/>
      </dsp:nvSpPr>
      <dsp:spPr>
        <a:xfrm>
          <a:off x="209550" y="2565196"/>
          <a:ext cx="1257300" cy="720732"/>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dirty="0">
              <a:latin typeface="Times New Roman" pitchFamily="18" charset="0"/>
              <a:cs typeface="Times New Roman" pitchFamily="18" charset="0"/>
            </a:rPr>
            <a:t>New products</a:t>
          </a:r>
        </a:p>
      </dsp:txBody>
      <dsp:txXfrm>
        <a:off x="231715" y="2587361"/>
        <a:ext cx="1212970" cy="676402"/>
      </dsp:txXfrm>
    </dsp:sp>
    <dsp:sp modelId="{CBE12EF3-2A09-4455-8A4E-5AF6C7B3BB7A}">
      <dsp:nvSpPr>
        <dsp:cNvPr id="0" name=""/>
        <dsp:cNvSpPr/>
      </dsp:nvSpPr>
      <dsp:spPr>
        <a:xfrm>
          <a:off x="209550" y="3316379"/>
          <a:ext cx="1257300" cy="720732"/>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dirty="0">
              <a:latin typeface="Times New Roman" pitchFamily="18" charset="0"/>
              <a:cs typeface="Times New Roman" pitchFamily="18" charset="0"/>
            </a:rPr>
            <a:t>New business models</a:t>
          </a:r>
        </a:p>
      </dsp:txBody>
      <dsp:txXfrm>
        <a:off x="231715" y="3338544"/>
        <a:ext cx="1212970" cy="676402"/>
      </dsp:txXfrm>
    </dsp:sp>
    <dsp:sp modelId="{D89D6B02-4999-4314-BF86-7BA7DA1E01CB}">
      <dsp:nvSpPr>
        <dsp:cNvPr id="0" name=""/>
        <dsp:cNvSpPr/>
      </dsp:nvSpPr>
      <dsp:spPr>
        <a:xfrm>
          <a:off x="1603904" y="1066789"/>
          <a:ext cx="6496050" cy="2975927"/>
        </a:xfrm>
        <a:prstGeom prst="roundRect">
          <a:avLst>
            <a:gd name="adj" fmla="val 105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1889714" numCol="1" spcCol="1270" anchor="t" anchorCtr="0">
          <a:noAutofit/>
        </a:bodyPr>
        <a:lstStyle/>
        <a:p>
          <a:pPr marL="0" lvl="0" indent="0" algn="l" defTabSz="933450">
            <a:lnSpc>
              <a:spcPct val="90000"/>
            </a:lnSpc>
            <a:spcBef>
              <a:spcPct val="0"/>
            </a:spcBef>
            <a:spcAft>
              <a:spcPct val="35000"/>
            </a:spcAft>
            <a:buNone/>
          </a:pPr>
          <a:r>
            <a:rPr lang="en-CA" sz="2100" kern="1200" dirty="0">
              <a:latin typeface="Times New Roman" pitchFamily="18" charset="0"/>
              <a:cs typeface="Times New Roman" pitchFamily="18" charset="0"/>
            </a:rPr>
            <a:t>Technology 'Innovation interest' with nominal risk</a:t>
          </a:r>
        </a:p>
      </dsp:txBody>
      <dsp:txXfrm>
        <a:off x="1695424" y="1158309"/>
        <a:ext cx="6313010" cy="2792887"/>
      </dsp:txXfrm>
    </dsp:sp>
    <dsp:sp modelId="{1656AC4C-004B-4E41-B9EA-1611AA231B8D}">
      <dsp:nvSpPr>
        <dsp:cNvPr id="0" name=""/>
        <dsp:cNvSpPr/>
      </dsp:nvSpPr>
      <dsp:spPr>
        <a:xfrm>
          <a:off x="1741782" y="1833279"/>
          <a:ext cx="2464796" cy="372740"/>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CA" sz="1100" kern="1200" dirty="0"/>
            <a:t>'Innovation interest' in com</a:t>
          </a:r>
          <a:r>
            <a:rPr lang="en-CA" sz="1100" kern="1200" dirty="0">
              <a:latin typeface="Times New Roman" pitchFamily="18" charset="0"/>
              <a:cs typeface="Times New Roman" pitchFamily="18" charset="0"/>
            </a:rPr>
            <a:t>m</a:t>
          </a:r>
          <a:r>
            <a:rPr lang="en-CA" sz="1100" kern="1200" dirty="0"/>
            <a:t>on-use technologies to keep up to date.</a:t>
          </a:r>
        </a:p>
      </dsp:txBody>
      <dsp:txXfrm>
        <a:off x="1753245" y="1844742"/>
        <a:ext cx="2441870" cy="349814"/>
      </dsp:txXfrm>
    </dsp:sp>
    <dsp:sp modelId="{51B9086E-7C55-4FFA-95A5-8D8D7D0B0546}">
      <dsp:nvSpPr>
        <dsp:cNvPr id="0" name=""/>
        <dsp:cNvSpPr/>
      </dsp:nvSpPr>
      <dsp:spPr>
        <a:xfrm>
          <a:off x="1773119" y="2285662"/>
          <a:ext cx="1914087" cy="495001"/>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CA" sz="1100" kern="1200" dirty="0">
              <a:latin typeface="Times New Roman" pitchFamily="18" charset="0"/>
              <a:cs typeface="Times New Roman" pitchFamily="18" charset="0"/>
            </a:rPr>
            <a:t>'Innovation interest' in a defined market in order to  differentiate  product/service.</a:t>
          </a:r>
        </a:p>
      </dsp:txBody>
      <dsp:txXfrm>
        <a:off x="1788342" y="2300885"/>
        <a:ext cx="1883641" cy="464555"/>
      </dsp:txXfrm>
    </dsp:sp>
    <dsp:sp modelId="{B61CE35A-C56D-48E1-B8F7-D7AD82DFC593}">
      <dsp:nvSpPr>
        <dsp:cNvPr id="0" name=""/>
        <dsp:cNvSpPr/>
      </dsp:nvSpPr>
      <dsp:spPr>
        <a:xfrm>
          <a:off x="1773113" y="2895019"/>
          <a:ext cx="1872785" cy="389378"/>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CA" sz="1100" kern="1200" dirty="0">
              <a:latin typeface="Times New Roman" pitchFamily="18" charset="0"/>
              <a:cs typeface="Times New Roman" pitchFamily="18" charset="0"/>
            </a:rPr>
            <a:t>'Innovation interest' in</a:t>
          </a:r>
          <a:r>
            <a:rPr lang="en-CA" sz="1100" kern="1200" dirty="0"/>
            <a:t> emerging technologies</a:t>
          </a:r>
          <a:r>
            <a:rPr lang="en-CA" sz="700" kern="1200" dirty="0"/>
            <a:t>.</a:t>
          </a:r>
        </a:p>
      </dsp:txBody>
      <dsp:txXfrm>
        <a:off x="1785088" y="2906994"/>
        <a:ext cx="1848835" cy="365428"/>
      </dsp:txXfrm>
    </dsp:sp>
    <dsp:sp modelId="{C8348EBF-4DDA-4A7F-B39B-8C5793EB4F6F}">
      <dsp:nvSpPr>
        <dsp:cNvPr id="0" name=""/>
        <dsp:cNvSpPr/>
      </dsp:nvSpPr>
      <dsp:spPr>
        <a:xfrm>
          <a:off x="1773119" y="3430112"/>
          <a:ext cx="1616619" cy="403830"/>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CA" sz="1100" kern="1200" dirty="0">
              <a:latin typeface="Times New Roman" pitchFamily="18" charset="0"/>
              <a:cs typeface="Times New Roman" pitchFamily="18" charset="0"/>
            </a:rPr>
            <a:t>"Innovation interest ' in research</a:t>
          </a:r>
        </a:p>
      </dsp:txBody>
      <dsp:txXfrm>
        <a:off x="1785538" y="3442531"/>
        <a:ext cx="1591781" cy="378992"/>
      </dsp:txXfrm>
    </dsp:sp>
    <dsp:sp modelId="{824BD75E-F007-4BEB-80A6-6DF3F24C19CC}">
      <dsp:nvSpPr>
        <dsp:cNvPr id="0" name=""/>
        <dsp:cNvSpPr/>
      </dsp:nvSpPr>
      <dsp:spPr>
        <a:xfrm>
          <a:off x="3962380" y="2209804"/>
          <a:ext cx="4065624" cy="1720766"/>
        </a:xfrm>
        <a:prstGeom prst="roundRect">
          <a:avLst>
            <a:gd name="adj" fmla="val 105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959855" numCol="1" spcCol="1270" anchor="t" anchorCtr="0">
          <a:noAutofit/>
        </a:bodyPr>
        <a:lstStyle/>
        <a:p>
          <a:pPr marL="0" lvl="0" indent="0" algn="l" defTabSz="933450">
            <a:lnSpc>
              <a:spcPct val="90000"/>
            </a:lnSpc>
            <a:spcBef>
              <a:spcPct val="0"/>
            </a:spcBef>
            <a:spcAft>
              <a:spcPct val="35000"/>
            </a:spcAft>
            <a:buNone/>
          </a:pPr>
          <a:r>
            <a:rPr lang="en-CA" sz="2100" kern="1200" dirty="0">
              <a:solidFill>
                <a:sysClr val="windowText" lastClr="000000"/>
              </a:solidFill>
              <a:latin typeface="Times New Roman" pitchFamily="18" charset="0"/>
              <a:cs typeface="Times New Roman" pitchFamily="18" charset="0"/>
            </a:rPr>
            <a:t>R&amp;D 'Innovation interest' with higher risk</a:t>
          </a:r>
        </a:p>
      </dsp:txBody>
      <dsp:txXfrm>
        <a:off x="4015299" y="2262723"/>
        <a:ext cx="3959786" cy="1614928"/>
      </dsp:txXfrm>
    </dsp:sp>
    <dsp:sp modelId="{DA2B17D9-B132-45C3-8333-D8FF71CC5CE3}">
      <dsp:nvSpPr>
        <dsp:cNvPr id="0" name=""/>
        <dsp:cNvSpPr/>
      </dsp:nvSpPr>
      <dsp:spPr>
        <a:xfrm>
          <a:off x="4157583" y="2975930"/>
          <a:ext cx="1329004" cy="615427"/>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dirty="0">
              <a:latin typeface="Times New Roman" pitchFamily="18" charset="0"/>
              <a:cs typeface="Times New Roman" pitchFamily="18" charset="0"/>
            </a:rPr>
            <a:t>Applied Science</a:t>
          </a:r>
          <a:r>
            <a:rPr lang="en-CA" sz="700" kern="1200" dirty="0">
              <a:latin typeface="Times New Roman" pitchFamily="18" charset="0"/>
              <a:cs typeface="Times New Roman" pitchFamily="18" charset="0"/>
            </a:rPr>
            <a:t>/</a:t>
          </a:r>
        </a:p>
        <a:p>
          <a:pPr marL="0" lvl="0" indent="0" algn="ctr" defTabSz="533400">
            <a:lnSpc>
              <a:spcPct val="90000"/>
            </a:lnSpc>
            <a:spcBef>
              <a:spcPct val="0"/>
            </a:spcBef>
            <a:spcAft>
              <a:spcPct val="35000"/>
            </a:spcAft>
            <a:buNone/>
          </a:pPr>
          <a:endParaRPr lang="en-CA" sz="700" kern="1200" dirty="0">
            <a:latin typeface="Times New Roman" pitchFamily="18" charset="0"/>
            <a:cs typeface="Times New Roman" pitchFamily="18" charset="0"/>
          </a:endParaRPr>
        </a:p>
      </dsp:txBody>
      <dsp:txXfrm>
        <a:off x="4176510" y="2994857"/>
        <a:ext cx="1291150" cy="577573"/>
      </dsp:txXfrm>
    </dsp:sp>
    <dsp:sp modelId="{7116B65B-D732-4DC0-AAF7-6C89389D1872}">
      <dsp:nvSpPr>
        <dsp:cNvPr id="0" name=""/>
        <dsp:cNvSpPr/>
      </dsp:nvSpPr>
      <dsp:spPr>
        <a:xfrm>
          <a:off x="6095978" y="2971798"/>
          <a:ext cx="1180026" cy="554698"/>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dirty="0">
              <a:latin typeface="Times New Roman" pitchFamily="18" charset="0"/>
              <a:cs typeface="Times New Roman" pitchFamily="18" charset="0"/>
            </a:rPr>
            <a:t>Fundamental science</a:t>
          </a:r>
        </a:p>
      </dsp:txBody>
      <dsp:txXfrm>
        <a:off x="6113037" y="2988857"/>
        <a:ext cx="1145908" cy="520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1E958-CB3A-476C-B95F-3188FE26F707}">
      <dsp:nvSpPr>
        <dsp:cNvPr id="0" name=""/>
        <dsp:cNvSpPr/>
      </dsp:nvSpPr>
      <dsp:spPr>
        <a:xfrm>
          <a:off x="5492580" y="2887199"/>
          <a:ext cx="2149560" cy="13924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Competitive position</a:t>
          </a:r>
        </a:p>
      </dsp:txBody>
      <dsp:txXfrm>
        <a:off x="6168035" y="3265893"/>
        <a:ext cx="1443518" cy="983147"/>
      </dsp:txXfrm>
    </dsp:sp>
    <dsp:sp modelId="{451262CD-FAE3-4BC6-9FE1-D5B4E57A7EE3}">
      <dsp:nvSpPr>
        <dsp:cNvPr id="0" name=""/>
        <dsp:cNvSpPr/>
      </dsp:nvSpPr>
      <dsp:spPr>
        <a:xfrm>
          <a:off x="211111" y="1760488"/>
          <a:ext cx="2149560" cy="13924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Competitive intensity</a:t>
          </a:r>
        </a:p>
      </dsp:txBody>
      <dsp:txXfrm>
        <a:off x="241698" y="2139182"/>
        <a:ext cx="1443518" cy="983147"/>
      </dsp:txXfrm>
    </dsp:sp>
    <dsp:sp modelId="{2F5480A3-90B4-486D-910E-AD1896E01FFD}">
      <dsp:nvSpPr>
        <dsp:cNvPr id="0" name=""/>
        <dsp:cNvSpPr/>
      </dsp:nvSpPr>
      <dsp:spPr>
        <a:xfrm>
          <a:off x="5492580" y="70415"/>
          <a:ext cx="2149560" cy="13924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Key success factors</a:t>
          </a:r>
        </a:p>
        <a:p>
          <a:pPr marL="114300" lvl="1" indent="-114300" algn="l" defTabSz="622300">
            <a:lnSpc>
              <a:spcPct val="90000"/>
            </a:lnSpc>
            <a:spcBef>
              <a:spcPct val="0"/>
            </a:spcBef>
            <a:spcAft>
              <a:spcPct val="15000"/>
            </a:spcAft>
            <a:buChar char="•"/>
          </a:pPr>
          <a:r>
            <a:rPr lang="en-US" sz="1400" kern="1200" dirty="0"/>
            <a:t>Basis of competition</a:t>
          </a:r>
        </a:p>
      </dsp:txBody>
      <dsp:txXfrm>
        <a:off x="6168035" y="101002"/>
        <a:ext cx="1443518" cy="983147"/>
      </dsp:txXfrm>
    </dsp:sp>
    <dsp:sp modelId="{876C2FBE-1A2C-419C-99A0-B6108A943402}">
      <dsp:nvSpPr>
        <dsp:cNvPr id="0" name=""/>
        <dsp:cNvSpPr/>
      </dsp:nvSpPr>
      <dsp:spPr>
        <a:xfrm>
          <a:off x="281531" y="0"/>
          <a:ext cx="2149560" cy="13924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Industry dynamics for the business segment</a:t>
          </a:r>
        </a:p>
      </dsp:txBody>
      <dsp:txXfrm>
        <a:off x="312118" y="30587"/>
        <a:ext cx="1443518" cy="983147"/>
      </dsp:txXfrm>
    </dsp:sp>
    <dsp:sp modelId="{BAC91159-3014-48CE-BA7E-107F67D7F0FE}">
      <dsp:nvSpPr>
        <dsp:cNvPr id="0" name=""/>
        <dsp:cNvSpPr/>
      </dsp:nvSpPr>
      <dsp:spPr>
        <a:xfrm>
          <a:off x="2015707" y="248026"/>
          <a:ext cx="1884129" cy="188412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Issues to be addressed</a:t>
          </a:r>
        </a:p>
      </dsp:txBody>
      <dsp:txXfrm>
        <a:off x="2567556" y="799875"/>
        <a:ext cx="1332280" cy="1332280"/>
      </dsp:txXfrm>
    </dsp:sp>
    <dsp:sp modelId="{D41D2269-1840-4F04-843B-A46390339F5F}">
      <dsp:nvSpPr>
        <dsp:cNvPr id="0" name=""/>
        <dsp:cNvSpPr/>
      </dsp:nvSpPr>
      <dsp:spPr>
        <a:xfrm rot="5400000">
          <a:off x="3986863" y="248026"/>
          <a:ext cx="1884129" cy="188412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kern="1200" dirty="0"/>
            <a:t>SWIOT</a:t>
          </a:r>
          <a:r>
            <a:rPr lang="en-US" sz="1900" kern="1200" dirty="0"/>
            <a:t> analysis</a:t>
          </a:r>
        </a:p>
      </dsp:txBody>
      <dsp:txXfrm rot="-5400000">
        <a:off x="3986863" y="799875"/>
        <a:ext cx="1332280" cy="1332280"/>
      </dsp:txXfrm>
    </dsp:sp>
    <dsp:sp modelId="{67ABBC17-90BF-4B88-B2AA-E84C7AE69BED}">
      <dsp:nvSpPr>
        <dsp:cNvPr id="0" name=""/>
        <dsp:cNvSpPr/>
      </dsp:nvSpPr>
      <dsp:spPr>
        <a:xfrm rot="10800000">
          <a:off x="4013768" y="2183007"/>
          <a:ext cx="1884129" cy="1884129"/>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Spectrum of Innovation</a:t>
          </a:r>
        </a:p>
      </dsp:txBody>
      <dsp:txXfrm rot="10800000">
        <a:off x="4013768" y="2183007"/>
        <a:ext cx="1332280" cy="1332280"/>
      </dsp:txXfrm>
    </dsp:sp>
    <dsp:sp modelId="{9496BC98-0F7A-45D8-8C8A-747C00B2BA44}">
      <dsp:nvSpPr>
        <dsp:cNvPr id="0" name=""/>
        <dsp:cNvSpPr/>
      </dsp:nvSpPr>
      <dsp:spPr>
        <a:xfrm rot="16200000">
          <a:off x="2042009" y="2183016"/>
          <a:ext cx="1884129" cy="1884110"/>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Strategic Condition</a:t>
          </a:r>
        </a:p>
      </dsp:txBody>
      <dsp:txXfrm rot="5400000">
        <a:off x="2593861" y="2183007"/>
        <a:ext cx="1332267" cy="1332280"/>
      </dsp:txXfrm>
    </dsp:sp>
    <dsp:sp modelId="{5DDAA9FA-EC37-48AB-A180-5F32A619FD47}">
      <dsp:nvSpPr>
        <dsp:cNvPr id="0" name=""/>
        <dsp:cNvSpPr/>
      </dsp:nvSpPr>
      <dsp:spPr>
        <a:xfrm>
          <a:off x="3618087" y="1784048"/>
          <a:ext cx="650525" cy="56567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A32C02-0633-451F-ADEC-C0C272BE2B46}">
      <dsp:nvSpPr>
        <dsp:cNvPr id="0" name=""/>
        <dsp:cNvSpPr/>
      </dsp:nvSpPr>
      <dsp:spPr>
        <a:xfrm rot="10800000">
          <a:off x="3520833" y="2042168"/>
          <a:ext cx="650525" cy="56567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Step One</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57AFB0-33FF-4B49-A3D8-92AFA3B2CFCE}" type="datetimeFigureOut">
              <a:rPr lang="en-US" smtClean="0"/>
              <a:pPr/>
              <a:t>5/6/2019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A55110-77F0-4F04-9DC1-0AF52FAA6155}" type="slidenum">
              <a:rPr lang="en-US" smtClean="0"/>
              <a:pPr/>
              <a:t>‹#›</a:t>
            </a:fld>
            <a:endParaRPr lang="en-US" dirty="0"/>
          </a:p>
        </p:txBody>
      </p:sp>
    </p:spTree>
    <p:extLst>
      <p:ext uri="{BB962C8B-B14F-4D97-AF65-F5344CB8AC3E}">
        <p14:creationId xmlns:p14="http://schemas.microsoft.com/office/powerpoint/2010/main" val="30543614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Step One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6D57E-5608-47C3-9EC8-0DFAC82F679F}" type="datetimeFigureOut">
              <a:rPr lang="en-US" smtClean="0"/>
              <a:pPr/>
              <a:t>5/6/2019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5F0D50-CCAC-4102-9236-7A55BD27F9FC}" type="slidenum">
              <a:rPr lang="en-US" smtClean="0"/>
              <a:pPr/>
              <a:t>‹#›</a:t>
            </a:fld>
            <a:endParaRPr lang="en-US" dirty="0"/>
          </a:p>
        </p:txBody>
      </p:sp>
    </p:spTree>
    <p:extLst>
      <p:ext uri="{BB962C8B-B14F-4D97-AF65-F5344CB8AC3E}">
        <p14:creationId xmlns:p14="http://schemas.microsoft.com/office/powerpoint/2010/main" val="38824623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0A23-507F-4614-8CBD-E26F2782DEA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311AF4EB-E0CD-435D-A04D-B20D4DDB4D2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7B260B7-7CD6-45DB-A3CA-64668C2E7438}"/>
              </a:ext>
            </a:extLst>
          </p:cNvPr>
          <p:cNvSpPr>
            <a:spLocks noGrp="1"/>
          </p:cNvSpPr>
          <p:nvPr>
            <p:ph type="dt" sz="half" idx="10"/>
          </p:nvPr>
        </p:nvSpPr>
        <p:spPr/>
        <p:txBody>
          <a:bodyPr/>
          <a:lstStyle/>
          <a:p>
            <a:fld id="{A28BF962-5B65-4552-957C-00B08BA28554}" type="datetime1">
              <a:rPr lang="en-US" smtClean="0"/>
              <a:t>5/6/2019</a:t>
            </a:fld>
            <a:endParaRPr lang="en-US" dirty="0"/>
          </a:p>
        </p:txBody>
      </p:sp>
      <p:sp>
        <p:nvSpPr>
          <p:cNvPr id="5" name="Footer Placeholder 4">
            <a:extLst>
              <a:ext uri="{FF2B5EF4-FFF2-40B4-BE49-F238E27FC236}">
                <a16:creationId xmlns:a16="http://schemas.microsoft.com/office/drawing/2014/main" id="{68A390CE-D4A7-4673-A235-7F5F287FD29F}"/>
              </a:ext>
            </a:extLst>
          </p:cNvPr>
          <p:cNvSpPr>
            <a:spLocks noGrp="1"/>
          </p:cNvSpPr>
          <p:nvPr>
            <p:ph type="ftr" sz="quarter" idx="11"/>
          </p:nvPr>
        </p:nvSpPr>
        <p:spPr/>
        <p:txBody>
          <a:bodyPr/>
          <a:lstStyle/>
          <a:p>
            <a:r>
              <a:rPr lang="en-CA" dirty="0"/>
              <a:t>Strategy development and Innovation management by CIO</a:t>
            </a:r>
            <a:endParaRPr lang="en-US" dirty="0"/>
          </a:p>
        </p:txBody>
      </p:sp>
      <p:sp>
        <p:nvSpPr>
          <p:cNvPr id="6" name="Slide Number Placeholder 5">
            <a:extLst>
              <a:ext uri="{FF2B5EF4-FFF2-40B4-BE49-F238E27FC236}">
                <a16:creationId xmlns:a16="http://schemas.microsoft.com/office/drawing/2014/main" id="{85ABF5C7-9EB7-4DAF-B575-83F50B9FD709}"/>
              </a:ext>
            </a:extLst>
          </p:cNvPr>
          <p:cNvSpPr>
            <a:spLocks noGrp="1"/>
          </p:cNvSpPr>
          <p:nvPr>
            <p:ph type="sldNum" sz="quarter" idx="12"/>
          </p:nvPr>
        </p:nvSpPr>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319280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43DFF-C299-4352-85BC-35E179D4211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BDC29D2-3B6F-447F-8312-9767786587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352E8A8-712B-477D-9633-9E6A553540C2}"/>
              </a:ext>
            </a:extLst>
          </p:cNvPr>
          <p:cNvSpPr>
            <a:spLocks noGrp="1"/>
          </p:cNvSpPr>
          <p:nvPr>
            <p:ph type="dt" sz="half" idx="10"/>
          </p:nvPr>
        </p:nvSpPr>
        <p:spPr/>
        <p:txBody>
          <a:bodyPr/>
          <a:lstStyle/>
          <a:p>
            <a:fld id="{09D2C52C-98D9-402C-BFC9-17404FBC1FAE}" type="datetime1">
              <a:rPr lang="en-US" smtClean="0"/>
              <a:t>5/6/2019</a:t>
            </a:fld>
            <a:endParaRPr lang="en-US" dirty="0"/>
          </a:p>
        </p:txBody>
      </p:sp>
      <p:sp>
        <p:nvSpPr>
          <p:cNvPr id="5" name="Footer Placeholder 4">
            <a:extLst>
              <a:ext uri="{FF2B5EF4-FFF2-40B4-BE49-F238E27FC236}">
                <a16:creationId xmlns:a16="http://schemas.microsoft.com/office/drawing/2014/main" id="{C0CCD791-9108-46CD-B102-AB7538A01A66}"/>
              </a:ext>
            </a:extLst>
          </p:cNvPr>
          <p:cNvSpPr>
            <a:spLocks noGrp="1"/>
          </p:cNvSpPr>
          <p:nvPr>
            <p:ph type="ftr" sz="quarter" idx="11"/>
          </p:nvPr>
        </p:nvSpPr>
        <p:spPr/>
        <p:txBody>
          <a:bodyPr/>
          <a:lstStyle/>
          <a:p>
            <a:r>
              <a:rPr lang="en-CA" dirty="0"/>
              <a:t>Strategy development and Innovation management by CIO</a:t>
            </a:r>
            <a:endParaRPr lang="en-US" dirty="0"/>
          </a:p>
        </p:txBody>
      </p:sp>
      <p:sp>
        <p:nvSpPr>
          <p:cNvPr id="6" name="Slide Number Placeholder 5">
            <a:extLst>
              <a:ext uri="{FF2B5EF4-FFF2-40B4-BE49-F238E27FC236}">
                <a16:creationId xmlns:a16="http://schemas.microsoft.com/office/drawing/2014/main" id="{3E9435AA-6116-4B54-9B79-B1BB277E81A6}"/>
              </a:ext>
            </a:extLst>
          </p:cNvPr>
          <p:cNvSpPr>
            <a:spLocks noGrp="1"/>
          </p:cNvSpPr>
          <p:nvPr>
            <p:ph type="sldNum" sz="quarter" idx="12"/>
          </p:nvPr>
        </p:nvSpPr>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2781952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89942B-7E0B-4A2B-B561-7A47A44A9F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316C0AF-E3B5-4BEA-8ED1-37832D3A4C5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75823D2-2899-4B64-B49F-02B0472262F0}"/>
              </a:ext>
            </a:extLst>
          </p:cNvPr>
          <p:cNvSpPr>
            <a:spLocks noGrp="1"/>
          </p:cNvSpPr>
          <p:nvPr>
            <p:ph type="dt" sz="half" idx="10"/>
          </p:nvPr>
        </p:nvSpPr>
        <p:spPr/>
        <p:txBody>
          <a:bodyPr/>
          <a:lstStyle/>
          <a:p>
            <a:fld id="{DA550B12-5AA2-4449-8EC6-2C47EB51D596}" type="datetime1">
              <a:rPr lang="en-US" smtClean="0"/>
              <a:t>5/6/2019</a:t>
            </a:fld>
            <a:endParaRPr lang="en-US" dirty="0"/>
          </a:p>
        </p:txBody>
      </p:sp>
      <p:sp>
        <p:nvSpPr>
          <p:cNvPr id="5" name="Footer Placeholder 4">
            <a:extLst>
              <a:ext uri="{FF2B5EF4-FFF2-40B4-BE49-F238E27FC236}">
                <a16:creationId xmlns:a16="http://schemas.microsoft.com/office/drawing/2014/main" id="{6A706096-8D72-4701-A2A0-685F1E4B9CD1}"/>
              </a:ext>
            </a:extLst>
          </p:cNvPr>
          <p:cNvSpPr>
            <a:spLocks noGrp="1"/>
          </p:cNvSpPr>
          <p:nvPr>
            <p:ph type="ftr" sz="quarter" idx="11"/>
          </p:nvPr>
        </p:nvSpPr>
        <p:spPr/>
        <p:txBody>
          <a:bodyPr/>
          <a:lstStyle/>
          <a:p>
            <a:r>
              <a:rPr lang="en-CA" dirty="0"/>
              <a:t>Strategy development and Innovation management by CIO</a:t>
            </a:r>
            <a:endParaRPr lang="en-US" dirty="0"/>
          </a:p>
        </p:txBody>
      </p:sp>
      <p:sp>
        <p:nvSpPr>
          <p:cNvPr id="6" name="Slide Number Placeholder 5">
            <a:extLst>
              <a:ext uri="{FF2B5EF4-FFF2-40B4-BE49-F238E27FC236}">
                <a16:creationId xmlns:a16="http://schemas.microsoft.com/office/drawing/2014/main" id="{2A970591-68F3-49A0-A87D-276D3F5501D5}"/>
              </a:ext>
            </a:extLst>
          </p:cNvPr>
          <p:cNvSpPr>
            <a:spLocks noGrp="1"/>
          </p:cNvSpPr>
          <p:nvPr>
            <p:ph type="sldNum" sz="quarter" idx="12"/>
          </p:nvPr>
        </p:nvSpPr>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112387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475A0A41-054A-4CD4-A60B-B498BA031912}" type="datetime1">
              <a:rPr lang="en-US" smtClean="0"/>
              <a:t>5/6/2019</a:t>
            </a:fld>
            <a:endParaRPr lang="en-US" dirty="0"/>
          </a:p>
        </p:txBody>
      </p:sp>
      <p:sp>
        <p:nvSpPr>
          <p:cNvPr id="17" name="Footer Placeholder 16"/>
          <p:cNvSpPr>
            <a:spLocks noGrp="1"/>
          </p:cNvSpPr>
          <p:nvPr>
            <p:ph type="ftr" sz="quarter" idx="11"/>
          </p:nvPr>
        </p:nvSpPr>
        <p:spPr/>
        <p:txBody>
          <a:bodyPr/>
          <a:lstStyle/>
          <a:p>
            <a:r>
              <a:rPr lang="en-CA" dirty="0"/>
              <a:t>Strategy development and Innovation management by CIO</a:t>
            </a:r>
            <a:endParaRPr lang="en-US" dirty="0"/>
          </a:p>
        </p:txBody>
      </p:sp>
      <p:sp>
        <p:nvSpPr>
          <p:cNvPr id="29" name="Slide Number Placeholder 28"/>
          <p:cNvSpPr>
            <a:spLocks noGrp="1"/>
          </p:cNvSpPr>
          <p:nvPr>
            <p:ph type="sldNum" sz="quarter" idx="12"/>
          </p:nvPr>
        </p:nvSpPr>
        <p:spPr/>
        <p:txBody>
          <a:bodyPr/>
          <a:lstStyle/>
          <a:p>
            <a:fld id="{C223C010-E106-4672-9BCB-CB4415750DE8}"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3641881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D9DD610-958F-4021-B609-AECB503B5D89}" type="datetime1">
              <a:rPr lang="en-US" smtClean="0"/>
              <a:t>5/6/2019</a:t>
            </a:fld>
            <a:endParaRPr lang="en-US" dirty="0"/>
          </a:p>
        </p:txBody>
      </p:sp>
      <p:sp>
        <p:nvSpPr>
          <p:cNvPr id="5" name="Footer Placeholder 4"/>
          <p:cNvSpPr>
            <a:spLocks noGrp="1"/>
          </p:cNvSpPr>
          <p:nvPr>
            <p:ph type="ftr" sz="quarter" idx="11"/>
          </p:nvPr>
        </p:nvSpPr>
        <p:spPr/>
        <p:txBody>
          <a:bodyPr/>
          <a:lstStyle/>
          <a:p>
            <a:r>
              <a:rPr lang="en-CA" dirty="0"/>
              <a:t>Strategy development and Innovation management by CIO</a:t>
            </a:r>
            <a:endParaRPr lang="en-US" dirty="0"/>
          </a:p>
        </p:txBody>
      </p:sp>
      <p:sp>
        <p:nvSpPr>
          <p:cNvPr id="6" name="Slide Number Placeholder 5"/>
          <p:cNvSpPr>
            <a:spLocks noGrp="1"/>
          </p:cNvSpPr>
          <p:nvPr>
            <p:ph type="sldNum" sz="quarter" idx="12"/>
          </p:nvPr>
        </p:nvSpPr>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4005157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1431DC0-12F7-4825-B816-9C414D76685C}" type="datetime1">
              <a:rPr lang="en-US" smtClean="0"/>
              <a:t>5/6/2019</a:t>
            </a:fld>
            <a:endParaRPr lang="en-US" dirty="0"/>
          </a:p>
        </p:txBody>
      </p:sp>
      <p:sp>
        <p:nvSpPr>
          <p:cNvPr id="5" name="Footer Placeholder 4"/>
          <p:cNvSpPr>
            <a:spLocks noGrp="1"/>
          </p:cNvSpPr>
          <p:nvPr>
            <p:ph type="ftr" sz="quarter" idx="11"/>
          </p:nvPr>
        </p:nvSpPr>
        <p:spPr/>
        <p:txBody>
          <a:bodyPr/>
          <a:lstStyle/>
          <a:p>
            <a:r>
              <a:rPr lang="en-CA" dirty="0"/>
              <a:t>Strategy development and Innovation management by CIO</a:t>
            </a:r>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379219262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E370B75-856B-4284-859C-BA7F3DEBE305}" type="datetime1">
              <a:rPr lang="en-US" smtClean="0"/>
              <a:t>5/6/2019</a:t>
            </a:fld>
            <a:endParaRPr lang="en-US" dirty="0"/>
          </a:p>
        </p:txBody>
      </p:sp>
      <p:sp>
        <p:nvSpPr>
          <p:cNvPr id="6" name="Footer Placeholder 5"/>
          <p:cNvSpPr>
            <a:spLocks noGrp="1"/>
          </p:cNvSpPr>
          <p:nvPr>
            <p:ph type="ftr" sz="quarter" idx="11"/>
          </p:nvPr>
        </p:nvSpPr>
        <p:spPr/>
        <p:txBody>
          <a:bodyPr/>
          <a:lstStyle/>
          <a:p>
            <a:r>
              <a:rPr lang="en-CA" dirty="0"/>
              <a:t>Strategy development and Innovation management by CIO</a:t>
            </a:r>
            <a:endParaRPr lang="en-US" dirty="0"/>
          </a:p>
        </p:txBody>
      </p:sp>
      <p:sp>
        <p:nvSpPr>
          <p:cNvPr id="7" name="Slide Number Placeholder 6"/>
          <p:cNvSpPr>
            <a:spLocks noGrp="1"/>
          </p:cNvSpPr>
          <p:nvPr>
            <p:ph type="sldNum" sz="quarter" idx="12"/>
          </p:nvPr>
        </p:nvSpPr>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3945788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A272E4A-904A-4456-9119-AC790E26A94D}" type="datetime1">
              <a:rPr lang="en-US" smtClean="0"/>
              <a:t>5/6/2019</a:t>
            </a:fld>
            <a:endParaRPr lang="en-US" dirty="0"/>
          </a:p>
        </p:txBody>
      </p:sp>
      <p:sp>
        <p:nvSpPr>
          <p:cNvPr id="8" name="Footer Placeholder 7"/>
          <p:cNvSpPr>
            <a:spLocks noGrp="1"/>
          </p:cNvSpPr>
          <p:nvPr>
            <p:ph type="ftr" sz="quarter" idx="11"/>
          </p:nvPr>
        </p:nvSpPr>
        <p:spPr/>
        <p:txBody>
          <a:bodyPr/>
          <a:lstStyle/>
          <a:p>
            <a:r>
              <a:rPr lang="en-CA" dirty="0"/>
              <a:t>Strategy development and Innovation management by CIO</a:t>
            </a:r>
            <a:endParaRPr lang="en-US" dirty="0"/>
          </a:p>
        </p:txBody>
      </p:sp>
      <p:sp>
        <p:nvSpPr>
          <p:cNvPr id="9" name="Slide Number Placeholder 8"/>
          <p:cNvSpPr>
            <a:spLocks noGrp="1"/>
          </p:cNvSpPr>
          <p:nvPr>
            <p:ph type="sldNum" sz="quarter" idx="12"/>
          </p:nvPr>
        </p:nvSpPr>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2966580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C19A52C-B61D-444C-91B7-0C2B5B305C41}" type="datetime1">
              <a:rPr lang="en-US" smtClean="0"/>
              <a:t>5/6/2019</a:t>
            </a:fld>
            <a:endParaRPr lang="en-US" dirty="0"/>
          </a:p>
        </p:txBody>
      </p:sp>
      <p:sp>
        <p:nvSpPr>
          <p:cNvPr id="4" name="Footer Placeholder 3"/>
          <p:cNvSpPr>
            <a:spLocks noGrp="1"/>
          </p:cNvSpPr>
          <p:nvPr>
            <p:ph type="ftr" sz="quarter" idx="11"/>
          </p:nvPr>
        </p:nvSpPr>
        <p:spPr/>
        <p:txBody>
          <a:bodyPr/>
          <a:lstStyle/>
          <a:p>
            <a:r>
              <a:rPr lang="en-CA" dirty="0"/>
              <a:t>Strategy development and Innovation management by CIO</a:t>
            </a:r>
            <a:endParaRPr lang="en-US" dirty="0"/>
          </a:p>
        </p:txBody>
      </p:sp>
      <p:sp>
        <p:nvSpPr>
          <p:cNvPr id="5" name="Slide Number Placeholder 4"/>
          <p:cNvSpPr>
            <a:spLocks noGrp="1"/>
          </p:cNvSpPr>
          <p:nvPr>
            <p:ph type="sldNum" sz="quarter" idx="12"/>
          </p:nvPr>
        </p:nvSpPr>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700726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69CC8-1D60-4780-9304-C6892796546B}" type="datetime1">
              <a:rPr lang="en-US" smtClean="0"/>
              <a:t>5/6/2019</a:t>
            </a:fld>
            <a:endParaRPr lang="en-US" dirty="0"/>
          </a:p>
        </p:txBody>
      </p:sp>
      <p:sp>
        <p:nvSpPr>
          <p:cNvPr id="3" name="Footer Placeholder 2"/>
          <p:cNvSpPr>
            <a:spLocks noGrp="1"/>
          </p:cNvSpPr>
          <p:nvPr>
            <p:ph type="ftr" sz="quarter" idx="11"/>
          </p:nvPr>
        </p:nvSpPr>
        <p:spPr/>
        <p:txBody>
          <a:bodyPr/>
          <a:lstStyle/>
          <a:p>
            <a:r>
              <a:rPr lang="en-CA" dirty="0"/>
              <a:t>Strategy development and Innovation management by CIO</a:t>
            </a:r>
            <a:endParaRPr lang="en-US" dirty="0"/>
          </a:p>
        </p:txBody>
      </p:sp>
      <p:sp>
        <p:nvSpPr>
          <p:cNvPr id="4" name="Slide Number Placeholder 3"/>
          <p:cNvSpPr>
            <a:spLocks noGrp="1"/>
          </p:cNvSpPr>
          <p:nvPr>
            <p:ph type="sldNum" sz="quarter" idx="12"/>
          </p:nvPr>
        </p:nvSpPr>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1357096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DEE7704-6B2E-4461-9C54-520394C9F9A2}" type="datetime1">
              <a:rPr lang="en-US" smtClean="0"/>
              <a:t>5/6/2019</a:t>
            </a:fld>
            <a:endParaRPr lang="en-US" dirty="0"/>
          </a:p>
        </p:txBody>
      </p:sp>
      <p:sp>
        <p:nvSpPr>
          <p:cNvPr id="6" name="Footer Placeholder 5"/>
          <p:cNvSpPr>
            <a:spLocks noGrp="1"/>
          </p:cNvSpPr>
          <p:nvPr>
            <p:ph type="ftr" sz="quarter" idx="11"/>
          </p:nvPr>
        </p:nvSpPr>
        <p:spPr/>
        <p:txBody>
          <a:bodyPr/>
          <a:lstStyle/>
          <a:p>
            <a:r>
              <a:rPr lang="en-CA" dirty="0"/>
              <a:t>Strategy development and Innovation management by CIO</a:t>
            </a:r>
            <a:endParaRPr lang="en-US" dirty="0"/>
          </a:p>
        </p:txBody>
      </p:sp>
      <p:sp>
        <p:nvSpPr>
          <p:cNvPr id="7" name="Slide Number Placeholder 6"/>
          <p:cNvSpPr>
            <a:spLocks noGrp="1"/>
          </p:cNvSpPr>
          <p:nvPr>
            <p:ph type="sldNum" sz="quarter" idx="12"/>
          </p:nvPr>
        </p:nvSpPr>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359995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3DE50-0FD4-4C4F-94FE-57D200E971A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1CC1B4E-2F52-439A-AD21-27AA450A80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2FC6977-A0A5-4E93-AD65-A36425BD0854}"/>
              </a:ext>
            </a:extLst>
          </p:cNvPr>
          <p:cNvSpPr>
            <a:spLocks noGrp="1"/>
          </p:cNvSpPr>
          <p:nvPr>
            <p:ph type="dt" sz="half" idx="10"/>
          </p:nvPr>
        </p:nvSpPr>
        <p:spPr/>
        <p:txBody>
          <a:bodyPr/>
          <a:lstStyle/>
          <a:p>
            <a:fld id="{9BA4C4E9-14AD-4ED1-9EF3-F927209AA844}" type="datetime1">
              <a:rPr lang="en-US" smtClean="0"/>
              <a:t>5/6/2019</a:t>
            </a:fld>
            <a:endParaRPr lang="en-US" dirty="0"/>
          </a:p>
        </p:txBody>
      </p:sp>
      <p:sp>
        <p:nvSpPr>
          <p:cNvPr id="5" name="Footer Placeholder 4">
            <a:extLst>
              <a:ext uri="{FF2B5EF4-FFF2-40B4-BE49-F238E27FC236}">
                <a16:creationId xmlns:a16="http://schemas.microsoft.com/office/drawing/2014/main" id="{F5F31DA5-2044-40F8-A9EC-5538BB0DFEDD}"/>
              </a:ext>
            </a:extLst>
          </p:cNvPr>
          <p:cNvSpPr>
            <a:spLocks noGrp="1"/>
          </p:cNvSpPr>
          <p:nvPr>
            <p:ph type="ftr" sz="quarter" idx="11"/>
          </p:nvPr>
        </p:nvSpPr>
        <p:spPr/>
        <p:txBody>
          <a:bodyPr/>
          <a:lstStyle/>
          <a:p>
            <a:r>
              <a:rPr lang="en-CA" dirty="0"/>
              <a:t>Strategy development and Innovation management by CIO</a:t>
            </a:r>
            <a:endParaRPr lang="en-US" dirty="0"/>
          </a:p>
        </p:txBody>
      </p:sp>
      <p:sp>
        <p:nvSpPr>
          <p:cNvPr id="6" name="Slide Number Placeholder 5">
            <a:extLst>
              <a:ext uri="{FF2B5EF4-FFF2-40B4-BE49-F238E27FC236}">
                <a16:creationId xmlns:a16="http://schemas.microsoft.com/office/drawing/2014/main" id="{945A8241-4E7C-44ED-A672-6D09C405553A}"/>
              </a:ext>
            </a:extLst>
          </p:cNvPr>
          <p:cNvSpPr>
            <a:spLocks noGrp="1"/>
          </p:cNvSpPr>
          <p:nvPr>
            <p:ph type="sldNum" sz="quarter" idx="12"/>
          </p:nvPr>
        </p:nvSpPr>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259031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454B25C-640C-4C98-A13E-3071BC6D676D}" type="datetime1">
              <a:rPr lang="en-US" smtClean="0"/>
              <a:t>5/6/2019</a:t>
            </a:fld>
            <a:endParaRPr lang="en-US" dirty="0"/>
          </a:p>
        </p:txBody>
      </p:sp>
      <p:sp>
        <p:nvSpPr>
          <p:cNvPr id="6" name="Footer Placeholder 5"/>
          <p:cNvSpPr>
            <a:spLocks noGrp="1"/>
          </p:cNvSpPr>
          <p:nvPr>
            <p:ph type="ftr" sz="quarter" idx="11"/>
          </p:nvPr>
        </p:nvSpPr>
        <p:spPr/>
        <p:txBody>
          <a:bodyPr/>
          <a:lstStyle/>
          <a:p>
            <a:r>
              <a:rPr lang="en-CA" dirty="0"/>
              <a:t>Strategy development and Innovation management by CIO</a:t>
            </a:r>
            <a:endParaRPr lang="en-US" dirty="0"/>
          </a:p>
        </p:txBody>
      </p:sp>
      <p:sp>
        <p:nvSpPr>
          <p:cNvPr id="7" name="Slide Number Placeholder 6"/>
          <p:cNvSpPr>
            <a:spLocks noGrp="1"/>
          </p:cNvSpPr>
          <p:nvPr>
            <p:ph type="sldNum" sz="quarter" idx="12"/>
          </p:nvPr>
        </p:nvSpPr>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576413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65F9CDE-920D-49D6-B9F6-EA197A49B4AE}" type="datetime1">
              <a:rPr lang="en-US" smtClean="0"/>
              <a:t>5/6/2019</a:t>
            </a:fld>
            <a:endParaRPr lang="en-US" dirty="0"/>
          </a:p>
        </p:txBody>
      </p:sp>
      <p:sp>
        <p:nvSpPr>
          <p:cNvPr id="5" name="Footer Placeholder 4"/>
          <p:cNvSpPr>
            <a:spLocks noGrp="1"/>
          </p:cNvSpPr>
          <p:nvPr>
            <p:ph type="ftr" sz="quarter" idx="11"/>
          </p:nvPr>
        </p:nvSpPr>
        <p:spPr/>
        <p:txBody>
          <a:bodyPr/>
          <a:lstStyle/>
          <a:p>
            <a:r>
              <a:rPr lang="en-CA" dirty="0"/>
              <a:t>Strategy development and Innovation management by CIO</a:t>
            </a:r>
            <a:endParaRPr lang="en-US" dirty="0"/>
          </a:p>
        </p:txBody>
      </p:sp>
      <p:sp>
        <p:nvSpPr>
          <p:cNvPr id="6" name="Slide Number Placeholder 5"/>
          <p:cNvSpPr>
            <a:spLocks noGrp="1"/>
          </p:cNvSpPr>
          <p:nvPr>
            <p:ph type="sldNum" sz="quarter" idx="12"/>
          </p:nvPr>
        </p:nvSpPr>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4276361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851C3D-DB77-43F7-B0A9-D94C3A864321}" type="datetime1">
              <a:rPr lang="en-US" smtClean="0"/>
              <a:t>5/6/2019</a:t>
            </a:fld>
            <a:endParaRPr lang="en-US" dirty="0"/>
          </a:p>
        </p:txBody>
      </p:sp>
      <p:sp>
        <p:nvSpPr>
          <p:cNvPr id="5" name="Footer Placeholder 4"/>
          <p:cNvSpPr>
            <a:spLocks noGrp="1"/>
          </p:cNvSpPr>
          <p:nvPr>
            <p:ph type="ftr" sz="quarter" idx="11"/>
          </p:nvPr>
        </p:nvSpPr>
        <p:spPr/>
        <p:txBody>
          <a:bodyPr/>
          <a:lstStyle/>
          <a:p>
            <a:r>
              <a:rPr lang="en-CA" dirty="0"/>
              <a:t>Strategy development and Innovation management by CIO</a:t>
            </a:r>
            <a:endParaRPr lang="en-US" dirty="0"/>
          </a:p>
        </p:txBody>
      </p:sp>
      <p:sp>
        <p:nvSpPr>
          <p:cNvPr id="6" name="Slide Number Placeholder 5"/>
          <p:cNvSpPr>
            <a:spLocks noGrp="1"/>
          </p:cNvSpPr>
          <p:nvPr>
            <p:ph type="sldNum" sz="quarter" idx="12"/>
          </p:nvPr>
        </p:nvSpPr>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383524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FBA8D-3033-47D4-AB36-EE89965F6CF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B2D1EF2-F149-416B-82A0-8F283801987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8FFAC3-2339-4419-B3E1-1C74D17055E4}"/>
              </a:ext>
            </a:extLst>
          </p:cNvPr>
          <p:cNvSpPr>
            <a:spLocks noGrp="1"/>
          </p:cNvSpPr>
          <p:nvPr>
            <p:ph type="dt" sz="half" idx="10"/>
          </p:nvPr>
        </p:nvSpPr>
        <p:spPr/>
        <p:txBody>
          <a:bodyPr/>
          <a:lstStyle/>
          <a:p>
            <a:fld id="{FDCDE0AB-124E-4F7A-926E-46C8711CC569}" type="datetime1">
              <a:rPr lang="en-US" smtClean="0"/>
              <a:t>5/6/2019</a:t>
            </a:fld>
            <a:endParaRPr lang="en-US" dirty="0"/>
          </a:p>
        </p:txBody>
      </p:sp>
      <p:sp>
        <p:nvSpPr>
          <p:cNvPr id="5" name="Footer Placeholder 4">
            <a:extLst>
              <a:ext uri="{FF2B5EF4-FFF2-40B4-BE49-F238E27FC236}">
                <a16:creationId xmlns:a16="http://schemas.microsoft.com/office/drawing/2014/main" id="{19248A2F-D622-4035-912E-B732B11872D9}"/>
              </a:ext>
            </a:extLst>
          </p:cNvPr>
          <p:cNvSpPr>
            <a:spLocks noGrp="1"/>
          </p:cNvSpPr>
          <p:nvPr>
            <p:ph type="ftr" sz="quarter" idx="11"/>
          </p:nvPr>
        </p:nvSpPr>
        <p:spPr/>
        <p:txBody>
          <a:bodyPr/>
          <a:lstStyle/>
          <a:p>
            <a:r>
              <a:rPr lang="en-CA" dirty="0"/>
              <a:t>Strategy development and Innovation management by CIO</a:t>
            </a:r>
            <a:endParaRPr lang="en-US" dirty="0"/>
          </a:p>
        </p:txBody>
      </p:sp>
      <p:sp>
        <p:nvSpPr>
          <p:cNvPr id="6" name="Slide Number Placeholder 5">
            <a:extLst>
              <a:ext uri="{FF2B5EF4-FFF2-40B4-BE49-F238E27FC236}">
                <a16:creationId xmlns:a16="http://schemas.microsoft.com/office/drawing/2014/main" id="{890E1CDA-23F9-42F9-82CB-58BA35B4E2D7}"/>
              </a:ext>
            </a:extLst>
          </p:cNvPr>
          <p:cNvSpPr>
            <a:spLocks noGrp="1"/>
          </p:cNvSpPr>
          <p:nvPr>
            <p:ph type="sldNum" sz="quarter" idx="12"/>
          </p:nvPr>
        </p:nvSpPr>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4091822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7249-8419-492A-9A52-F6A2852C7F2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2D53D53-06EB-4660-AF47-41799F999F4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903C39C-77C8-48CE-A386-E9593BB8492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BACB7E8-BA70-48A5-A983-980A98E041D9}"/>
              </a:ext>
            </a:extLst>
          </p:cNvPr>
          <p:cNvSpPr>
            <a:spLocks noGrp="1"/>
          </p:cNvSpPr>
          <p:nvPr>
            <p:ph type="dt" sz="half" idx="10"/>
          </p:nvPr>
        </p:nvSpPr>
        <p:spPr/>
        <p:txBody>
          <a:bodyPr/>
          <a:lstStyle/>
          <a:p>
            <a:fld id="{37401E0C-3492-4649-9EB7-541677DDC11E}" type="datetime1">
              <a:rPr lang="en-US" smtClean="0"/>
              <a:t>5/6/2019</a:t>
            </a:fld>
            <a:endParaRPr lang="en-US" dirty="0"/>
          </a:p>
        </p:txBody>
      </p:sp>
      <p:sp>
        <p:nvSpPr>
          <p:cNvPr id="6" name="Footer Placeholder 5">
            <a:extLst>
              <a:ext uri="{FF2B5EF4-FFF2-40B4-BE49-F238E27FC236}">
                <a16:creationId xmlns:a16="http://schemas.microsoft.com/office/drawing/2014/main" id="{F1C3B0EB-E9A9-4D73-91F3-980AC8B3CE6B}"/>
              </a:ext>
            </a:extLst>
          </p:cNvPr>
          <p:cNvSpPr>
            <a:spLocks noGrp="1"/>
          </p:cNvSpPr>
          <p:nvPr>
            <p:ph type="ftr" sz="quarter" idx="11"/>
          </p:nvPr>
        </p:nvSpPr>
        <p:spPr/>
        <p:txBody>
          <a:bodyPr/>
          <a:lstStyle/>
          <a:p>
            <a:r>
              <a:rPr lang="en-CA" dirty="0"/>
              <a:t>Strategy development and Innovation management by CIO</a:t>
            </a:r>
            <a:endParaRPr lang="en-US" dirty="0"/>
          </a:p>
        </p:txBody>
      </p:sp>
      <p:sp>
        <p:nvSpPr>
          <p:cNvPr id="7" name="Slide Number Placeholder 6">
            <a:extLst>
              <a:ext uri="{FF2B5EF4-FFF2-40B4-BE49-F238E27FC236}">
                <a16:creationId xmlns:a16="http://schemas.microsoft.com/office/drawing/2014/main" id="{6A00E539-AB3B-469B-8A22-5EA3AB38780E}"/>
              </a:ext>
            </a:extLst>
          </p:cNvPr>
          <p:cNvSpPr>
            <a:spLocks noGrp="1"/>
          </p:cNvSpPr>
          <p:nvPr>
            <p:ph type="sldNum" sz="quarter" idx="12"/>
          </p:nvPr>
        </p:nvSpPr>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419010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59BD-3BBE-42F3-9FE0-594AB162A846}"/>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4160B4B-3DE5-4F89-BC6F-4D93270C3D5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205713D-C0DC-44E6-B3A7-C2C6341343F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5DD0480-D49D-4A4A-9783-B76C68EBCEF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DA9993E-BBAB-400D-81D6-C51F9A94DE9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EEF2624-A46B-400A-930A-819EFDBEC971}"/>
              </a:ext>
            </a:extLst>
          </p:cNvPr>
          <p:cNvSpPr>
            <a:spLocks noGrp="1"/>
          </p:cNvSpPr>
          <p:nvPr>
            <p:ph type="dt" sz="half" idx="10"/>
          </p:nvPr>
        </p:nvSpPr>
        <p:spPr/>
        <p:txBody>
          <a:bodyPr/>
          <a:lstStyle/>
          <a:p>
            <a:fld id="{57F4A8C3-6AE3-43A9-91EB-3626435E087B}" type="datetime1">
              <a:rPr lang="en-US" smtClean="0"/>
              <a:t>5/6/2019</a:t>
            </a:fld>
            <a:endParaRPr lang="en-US" dirty="0"/>
          </a:p>
        </p:txBody>
      </p:sp>
      <p:sp>
        <p:nvSpPr>
          <p:cNvPr id="8" name="Footer Placeholder 7">
            <a:extLst>
              <a:ext uri="{FF2B5EF4-FFF2-40B4-BE49-F238E27FC236}">
                <a16:creationId xmlns:a16="http://schemas.microsoft.com/office/drawing/2014/main" id="{E488CE78-AA80-4803-BCB9-7793EF07B229}"/>
              </a:ext>
            </a:extLst>
          </p:cNvPr>
          <p:cNvSpPr>
            <a:spLocks noGrp="1"/>
          </p:cNvSpPr>
          <p:nvPr>
            <p:ph type="ftr" sz="quarter" idx="11"/>
          </p:nvPr>
        </p:nvSpPr>
        <p:spPr/>
        <p:txBody>
          <a:bodyPr/>
          <a:lstStyle/>
          <a:p>
            <a:r>
              <a:rPr lang="en-CA" dirty="0"/>
              <a:t>Strategy development and Innovation management by CIO</a:t>
            </a:r>
            <a:endParaRPr lang="en-US" dirty="0"/>
          </a:p>
        </p:txBody>
      </p:sp>
      <p:sp>
        <p:nvSpPr>
          <p:cNvPr id="9" name="Slide Number Placeholder 8">
            <a:extLst>
              <a:ext uri="{FF2B5EF4-FFF2-40B4-BE49-F238E27FC236}">
                <a16:creationId xmlns:a16="http://schemas.microsoft.com/office/drawing/2014/main" id="{05EAE740-DF60-42AA-8AF4-B092CBD9743D}"/>
              </a:ext>
            </a:extLst>
          </p:cNvPr>
          <p:cNvSpPr>
            <a:spLocks noGrp="1"/>
          </p:cNvSpPr>
          <p:nvPr>
            <p:ph type="sldNum" sz="quarter" idx="12"/>
          </p:nvPr>
        </p:nvSpPr>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167261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DDF0C-890C-4D4D-A7A9-DF3C6BDA178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F16DD4C-2290-4610-B158-7EC668EB7DB7}"/>
              </a:ext>
            </a:extLst>
          </p:cNvPr>
          <p:cNvSpPr>
            <a:spLocks noGrp="1"/>
          </p:cNvSpPr>
          <p:nvPr>
            <p:ph type="dt" sz="half" idx="10"/>
          </p:nvPr>
        </p:nvSpPr>
        <p:spPr/>
        <p:txBody>
          <a:bodyPr/>
          <a:lstStyle/>
          <a:p>
            <a:fld id="{A25F0336-A16F-43AA-8515-23C5AB929DE5}" type="datetime1">
              <a:rPr lang="en-US" smtClean="0"/>
              <a:t>5/6/2019</a:t>
            </a:fld>
            <a:endParaRPr lang="en-US" dirty="0"/>
          </a:p>
        </p:txBody>
      </p:sp>
      <p:sp>
        <p:nvSpPr>
          <p:cNvPr id="4" name="Footer Placeholder 3">
            <a:extLst>
              <a:ext uri="{FF2B5EF4-FFF2-40B4-BE49-F238E27FC236}">
                <a16:creationId xmlns:a16="http://schemas.microsoft.com/office/drawing/2014/main" id="{B1091165-11B5-47C9-BDD2-732B1B85F11D}"/>
              </a:ext>
            </a:extLst>
          </p:cNvPr>
          <p:cNvSpPr>
            <a:spLocks noGrp="1"/>
          </p:cNvSpPr>
          <p:nvPr>
            <p:ph type="ftr" sz="quarter" idx="11"/>
          </p:nvPr>
        </p:nvSpPr>
        <p:spPr/>
        <p:txBody>
          <a:bodyPr/>
          <a:lstStyle/>
          <a:p>
            <a:r>
              <a:rPr lang="en-CA" dirty="0"/>
              <a:t>Strategy development and Innovation management by CIO</a:t>
            </a:r>
            <a:endParaRPr lang="en-US" dirty="0"/>
          </a:p>
        </p:txBody>
      </p:sp>
      <p:sp>
        <p:nvSpPr>
          <p:cNvPr id="5" name="Slide Number Placeholder 4">
            <a:extLst>
              <a:ext uri="{FF2B5EF4-FFF2-40B4-BE49-F238E27FC236}">
                <a16:creationId xmlns:a16="http://schemas.microsoft.com/office/drawing/2014/main" id="{CEF32B96-5114-4B40-B52A-257378593F88}"/>
              </a:ext>
            </a:extLst>
          </p:cNvPr>
          <p:cNvSpPr>
            <a:spLocks noGrp="1"/>
          </p:cNvSpPr>
          <p:nvPr>
            <p:ph type="sldNum" sz="quarter" idx="12"/>
          </p:nvPr>
        </p:nvSpPr>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199334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C0078D-2220-44F1-BB39-A94C61FBAF71}"/>
              </a:ext>
            </a:extLst>
          </p:cNvPr>
          <p:cNvSpPr>
            <a:spLocks noGrp="1"/>
          </p:cNvSpPr>
          <p:nvPr>
            <p:ph type="dt" sz="half" idx="10"/>
          </p:nvPr>
        </p:nvSpPr>
        <p:spPr/>
        <p:txBody>
          <a:bodyPr/>
          <a:lstStyle/>
          <a:p>
            <a:fld id="{67742376-A376-469E-B023-C47809D753BA}" type="datetime1">
              <a:rPr lang="en-US" smtClean="0"/>
              <a:t>5/6/2019</a:t>
            </a:fld>
            <a:endParaRPr lang="en-US" dirty="0"/>
          </a:p>
        </p:txBody>
      </p:sp>
      <p:sp>
        <p:nvSpPr>
          <p:cNvPr id="3" name="Footer Placeholder 2">
            <a:extLst>
              <a:ext uri="{FF2B5EF4-FFF2-40B4-BE49-F238E27FC236}">
                <a16:creationId xmlns:a16="http://schemas.microsoft.com/office/drawing/2014/main" id="{9581900C-AF19-4600-92E7-CA1A513ED991}"/>
              </a:ext>
            </a:extLst>
          </p:cNvPr>
          <p:cNvSpPr>
            <a:spLocks noGrp="1"/>
          </p:cNvSpPr>
          <p:nvPr>
            <p:ph type="ftr" sz="quarter" idx="11"/>
          </p:nvPr>
        </p:nvSpPr>
        <p:spPr/>
        <p:txBody>
          <a:bodyPr/>
          <a:lstStyle/>
          <a:p>
            <a:r>
              <a:rPr lang="en-CA" dirty="0"/>
              <a:t>Strategy development and Innovation management by CIO</a:t>
            </a:r>
            <a:endParaRPr lang="en-US" dirty="0"/>
          </a:p>
        </p:txBody>
      </p:sp>
      <p:sp>
        <p:nvSpPr>
          <p:cNvPr id="4" name="Slide Number Placeholder 3">
            <a:extLst>
              <a:ext uri="{FF2B5EF4-FFF2-40B4-BE49-F238E27FC236}">
                <a16:creationId xmlns:a16="http://schemas.microsoft.com/office/drawing/2014/main" id="{8A2503A2-9C4D-4CB9-870B-87F19C750C53}"/>
              </a:ext>
            </a:extLst>
          </p:cNvPr>
          <p:cNvSpPr>
            <a:spLocks noGrp="1"/>
          </p:cNvSpPr>
          <p:nvPr>
            <p:ph type="sldNum" sz="quarter" idx="12"/>
          </p:nvPr>
        </p:nvSpPr>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41296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BD35-7587-48B5-B1A9-4CC85E0A95B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A21259F-7DF6-4A3B-BA9E-DB7D856C64F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3EB3926-5246-4C71-AA70-409F35D26D0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A8119A4-66A0-4693-BFDA-ED500D6EA3EC}"/>
              </a:ext>
            </a:extLst>
          </p:cNvPr>
          <p:cNvSpPr>
            <a:spLocks noGrp="1"/>
          </p:cNvSpPr>
          <p:nvPr>
            <p:ph type="dt" sz="half" idx="10"/>
          </p:nvPr>
        </p:nvSpPr>
        <p:spPr/>
        <p:txBody>
          <a:bodyPr/>
          <a:lstStyle/>
          <a:p>
            <a:fld id="{E381E0F8-494A-4FCB-84ED-3C234EC30E64}" type="datetime1">
              <a:rPr lang="en-US" smtClean="0"/>
              <a:t>5/6/2019</a:t>
            </a:fld>
            <a:endParaRPr lang="en-US" dirty="0"/>
          </a:p>
        </p:txBody>
      </p:sp>
      <p:sp>
        <p:nvSpPr>
          <p:cNvPr id="6" name="Footer Placeholder 5">
            <a:extLst>
              <a:ext uri="{FF2B5EF4-FFF2-40B4-BE49-F238E27FC236}">
                <a16:creationId xmlns:a16="http://schemas.microsoft.com/office/drawing/2014/main" id="{E5878268-5199-4D1B-BB72-C2AD7CB06259}"/>
              </a:ext>
            </a:extLst>
          </p:cNvPr>
          <p:cNvSpPr>
            <a:spLocks noGrp="1"/>
          </p:cNvSpPr>
          <p:nvPr>
            <p:ph type="ftr" sz="quarter" idx="11"/>
          </p:nvPr>
        </p:nvSpPr>
        <p:spPr/>
        <p:txBody>
          <a:bodyPr/>
          <a:lstStyle/>
          <a:p>
            <a:r>
              <a:rPr lang="en-CA" dirty="0"/>
              <a:t>Strategy development and Innovation management by CIO</a:t>
            </a:r>
            <a:endParaRPr lang="en-US" dirty="0"/>
          </a:p>
        </p:txBody>
      </p:sp>
      <p:sp>
        <p:nvSpPr>
          <p:cNvPr id="7" name="Slide Number Placeholder 6">
            <a:extLst>
              <a:ext uri="{FF2B5EF4-FFF2-40B4-BE49-F238E27FC236}">
                <a16:creationId xmlns:a16="http://schemas.microsoft.com/office/drawing/2014/main" id="{FEE673A2-A9F7-489D-B33C-4C879A33E40F}"/>
              </a:ext>
            </a:extLst>
          </p:cNvPr>
          <p:cNvSpPr>
            <a:spLocks noGrp="1"/>
          </p:cNvSpPr>
          <p:nvPr>
            <p:ph type="sldNum" sz="quarter" idx="12"/>
          </p:nvPr>
        </p:nvSpPr>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1256047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0D47-846C-4837-99A7-33E52C6E825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352A67E-FF74-4928-9492-A33D8C31BA8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dirty="0"/>
          </a:p>
        </p:txBody>
      </p:sp>
      <p:sp>
        <p:nvSpPr>
          <p:cNvPr id="4" name="Text Placeholder 3">
            <a:extLst>
              <a:ext uri="{FF2B5EF4-FFF2-40B4-BE49-F238E27FC236}">
                <a16:creationId xmlns:a16="http://schemas.microsoft.com/office/drawing/2014/main" id="{DECD511E-D914-478D-8F85-B307093B11B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0134E0D-965E-40CA-811D-1164777A6C6E}"/>
              </a:ext>
            </a:extLst>
          </p:cNvPr>
          <p:cNvSpPr>
            <a:spLocks noGrp="1"/>
          </p:cNvSpPr>
          <p:nvPr>
            <p:ph type="dt" sz="half" idx="10"/>
          </p:nvPr>
        </p:nvSpPr>
        <p:spPr/>
        <p:txBody>
          <a:bodyPr/>
          <a:lstStyle/>
          <a:p>
            <a:fld id="{E63C13D1-1803-478C-98E9-8566FA4CA8DF}" type="datetime1">
              <a:rPr lang="en-US" smtClean="0"/>
              <a:t>5/6/2019</a:t>
            </a:fld>
            <a:endParaRPr lang="en-US" dirty="0"/>
          </a:p>
        </p:txBody>
      </p:sp>
      <p:sp>
        <p:nvSpPr>
          <p:cNvPr id="6" name="Footer Placeholder 5">
            <a:extLst>
              <a:ext uri="{FF2B5EF4-FFF2-40B4-BE49-F238E27FC236}">
                <a16:creationId xmlns:a16="http://schemas.microsoft.com/office/drawing/2014/main" id="{6D1AE856-9734-4106-B437-7B53F7FE6CC6}"/>
              </a:ext>
            </a:extLst>
          </p:cNvPr>
          <p:cNvSpPr>
            <a:spLocks noGrp="1"/>
          </p:cNvSpPr>
          <p:nvPr>
            <p:ph type="ftr" sz="quarter" idx="11"/>
          </p:nvPr>
        </p:nvSpPr>
        <p:spPr/>
        <p:txBody>
          <a:bodyPr/>
          <a:lstStyle/>
          <a:p>
            <a:r>
              <a:rPr lang="en-CA" dirty="0"/>
              <a:t>Strategy development and Innovation management by CIO</a:t>
            </a:r>
            <a:endParaRPr lang="en-US" dirty="0"/>
          </a:p>
        </p:txBody>
      </p:sp>
      <p:sp>
        <p:nvSpPr>
          <p:cNvPr id="7" name="Slide Number Placeholder 6">
            <a:extLst>
              <a:ext uri="{FF2B5EF4-FFF2-40B4-BE49-F238E27FC236}">
                <a16:creationId xmlns:a16="http://schemas.microsoft.com/office/drawing/2014/main" id="{D8FD383E-D6C9-47F7-9718-3E6ABD2D5479}"/>
              </a:ext>
            </a:extLst>
          </p:cNvPr>
          <p:cNvSpPr>
            <a:spLocks noGrp="1"/>
          </p:cNvSpPr>
          <p:nvPr>
            <p:ph type="sldNum" sz="quarter" idx="12"/>
          </p:nvPr>
        </p:nvSpPr>
        <p:spPr/>
        <p:txBody>
          <a:body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406522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676451-1A9F-4DFE-BF81-262879BE230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685730C-3628-4A0D-A181-4684EE3609A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4F86E45-A23F-41FD-B1D2-30417AB8371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0FB46C-948F-486C-944F-9CB0BC0FA668}" type="datetime1">
              <a:rPr lang="en-US" smtClean="0"/>
              <a:t>5/6/2019</a:t>
            </a:fld>
            <a:endParaRPr lang="en-US" dirty="0"/>
          </a:p>
        </p:txBody>
      </p:sp>
      <p:sp>
        <p:nvSpPr>
          <p:cNvPr id="5" name="Footer Placeholder 4">
            <a:extLst>
              <a:ext uri="{FF2B5EF4-FFF2-40B4-BE49-F238E27FC236}">
                <a16:creationId xmlns:a16="http://schemas.microsoft.com/office/drawing/2014/main" id="{9979363A-7DF6-45FF-BF3C-C82A88F570A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CA" dirty="0"/>
              <a:t>Strategy development and Innovation management by CIO</a:t>
            </a:r>
            <a:endParaRPr lang="en-US" dirty="0"/>
          </a:p>
        </p:txBody>
      </p:sp>
      <p:sp>
        <p:nvSpPr>
          <p:cNvPr id="6" name="Slide Number Placeholder 5">
            <a:extLst>
              <a:ext uri="{FF2B5EF4-FFF2-40B4-BE49-F238E27FC236}">
                <a16:creationId xmlns:a16="http://schemas.microsoft.com/office/drawing/2014/main" id="{DE9724C0-CCD1-416E-AB96-72F5D2F1081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86616459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5C7E4AE-6EA7-4763-A92C-32E4DED4A041}" type="datetime1">
              <a:rPr lang="en-US" smtClean="0"/>
              <a:t>5/6/2019</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CA" dirty="0"/>
              <a:t>Strategy development and Innovation management by CIO</a:t>
            </a: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223C010-E106-4672-9BCB-CB4415750DE8}" type="slidenum">
              <a:rPr lang="en-US" smtClean="0"/>
              <a:pPr/>
              <a:t>‹#›</a:t>
            </a:fld>
            <a:endParaRPr lang="en-US" dirty="0"/>
          </a:p>
        </p:txBody>
      </p:sp>
    </p:spTree>
    <p:extLst>
      <p:ext uri="{BB962C8B-B14F-4D97-AF65-F5344CB8AC3E}">
        <p14:creationId xmlns:p14="http://schemas.microsoft.com/office/powerpoint/2010/main" val="4226474318"/>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corporateinnovationonline.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hyperlink" Target="http://www.corporateinnovationonline.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4000" cy="1066800"/>
          </a:xfrm>
        </p:spPr>
        <p:txBody>
          <a:bodyPr>
            <a:normAutofit/>
          </a:bodyPr>
          <a:lstStyle/>
          <a:p>
            <a:r>
              <a:rPr lang="en-US" sz="2400" b="1" dirty="0">
                <a:latin typeface="Times New Roman" panose="02020603050405020304" pitchFamily="18" charset="0"/>
                <a:cs typeface="Times New Roman" panose="02020603050405020304" pitchFamily="18" charset="0"/>
              </a:rPr>
              <a:t>Situation-driven strategy development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and innovation management for SMEs and other organizations</a:t>
            </a:r>
          </a:p>
        </p:txBody>
      </p:sp>
      <p:sp>
        <p:nvSpPr>
          <p:cNvPr id="3" name="Subtitle 2"/>
          <p:cNvSpPr>
            <a:spLocks noGrp="1"/>
          </p:cNvSpPr>
          <p:nvPr>
            <p:ph type="subTitle" idx="1"/>
          </p:nvPr>
        </p:nvSpPr>
        <p:spPr>
          <a:xfrm>
            <a:off x="778042" y="2218302"/>
            <a:ext cx="7696200" cy="3725298"/>
          </a:xfrm>
        </p:spPr>
        <p:txBody>
          <a:bodyPr>
            <a:normAutofit/>
          </a:bodyPr>
          <a:lstStyle/>
          <a:p>
            <a:pPr algn="l"/>
            <a:r>
              <a:rPr lang="en-US" b="1" dirty="0">
                <a:solidFill>
                  <a:schemeClr val="tx1"/>
                </a:solidFill>
                <a:latin typeface="Times New Roman" panose="02020603050405020304" pitchFamily="18" charset="0"/>
                <a:cs typeface="Times New Roman" panose="02020603050405020304" pitchFamily="18" charset="0"/>
              </a:rPr>
              <a:t>A strategy which results in congruent, implementable actions plans for growth, profit, service excellence and sustainable innovation</a:t>
            </a:r>
            <a:r>
              <a:rPr lang="en-US" dirty="0">
                <a:solidFill>
                  <a:schemeClr val="tx1"/>
                </a:solidFill>
              </a:rPr>
              <a:t>. </a:t>
            </a:r>
          </a:p>
          <a:p>
            <a:pPr algn="l"/>
            <a:endParaRPr lang="en-US" dirty="0">
              <a:solidFill>
                <a:schemeClr val="tx1"/>
              </a:solidFill>
            </a:endParaRPr>
          </a:p>
          <a:p>
            <a:pPr algn="l"/>
            <a:r>
              <a:rPr lang="en-US" b="1" dirty="0">
                <a:solidFill>
                  <a:schemeClr val="tx1"/>
                </a:solidFill>
                <a:latin typeface="Times New Roman" panose="02020603050405020304" pitchFamily="18" charset="0"/>
                <a:cs typeface="Times New Roman" panose="02020603050405020304" pitchFamily="18" charset="0"/>
              </a:rPr>
              <a:t>Linking corporate objectives with </a:t>
            </a:r>
            <a:r>
              <a:rPr lang="en-US" b="1" dirty="0">
                <a:latin typeface="Times New Roman" panose="02020603050405020304" pitchFamily="18" charset="0"/>
                <a:cs typeface="Times New Roman" panose="02020603050405020304" pitchFamily="18" charset="0"/>
              </a:rPr>
              <a:t>group and individual responsibilities</a:t>
            </a:r>
            <a:endParaRPr lang="en-US" b="1" dirty="0">
              <a:solidFill>
                <a:schemeClr val="tx1"/>
              </a:solidFill>
              <a:latin typeface="Times New Roman" panose="02020603050405020304" pitchFamily="18" charset="0"/>
              <a:cs typeface="Times New Roman" panose="02020603050405020304" pitchFamily="18" charset="0"/>
            </a:endParaRPr>
          </a:p>
          <a:p>
            <a:endParaRPr lang="en-US" b="1" dirty="0">
              <a:solidFill>
                <a:schemeClr val="tx1"/>
              </a:solidFill>
              <a:latin typeface="Times New Roman" panose="02020603050405020304" pitchFamily="18" charset="0"/>
              <a:cs typeface="Times New Roman" panose="02020603050405020304" pitchFamily="18" charset="0"/>
            </a:endParaRPr>
          </a:p>
          <a:p>
            <a:pPr algn="l"/>
            <a:r>
              <a:rPr lang="en-US" b="1" dirty="0">
                <a:latin typeface="Times New Roman" panose="02020603050405020304" pitchFamily="18" charset="0"/>
                <a:cs typeface="Times New Roman" panose="02020603050405020304" pitchFamily="18" charset="0"/>
              </a:rPr>
              <a:t>Traditional strategy development but with an emphasis on innovation management and making strategy happen!</a:t>
            </a:r>
            <a:r>
              <a:rPr lang="en-US" b="1" dirty="0">
                <a:solidFill>
                  <a:schemeClr val="tx1"/>
                </a:solidFill>
                <a:latin typeface="Times New Roman" panose="02020603050405020304" pitchFamily="18" charset="0"/>
                <a:cs typeface="Times New Roman" panose="02020603050405020304" pitchFamily="18" charset="0"/>
              </a:rPr>
              <a:t> </a:t>
            </a:r>
          </a:p>
        </p:txBody>
      </p:sp>
      <p:sp>
        <p:nvSpPr>
          <p:cNvPr id="7" name="Date Placeholder 6"/>
          <p:cNvSpPr>
            <a:spLocks noGrp="1"/>
          </p:cNvSpPr>
          <p:nvPr>
            <p:ph type="dt" sz="half" idx="10"/>
          </p:nvPr>
        </p:nvSpPr>
        <p:spPr/>
        <p:txBody>
          <a:bodyPr/>
          <a:lstStyle/>
          <a:p>
            <a:fld id="{23D85C08-E525-487F-943B-06D1DD60B51A}" type="datetime1">
              <a:rPr lang="en-US" smtClean="0"/>
              <a:t>5/6/2019</a:t>
            </a:fld>
            <a:endParaRPr lang="en-US" dirty="0"/>
          </a:p>
        </p:txBody>
      </p:sp>
      <p:sp>
        <p:nvSpPr>
          <p:cNvPr id="8" name="Footer Placeholder 7"/>
          <p:cNvSpPr>
            <a:spLocks noGrp="1"/>
          </p:cNvSpPr>
          <p:nvPr>
            <p:ph type="ftr" sz="quarter" idx="11"/>
          </p:nvPr>
        </p:nvSpPr>
        <p:spPr/>
        <p:txBody>
          <a:bodyPr/>
          <a:lstStyle/>
          <a:p>
            <a:r>
              <a:rPr lang="en-CA" dirty="0"/>
              <a:t>Strategy development and Innovation management by CIO</a:t>
            </a:r>
            <a:endParaRPr lang="en-US" dirty="0"/>
          </a:p>
        </p:txBody>
      </p:sp>
      <p:sp>
        <p:nvSpPr>
          <p:cNvPr id="6" name="Slide Number Placeholder 5"/>
          <p:cNvSpPr>
            <a:spLocks noGrp="1"/>
          </p:cNvSpPr>
          <p:nvPr>
            <p:ph type="sldNum" sz="quarter" idx="12"/>
          </p:nvPr>
        </p:nvSpPr>
        <p:spPr/>
        <p:txBody>
          <a:bodyPr/>
          <a:lstStyle/>
          <a:p>
            <a:fld id="{C223C010-E106-4672-9BCB-CB4415750DE8}" type="slidenum">
              <a:rPr lang="en-US" smtClean="0"/>
              <a:pPr/>
              <a:t>1</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5751576"/>
            <a:ext cx="2438400" cy="41826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035551"/>
            <a:ext cx="1219200" cy="1320800"/>
          </a:xfrm>
          <a:prstGeom prst="rect">
            <a:avLst/>
          </a:prstGeom>
          <a:effectLst>
            <a:softEdge rad="2032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2"/>
          <p:cNvSpPr>
            <a:spLocks noGrp="1"/>
          </p:cNvSpPr>
          <p:nvPr>
            <p:ph type="dt" sz="half" idx="10"/>
          </p:nvPr>
        </p:nvSpPr>
        <p:spPr/>
        <p:txBody>
          <a:bodyPr/>
          <a:lstStyle/>
          <a:p>
            <a:fld id="{3E2910E1-BFA8-48AB-8A01-67A5EAF7CF26}" type="datetime1">
              <a:rPr lang="en-US" smtClean="0"/>
              <a:t>5/6/2019</a:t>
            </a:fld>
            <a:endParaRPr lang="en-CA" dirty="0"/>
          </a:p>
        </p:txBody>
      </p:sp>
      <p:sp>
        <p:nvSpPr>
          <p:cNvPr id="21" name="Footer Placeholder 20"/>
          <p:cNvSpPr>
            <a:spLocks noGrp="1"/>
          </p:cNvSpPr>
          <p:nvPr>
            <p:ph type="ftr" sz="quarter" idx="11"/>
          </p:nvPr>
        </p:nvSpPr>
        <p:spPr/>
        <p:txBody>
          <a:bodyPr/>
          <a:lstStyle/>
          <a:p>
            <a:r>
              <a:rPr lang="en-CA" dirty="0"/>
              <a:t>Strategy development and Innovation management by CIO</a:t>
            </a:r>
          </a:p>
        </p:txBody>
      </p:sp>
      <p:sp>
        <p:nvSpPr>
          <p:cNvPr id="20" name="Slide Number Placeholder 4"/>
          <p:cNvSpPr>
            <a:spLocks noGrp="1"/>
          </p:cNvSpPr>
          <p:nvPr>
            <p:ph type="sldNum" sz="quarter" idx="12"/>
          </p:nvPr>
        </p:nvSpPr>
        <p:spPr/>
        <p:txBody>
          <a:bodyPr/>
          <a:lstStyle/>
          <a:p>
            <a:fld id="{BA8C1456-832D-48D8-ABFE-E644C3CEDE21}" type="slidenum">
              <a:rPr lang="en-CA"/>
              <a:pPr/>
              <a:t>10</a:t>
            </a:fld>
            <a:endParaRPr lang="en-CA" dirty="0"/>
          </a:p>
        </p:txBody>
      </p:sp>
      <p:sp>
        <p:nvSpPr>
          <p:cNvPr id="111618" name="Rectangle 2"/>
          <p:cNvSpPr>
            <a:spLocks noGrp="1" noChangeArrowheads="1"/>
          </p:cNvSpPr>
          <p:nvPr>
            <p:ph type="title" idx="4294967295"/>
          </p:nvPr>
        </p:nvSpPr>
        <p:spPr>
          <a:xfrm>
            <a:off x="0" y="0"/>
            <a:ext cx="9144000" cy="1524000"/>
          </a:xfrm>
        </p:spPr>
        <p:txBody>
          <a:bodyPr>
            <a:noAutofit/>
          </a:bodyPr>
          <a:lstStyle/>
          <a:p>
            <a:r>
              <a:rPr lang="en-US" sz="1400" b="1" i="1" dirty="0">
                <a:latin typeface="Times New Roman" panose="02020603050405020304" pitchFamily="18" charset="0"/>
                <a:cs typeface="Times New Roman" panose="02020603050405020304" pitchFamily="18" charset="0"/>
              </a:rPr>
              <a:t>Establishing SME’s Strategic Situation and Innovative Capacity; Step one.</a:t>
            </a:r>
            <a:br>
              <a:rPr lang="en-US" sz="2000" b="1" dirty="0">
                <a:latin typeface="Times New Roman" panose="02020603050405020304" pitchFamily="18" charset="0"/>
                <a:cs typeface="Times New Roman" panose="02020603050405020304" pitchFamily="18" charset="0"/>
              </a:rPr>
            </a:b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Understand competitive intensity</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Courtesy of Michael E. Porter, Competitive Strategy</a:t>
            </a:r>
          </a:p>
        </p:txBody>
      </p:sp>
      <p:sp>
        <p:nvSpPr>
          <p:cNvPr id="111619" name="Rectangle 3"/>
          <p:cNvSpPr>
            <a:spLocks noChangeArrowheads="1"/>
          </p:cNvSpPr>
          <p:nvPr/>
        </p:nvSpPr>
        <p:spPr bwMode="auto">
          <a:xfrm>
            <a:off x="3200400" y="1828800"/>
            <a:ext cx="2514600" cy="8382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800" dirty="0"/>
              <a:t>Potential Entrants</a:t>
            </a:r>
          </a:p>
        </p:txBody>
      </p:sp>
      <p:sp>
        <p:nvSpPr>
          <p:cNvPr id="111620" name="Rectangle 4"/>
          <p:cNvSpPr>
            <a:spLocks noChangeArrowheads="1"/>
          </p:cNvSpPr>
          <p:nvPr/>
        </p:nvSpPr>
        <p:spPr bwMode="auto">
          <a:xfrm>
            <a:off x="3352800" y="5105400"/>
            <a:ext cx="2209800" cy="11430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800" dirty="0"/>
              <a:t>Substitutes</a:t>
            </a:r>
          </a:p>
        </p:txBody>
      </p:sp>
      <p:sp>
        <p:nvSpPr>
          <p:cNvPr id="111621" name="Rectangle 5"/>
          <p:cNvSpPr>
            <a:spLocks noChangeArrowheads="1"/>
          </p:cNvSpPr>
          <p:nvPr/>
        </p:nvSpPr>
        <p:spPr bwMode="auto">
          <a:xfrm>
            <a:off x="685800" y="3429000"/>
            <a:ext cx="1524000" cy="11430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800" dirty="0"/>
              <a:t>Suppliers</a:t>
            </a:r>
          </a:p>
        </p:txBody>
      </p:sp>
      <p:sp>
        <p:nvSpPr>
          <p:cNvPr id="111622" name="Rectangle 6"/>
          <p:cNvSpPr>
            <a:spLocks noChangeArrowheads="1"/>
          </p:cNvSpPr>
          <p:nvPr/>
        </p:nvSpPr>
        <p:spPr bwMode="auto">
          <a:xfrm>
            <a:off x="6781800" y="3429000"/>
            <a:ext cx="1676400" cy="11430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800" dirty="0"/>
              <a:t>Buyers</a:t>
            </a:r>
          </a:p>
        </p:txBody>
      </p:sp>
      <p:sp>
        <p:nvSpPr>
          <p:cNvPr id="111623" name="Rectangle 7"/>
          <p:cNvSpPr>
            <a:spLocks noChangeArrowheads="1"/>
          </p:cNvSpPr>
          <p:nvPr/>
        </p:nvSpPr>
        <p:spPr bwMode="auto">
          <a:xfrm>
            <a:off x="3352800" y="3200400"/>
            <a:ext cx="2286000" cy="13716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800" dirty="0"/>
              <a:t>Industry </a:t>
            </a:r>
          </a:p>
          <a:p>
            <a:pPr algn="ctr"/>
            <a:r>
              <a:rPr lang="en-US" sz="1800" dirty="0"/>
              <a:t>Competitors</a:t>
            </a:r>
          </a:p>
          <a:p>
            <a:pPr algn="ctr"/>
            <a:endParaRPr lang="en-US" sz="1200" dirty="0"/>
          </a:p>
          <a:p>
            <a:pPr algn="ctr"/>
            <a:r>
              <a:rPr lang="en-US" sz="1800" dirty="0"/>
              <a:t>Rivalry Among</a:t>
            </a:r>
          </a:p>
          <a:p>
            <a:pPr algn="ctr"/>
            <a:r>
              <a:rPr lang="en-US" sz="1800" dirty="0"/>
              <a:t>Existing Firms</a:t>
            </a:r>
            <a:endParaRPr lang="en-US" dirty="0"/>
          </a:p>
        </p:txBody>
      </p:sp>
      <p:sp>
        <p:nvSpPr>
          <p:cNvPr id="111624" name="Line 8"/>
          <p:cNvSpPr>
            <a:spLocks noChangeShapeType="1"/>
          </p:cNvSpPr>
          <p:nvPr/>
        </p:nvSpPr>
        <p:spPr bwMode="auto">
          <a:xfrm>
            <a:off x="2209800" y="3962400"/>
            <a:ext cx="1143000" cy="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111625" name="Line 9"/>
          <p:cNvSpPr>
            <a:spLocks noChangeShapeType="1"/>
          </p:cNvSpPr>
          <p:nvPr/>
        </p:nvSpPr>
        <p:spPr bwMode="auto">
          <a:xfrm flipH="1">
            <a:off x="5638800" y="3886200"/>
            <a:ext cx="1143000" cy="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111626" name="Line 10"/>
          <p:cNvSpPr>
            <a:spLocks noChangeShapeType="1"/>
          </p:cNvSpPr>
          <p:nvPr/>
        </p:nvSpPr>
        <p:spPr bwMode="auto">
          <a:xfrm>
            <a:off x="4419600" y="2667000"/>
            <a:ext cx="0" cy="53340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111627" name="Line 11"/>
          <p:cNvSpPr>
            <a:spLocks noChangeShapeType="1"/>
          </p:cNvSpPr>
          <p:nvPr/>
        </p:nvSpPr>
        <p:spPr bwMode="auto">
          <a:xfrm flipV="1">
            <a:off x="4495800" y="4572000"/>
            <a:ext cx="0" cy="53340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111628" name="Text Box 12"/>
          <p:cNvSpPr txBox="1">
            <a:spLocks noChangeArrowheads="1"/>
          </p:cNvSpPr>
          <p:nvPr/>
        </p:nvSpPr>
        <p:spPr bwMode="auto">
          <a:xfrm>
            <a:off x="1447800" y="4724400"/>
            <a:ext cx="1752600" cy="1122197"/>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200" dirty="0"/>
              <a:t>Bargaining Power of Suppliers</a:t>
            </a:r>
            <a:endParaRPr lang="en-US" dirty="0"/>
          </a:p>
          <a:p>
            <a:pPr>
              <a:spcBef>
                <a:spcPct val="50000"/>
              </a:spcBef>
            </a:pPr>
            <a:endParaRPr lang="en-US" dirty="0"/>
          </a:p>
        </p:txBody>
      </p:sp>
      <p:sp>
        <p:nvSpPr>
          <p:cNvPr id="111629" name="Text Box 13"/>
          <p:cNvSpPr txBox="1">
            <a:spLocks noChangeArrowheads="1"/>
          </p:cNvSpPr>
          <p:nvPr/>
        </p:nvSpPr>
        <p:spPr bwMode="auto">
          <a:xfrm>
            <a:off x="7315200" y="2667000"/>
            <a:ext cx="1066800" cy="664798"/>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200" dirty="0"/>
              <a:t>Bargaining Power of Buyers</a:t>
            </a:r>
          </a:p>
        </p:txBody>
      </p:sp>
      <p:sp>
        <p:nvSpPr>
          <p:cNvPr id="111630" name="Text Box 14"/>
          <p:cNvSpPr txBox="1">
            <a:spLocks noChangeArrowheads="1"/>
          </p:cNvSpPr>
          <p:nvPr/>
        </p:nvSpPr>
        <p:spPr bwMode="auto">
          <a:xfrm>
            <a:off x="5715000" y="2667000"/>
            <a:ext cx="1524000" cy="475866"/>
          </a:xfrm>
          <a:prstGeom prst="rect">
            <a:avLst/>
          </a:prstGeom>
          <a:noFill/>
          <a:ln w="9525">
            <a:noFill/>
            <a:miter lim="800000"/>
            <a:headEnd/>
            <a:tailEnd/>
          </a:ln>
          <a:effectLst/>
        </p:spPr>
        <p:txBody>
          <a:bodyPr lIns="105503" tIns="52752" rIns="105503" bIns="52752">
            <a:spAutoFit/>
          </a:bodyPr>
          <a:lstStyle/>
          <a:p>
            <a:pPr>
              <a:spcBef>
                <a:spcPct val="50000"/>
              </a:spcBef>
            </a:pPr>
            <a:r>
              <a:rPr lang="en-US" sz="1200" dirty="0"/>
              <a:t>Threat of New Entrants</a:t>
            </a:r>
          </a:p>
        </p:txBody>
      </p:sp>
      <p:sp>
        <p:nvSpPr>
          <p:cNvPr id="111631" name="Text Box 15"/>
          <p:cNvSpPr txBox="1">
            <a:spLocks noChangeArrowheads="1"/>
          </p:cNvSpPr>
          <p:nvPr/>
        </p:nvSpPr>
        <p:spPr bwMode="auto">
          <a:xfrm>
            <a:off x="5638800" y="4724400"/>
            <a:ext cx="1524000" cy="475866"/>
          </a:xfrm>
          <a:prstGeom prst="rect">
            <a:avLst/>
          </a:prstGeom>
          <a:noFill/>
          <a:ln w="9525">
            <a:noFill/>
            <a:miter lim="800000"/>
            <a:headEnd/>
            <a:tailEnd/>
          </a:ln>
          <a:effectLst/>
        </p:spPr>
        <p:txBody>
          <a:bodyPr lIns="105503" tIns="52752" rIns="105503" bIns="52752">
            <a:spAutoFit/>
          </a:bodyPr>
          <a:lstStyle/>
          <a:p>
            <a:pPr>
              <a:spcBef>
                <a:spcPct val="50000"/>
              </a:spcBef>
            </a:pPr>
            <a:r>
              <a:rPr lang="en-US" sz="1200" dirty="0"/>
              <a:t>Threat of Substitute Products or Services</a:t>
            </a:r>
          </a:p>
        </p:txBody>
      </p:sp>
      <p:sp>
        <p:nvSpPr>
          <p:cNvPr id="111632" name="Text Box 16"/>
          <p:cNvSpPr txBox="1">
            <a:spLocks noChangeArrowheads="1"/>
          </p:cNvSpPr>
          <p:nvPr/>
        </p:nvSpPr>
        <p:spPr bwMode="auto">
          <a:xfrm>
            <a:off x="6172200" y="1524000"/>
            <a:ext cx="2590800" cy="845198"/>
          </a:xfrm>
          <a:prstGeom prst="rect">
            <a:avLst/>
          </a:prstGeom>
          <a:noFill/>
          <a:ln w="9525">
            <a:noFill/>
            <a:miter lim="800000"/>
            <a:headEnd/>
            <a:tailEnd/>
          </a:ln>
          <a:effectLst>
            <a:glow>
              <a:schemeClr val="accent1">
                <a:alpha val="66000"/>
              </a:schemeClr>
            </a:glow>
            <a:softEdge rad="127000"/>
          </a:effectLst>
        </p:spPr>
        <p:txBody>
          <a:bodyPr wrap="square" lIns="105503" tIns="52752" rIns="105503" bIns="52752">
            <a:spAutoFit/>
          </a:bodyPr>
          <a:lstStyle/>
          <a:p>
            <a:pPr>
              <a:spcBef>
                <a:spcPct val="50000"/>
              </a:spcBef>
            </a:pPr>
            <a:r>
              <a:rPr lang="en-US" sz="1600" b="1" dirty="0"/>
              <a:t>Risk is much higher in intensely competitive environments</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219200"/>
          </a:xfrm>
        </p:spPr>
        <p:txBody>
          <a:bodyPr>
            <a:normAutofit/>
          </a:bodyPr>
          <a:lstStyle/>
          <a:p>
            <a:r>
              <a:rPr lang="en-US" sz="1400" b="1" i="1" dirty="0">
                <a:latin typeface="Times New Roman" panose="02020603050405020304" pitchFamily="18" charset="0"/>
                <a:cs typeface="Times New Roman" panose="02020603050405020304" pitchFamily="18" charset="0"/>
              </a:rPr>
              <a:t>Establishing SME’s Strategic Situation and Innovative Capacity; Step one.</a:t>
            </a:r>
            <a:br>
              <a:rPr lang="en-US" sz="2000" b="1" dirty="0">
                <a:latin typeface="Times New Roman" panose="02020603050405020304" pitchFamily="18" charset="0"/>
                <a:cs typeface="Times New Roman" panose="02020603050405020304" pitchFamily="18" charset="0"/>
              </a:rPr>
            </a:b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SWIOT analysis</a:t>
            </a:r>
            <a:br>
              <a:rPr lang="en-US" dirty="0"/>
            </a:br>
            <a:r>
              <a:rPr lang="en-US" sz="1400" b="1" i="1" dirty="0">
                <a:latin typeface="Times New Roman" panose="02020603050405020304" pitchFamily="18" charset="0"/>
                <a:cs typeface="Times New Roman" panose="02020603050405020304" pitchFamily="18" charset="0"/>
              </a:rPr>
              <a:t>Picture attributed to Booz  and Company</a:t>
            </a:r>
          </a:p>
        </p:txBody>
      </p:sp>
      <p:sp>
        <p:nvSpPr>
          <p:cNvPr id="3" name="Content Placeholder 2"/>
          <p:cNvSpPr>
            <a:spLocks noGrp="1"/>
          </p:cNvSpPr>
          <p:nvPr>
            <p:ph idx="1"/>
          </p:nvPr>
        </p:nvSpPr>
        <p:spPr>
          <a:xfrm>
            <a:off x="430931" y="2012316"/>
            <a:ext cx="8610600" cy="4709160"/>
          </a:xfrm>
        </p:spPr>
        <p:txBody>
          <a:bodyPr/>
          <a:lstStyle/>
          <a:p>
            <a:r>
              <a:rPr lang="en-US" dirty="0"/>
              <a:t>Strengths – traditional approach</a:t>
            </a:r>
          </a:p>
          <a:p>
            <a:r>
              <a:rPr lang="en-US" dirty="0"/>
              <a:t>Weaknesses – traditional approach</a:t>
            </a:r>
          </a:p>
          <a:p>
            <a:r>
              <a:rPr lang="en-US" b="1" dirty="0"/>
              <a:t>Innovation spectrum; breadth and depth – new!</a:t>
            </a:r>
          </a:p>
          <a:p>
            <a:r>
              <a:rPr lang="en-US" dirty="0"/>
              <a:t>Opportunities – traditional approach</a:t>
            </a:r>
          </a:p>
          <a:p>
            <a:r>
              <a:rPr lang="en-US" dirty="0"/>
              <a:t>Threats – traditional approach</a:t>
            </a:r>
          </a:p>
        </p:txBody>
      </p:sp>
      <p:sp>
        <p:nvSpPr>
          <p:cNvPr id="5" name="Date Placeholder 4"/>
          <p:cNvSpPr>
            <a:spLocks noGrp="1"/>
          </p:cNvSpPr>
          <p:nvPr>
            <p:ph type="dt" sz="half" idx="10"/>
          </p:nvPr>
        </p:nvSpPr>
        <p:spPr/>
        <p:txBody>
          <a:bodyPr/>
          <a:lstStyle/>
          <a:p>
            <a:fld id="{B83B44AF-7864-454E-8D1C-C135DEFF51FA}" type="datetime1">
              <a:rPr lang="en-US" smtClean="0"/>
              <a:t>5/6/2019</a:t>
            </a:fld>
            <a:endParaRPr lang="en-US" dirty="0"/>
          </a:p>
        </p:txBody>
      </p:sp>
      <p:sp>
        <p:nvSpPr>
          <p:cNvPr id="7" name="Footer Placeholder 6"/>
          <p:cNvSpPr>
            <a:spLocks noGrp="1"/>
          </p:cNvSpPr>
          <p:nvPr>
            <p:ph type="ftr" sz="quarter" idx="11"/>
          </p:nvPr>
        </p:nvSpPr>
        <p:spPr/>
        <p:txBody>
          <a:bodyPr/>
          <a:lstStyle/>
          <a:p>
            <a:r>
              <a:rPr lang="en-CA" dirty="0"/>
              <a:t>Strategy development and Innovation management by CIO</a:t>
            </a:r>
            <a:endParaRPr lang="en-US" dirty="0"/>
          </a:p>
        </p:txBody>
      </p:sp>
      <p:sp>
        <p:nvSpPr>
          <p:cNvPr id="4" name="Slide Number Placeholder 3"/>
          <p:cNvSpPr>
            <a:spLocks noGrp="1"/>
          </p:cNvSpPr>
          <p:nvPr>
            <p:ph type="sldNum" sz="quarter" idx="12"/>
          </p:nvPr>
        </p:nvSpPr>
        <p:spPr/>
        <p:txBody>
          <a:bodyPr/>
          <a:lstStyle/>
          <a:p>
            <a:fld id="{C223C010-E106-4672-9BCB-CB4415750DE8}" type="slidenum">
              <a:rPr lang="en-US" smtClean="0"/>
              <a:pPr/>
              <a:t>11</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5562" y="3577116"/>
            <a:ext cx="4984776" cy="3280884"/>
          </a:xfrm>
          <a:prstGeom prst="rect">
            <a:avLst/>
          </a:prstGeom>
          <a:effectLst>
            <a:softEdge rad="317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0C404D-AE64-4EF1-9823-766DB6734F0B}" type="datetime1">
              <a:rPr lang="en-US" smtClean="0"/>
              <a:t>5/6/2019</a:t>
            </a:fld>
            <a:endParaRPr lang="en-US" dirty="0"/>
          </a:p>
        </p:txBody>
      </p:sp>
      <p:sp>
        <p:nvSpPr>
          <p:cNvPr id="6" name="Footer Placeholder 5"/>
          <p:cNvSpPr>
            <a:spLocks noGrp="1"/>
          </p:cNvSpPr>
          <p:nvPr>
            <p:ph type="ftr" sz="quarter" idx="11"/>
          </p:nvPr>
        </p:nvSpPr>
        <p:spPr/>
        <p:txBody>
          <a:bodyPr/>
          <a:lstStyle/>
          <a:p>
            <a:r>
              <a:rPr lang="en-CA" dirty="0"/>
              <a:t>Strategy development and Innovation management by CIO</a:t>
            </a:r>
            <a:endParaRPr lang="en-US" dirty="0"/>
          </a:p>
        </p:txBody>
      </p:sp>
      <p:sp>
        <p:nvSpPr>
          <p:cNvPr id="7" name="Slide Number Placeholder 6"/>
          <p:cNvSpPr>
            <a:spLocks noGrp="1"/>
          </p:cNvSpPr>
          <p:nvPr>
            <p:ph type="sldNum" sz="quarter" idx="12"/>
          </p:nvPr>
        </p:nvSpPr>
        <p:spPr/>
        <p:txBody>
          <a:bodyPr/>
          <a:lstStyle/>
          <a:p>
            <a:fld id="{C223C010-E106-4672-9BCB-CB4415750DE8}" type="slidenum">
              <a:rPr lang="en-US" smtClean="0"/>
              <a:pPr/>
              <a:t>12</a:t>
            </a:fld>
            <a:endParaRPr lang="en-US" dirty="0"/>
          </a:p>
        </p:txBody>
      </p:sp>
      <p:sp>
        <p:nvSpPr>
          <p:cNvPr id="8" name="Title 7"/>
          <p:cNvSpPr>
            <a:spLocks noGrp="1"/>
          </p:cNvSpPr>
          <p:nvPr>
            <p:ph type="title" idx="4294967295"/>
          </p:nvPr>
        </p:nvSpPr>
        <p:spPr>
          <a:xfrm>
            <a:off x="0" y="0"/>
            <a:ext cx="8229600" cy="1143000"/>
          </a:xfrm>
        </p:spPr>
        <p:txBody>
          <a:bodyPr>
            <a:normAutofit fontScale="90000"/>
          </a:bodyPr>
          <a:lstStyle/>
          <a:p>
            <a:r>
              <a:rPr lang="en-US" sz="1600" b="1" i="1" dirty="0">
                <a:latin typeface="Times New Roman" panose="02020603050405020304" pitchFamily="18" charset="0"/>
                <a:cs typeface="Times New Roman" panose="02020603050405020304" pitchFamily="18" charset="0"/>
              </a:rPr>
              <a:t>Establishing SME’s Strategic Situation and Innovative Capacity; Step one.</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An example</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The spectrum of innovation at Starbucks</a:t>
            </a:r>
          </a:p>
        </p:txBody>
      </p:sp>
      <p:sp>
        <p:nvSpPr>
          <p:cNvPr id="10" name="Content Placeholder 12"/>
          <p:cNvSpPr>
            <a:spLocks noGrp="1"/>
          </p:cNvSpPr>
          <p:nvPr>
            <p:ph idx="4294967295"/>
          </p:nvPr>
        </p:nvSpPr>
        <p:spPr>
          <a:xfrm>
            <a:off x="123580" y="1603699"/>
            <a:ext cx="4267200" cy="1143000"/>
          </a:xfrm>
        </p:spPr>
        <p:txBody>
          <a:bodyPr>
            <a:normAutofit fontScale="77500" lnSpcReduction="20000"/>
          </a:bodyPr>
          <a:lstStyle/>
          <a:p>
            <a:pPr>
              <a:buNone/>
            </a:pPr>
            <a:r>
              <a:rPr lang="en-CA" dirty="0"/>
              <a:t>	</a:t>
            </a:r>
            <a:r>
              <a:rPr lang="en-CA" sz="2000" b="1" dirty="0">
                <a:latin typeface="Times New Roman" panose="02020603050405020304" pitchFamily="18" charset="0"/>
                <a:cs typeface="Times New Roman" panose="02020603050405020304" pitchFamily="18" charset="0"/>
              </a:rPr>
              <a:t>Starbucks had made the point that it wishes to be the ‘coffee authority’, meaning that it needs to have, at all times, a definitive and deep knowledge – know how - of the complete supply chain for coffee. The company needs to be the best in the business. </a:t>
            </a:r>
            <a:endParaRPr lang="en-US" sz="2000" b="1" dirty="0">
              <a:latin typeface="Times New Roman" panose="02020603050405020304" pitchFamily="18" charset="0"/>
              <a:cs typeface="Times New Roman" panose="02020603050405020304" pitchFamily="18" charset="0"/>
            </a:endParaRPr>
          </a:p>
          <a:p>
            <a:endParaRPr lang="en-US" dirty="0"/>
          </a:p>
        </p:txBody>
      </p:sp>
      <p:sp>
        <p:nvSpPr>
          <p:cNvPr id="11" name="Rectangle 10"/>
          <p:cNvSpPr/>
          <p:nvPr/>
        </p:nvSpPr>
        <p:spPr>
          <a:xfrm>
            <a:off x="123580" y="3429000"/>
            <a:ext cx="4829420" cy="2677656"/>
          </a:xfrm>
          <a:prstGeom prst="rect">
            <a:avLst/>
          </a:prstGeom>
        </p:spPr>
        <p:txBody>
          <a:bodyPr wrap="square">
            <a:spAutoFit/>
          </a:bodyPr>
          <a:lstStyle/>
          <a:p>
            <a:r>
              <a:rPr lang="en-CA" sz="1400" b="1" u="sng" dirty="0">
                <a:latin typeface="Times New Roman" panose="02020603050405020304" pitchFamily="18" charset="0"/>
                <a:cs typeface="Times New Roman" panose="02020603050405020304" pitchFamily="18" charset="0"/>
              </a:rPr>
              <a:t>Roasting and processing coffee is at the heart of the technology of Starbucks business</a:t>
            </a:r>
            <a:r>
              <a:rPr lang="en-CA" sz="1400" b="1" dirty="0">
                <a:latin typeface="Times New Roman" panose="02020603050405020304" pitchFamily="18" charset="0"/>
                <a:cs typeface="Times New Roman" panose="02020603050405020304" pitchFamily="18" charset="0"/>
              </a:rPr>
              <a:t>. </a:t>
            </a:r>
          </a:p>
          <a:p>
            <a:endParaRPr lang="en-CA" sz="1400" b="1" dirty="0">
              <a:latin typeface="Times New Roman" panose="02020603050405020304" pitchFamily="18" charset="0"/>
              <a:cs typeface="Times New Roman" panose="02020603050405020304" pitchFamily="18" charset="0"/>
            </a:endParaRPr>
          </a:p>
          <a:p>
            <a:r>
              <a:rPr lang="en-CA" sz="1400" b="1" dirty="0">
                <a:latin typeface="Times New Roman" panose="02020603050405020304" pitchFamily="18" charset="0"/>
                <a:cs typeface="Times New Roman" panose="02020603050405020304" pitchFamily="18" charset="0"/>
              </a:rPr>
              <a:t>There is both a science component and much art associated with the process of making an exceptional brew.</a:t>
            </a:r>
          </a:p>
          <a:p>
            <a:endParaRPr lang="en-CA" sz="1400" b="1" dirty="0">
              <a:latin typeface="Times New Roman" panose="02020603050405020304" pitchFamily="18" charset="0"/>
              <a:cs typeface="Times New Roman" panose="02020603050405020304" pitchFamily="18" charset="0"/>
            </a:endParaRPr>
          </a:p>
          <a:p>
            <a:r>
              <a:rPr lang="en-CA" sz="1400" b="1" dirty="0">
                <a:latin typeface="Times New Roman" panose="02020603050405020304" pitchFamily="18" charset="0"/>
                <a:cs typeface="Times New Roman" panose="02020603050405020304" pitchFamily="18" charset="0"/>
              </a:rPr>
              <a:t>The combination of the science and the art is the ‘know how’ of the business and this is what Starbucks has brought to the market along with effective sourcing and a flair for retail marketing. Basic to the success of Starbucks is that it is, in the minds of millions of customers, a good tasting brew; and better than most! </a:t>
            </a:r>
            <a:endParaRPr lang="en-US" sz="14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9146" y="1214858"/>
            <a:ext cx="3871273" cy="3204742"/>
          </a:xfrm>
          <a:prstGeom prst="rect">
            <a:avLst/>
          </a:prstGeom>
          <a:ln>
            <a:noFill/>
          </a:ln>
          <a:effectLst>
            <a:glow rad="127000">
              <a:schemeClr val="accent1">
                <a:alpha val="73000"/>
              </a:schemeClr>
            </a:glow>
            <a:softEdge rad="2286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92075"/>
            <a:ext cx="8229600" cy="1050925"/>
          </a:xfrm>
        </p:spPr>
        <p:txBody>
          <a:bodyPr>
            <a:normAutofit/>
          </a:bodyPr>
          <a:lstStyle/>
          <a:p>
            <a:r>
              <a:rPr lang="en-US" sz="1400" b="1" i="1" dirty="0">
                <a:latin typeface="Times New Roman" panose="02020603050405020304" pitchFamily="18" charset="0"/>
                <a:cs typeface="Times New Roman" panose="02020603050405020304" pitchFamily="18" charset="0"/>
              </a:rPr>
              <a:t>Establishing SME’s Strategic Situation and Innovative Capacity; Step one.</a:t>
            </a:r>
            <a:br>
              <a:rPr lang="en-US" sz="1400" b="1" i="1" dirty="0">
                <a:latin typeface="Times New Roman" panose="02020603050405020304" pitchFamily="18" charset="0"/>
                <a:cs typeface="Times New Roman" panose="02020603050405020304" pitchFamily="18" charset="0"/>
              </a:rPr>
            </a:br>
            <a:br>
              <a:rPr lang="en-US" sz="1400" b="1" i="1" dirty="0">
                <a:latin typeface="Times New Roman" panose="02020603050405020304" pitchFamily="18" charset="0"/>
                <a:cs typeface="Times New Roman" panose="02020603050405020304" pitchFamily="18" charset="0"/>
              </a:rPr>
            </a:br>
            <a:br>
              <a:rPr lang="en-US" sz="1400" b="1" i="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The spectrum of innovation</a:t>
            </a:r>
            <a:endParaRPr lang="en-US" sz="2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22771569"/>
              </p:ext>
            </p:extLst>
          </p:nvPr>
        </p:nvGraphicFramePr>
        <p:xfrm>
          <a:off x="381000" y="1524000"/>
          <a:ext cx="8382000" cy="425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ECD4D7FE-A2A0-4FAE-BD5C-7B01FEE611BF}" type="datetime1">
              <a:rPr lang="en-US" smtClean="0"/>
              <a:t>5/6/2019</a:t>
            </a:fld>
            <a:endParaRPr lang="en-US" dirty="0"/>
          </a:p>
        </p:txBody>
      </p:sp>
      <p:sp>
        <p:nvSpPr>
          <p:cNvPr id="7" name="Footer Placeholder 6"/>
          <p:cNvSpPr>
            <a:spLocks noGrp="1"/>
          </p:cNvSpPr>
          <p:nvPr>
            <p:ph type="ftr" sz="quarter" idx="11"/>
          </p:nvPr>
        </p:nvSpPr>
        <p:spPr/>
        <p:txBody>
          <a:bodyPr/>
          <a:lstStyle/>
          <a:p>
            <a:r>
              <a:rPr lang="en-CA" dirty="0"/>
              <a:t>Strategy development and Innovation management by CIO</a:t>
            </a:r>
            <a:endParaRPr lang="en-US" dirty="0"/>
          </a:p>
        </p:txBody>
      </p:sp>
      <p:sp>
        <p:nvSpPr>
          <p:cNvPr id="4" name="Slide Number Placeholder 3"/>
          <p:cNvSpPr>
            <a:spLocks noGrp="1"/>
          </p:cNvSpPr>
          <p:nvPr>
            <p:ph type="sldNum" sz="quarter" idx="12"/>
          </p:nvPr>
        </p:nvSpPr>
        <p:spPr/>
        <p:txBody>
          <a:bodyPr/>
          <a:lstStyle/>
          <a:p>
            <a:fld id="{C223C010-E106-4672-9BCB-CB4415750DE8}"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C3DE76-144B-4E5C-A6EA-1B6E9C72F845}" type="datetime1">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t>5/6/2019</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white">
                    <a:shade val="50000"/>
                  </a:prstClr>
                </a:solidFill>
                <a:effectLst/>
                <a:uLnTx/>
                <a:uFillTx/>
                <a:latin typeface="Book Antiqua"/>
                <a:ea typeface="+mn-ea"/>
                <a:cs typeface="+mn-cs"/>
              </a:rPr>
              <a:t>Strategy development and Innovation management by CIO</a:t>
            </a:r>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23C010-E106-4672-9BCB-CB4415750DE8}" type="slidenum">
              <a:rPr kumimoji="0" lang="en-US" sz="1200" b="0" i="0" u="none" strike="noStrike" kern="1200" cap="none" spc="0" normalizeH="0" baseline="0" noProof="0" smtClean="0">
                <a:ln>
                  <a:noFill/>
                </a:ln>
                <a:solidFill>
                  <a:prstClr val="white">
                    <a:shade val="50000"/>
                  </a:prstClr>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shade val="50000"/>
                </a:prstClr>
              </a:solidFill>
              <a:effectLst/>
              <a:uLnTx/>
              <a:uFillTx/>
              <a:latin typeface="Book Antiqua"/>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650158569"/>
              </p:ext>
            </p:extLst>
          </p:nvPr>
        </p:nvGraphicFramePr>
        <p:xfrm>
          <a:off x="152400" y="152400"/>
          <a:ext cx="8839200" cy="5639988"/>
        </p:xfrm>
        <a:graphic>
          <a:graphicData uri="http://schemas.openxmlformats.org/drawingml/2006/table">
            <a:tbl>
              <a:tblPr/>
              <a:tblGrid>
                <a:gridCol w="1668069">
                  <a:extLst>
                    <a:ext uri="{9D8B030D-6E8A-4147-A177-3AD203B41FA5}">
                      <a16:colId xmlns:a16="http://schemas.microsoft.com/office/drawing/2014/main" val="20000"/>
                    </a:ext>
                  </a:extLst>
                </a:gridCol>
                <a:gridCol w="5241942">
                  <a:extLst>
                    <a:ext uri="{9D8B030D-6E8A-4147-A177-3AD203B41FA5}">
                      <a16:colId xmlns:a16="http://schemas.microsoft.com/office/drawing/2014/main" val="20001"/>
                    </a:ext>
                  </a:extLst>
                </a:gridCol>
                <a:gridCol w="1929189">
                  <a:extLst>
                    <a:ext uri="{9D8B030D-6E8A-4147-A177-3AD203B41FA5}">
                      <a16:colId xmlns:a16="http://schemas.microsoft.com/office/drawing/2014/main" val="20002"/>
                    </a:ext>
                  </a:extLst>
                </a:gridCol>
              </a:tblGrid>
              <a:tr h="533400">
                <a:tc gridSpan="3">
                  <a:txBody>
                    <a:bodyPr/>
                    <a:lstStyle/>
                    <a:p>
                      <a:pPr marL="0" marR="0" algn="ctr">
                        <a:lnSpc>
                          <a:spcPct val="115000"/>
                        </a:lnSpc>
                        <a:spcBef>
                          <a:spcPts val="0"/>
                        </a:spcBef>
                        <a:spcAft>
                          <a:spcPts val="0"/>
                        </a:spcAft>
                      </a:pPr>
                      <a:r>
                        <a:rPr lang="en-CA" sz="2400" b="1" i="0" dirty="0">
                          <a:solidFill>
                            <a:schemeClr val="bg1"/>
                          </a:solidFill>
                          <a:latin typeface="Times New Roman"/>
                          <a:ea typeface="+mn-ea"/>
                          <a:cs typeface="Times New Roman"/>
                        </a:rPr>
                        <a:t>Starbu</a:t>
                      </a:r>
                      <a:r>
                        <a:rPr lang="en-CA" sz="2400" b="1" dirty="0">
                          <a:solidFill>
                            <a:schemeClr val="bg1"/>
                          </a:solidFill>
                          <a:latin typeface="Times New Roman"/>
                          <a:ea typeface="+mn-ea"/>
                          <a:cs typeface="Times New Roman"/>
                        </a:rPr>
                        <a:t>cks Innovation Profile</a:t>
                      </a:r>
                    </a:p>
                    <a:p>
                      <a:pPr marL="0" marR="0" algn="ctr">
                        <a:lnSpc>
                          <a:spcPct val="115000"/>
                        </a:lnSpc>
                        <a:spcBef>
                          <a:spcPts val="0"/>
                        </a:spcBef>
                        <a:spcAft>
                          <a:spcPts val="0"/>
                        </a:spcAft>
                      </a:pPr>
                      <a:r>
                        <a:rPr lang="en-CA" sz="2400" b="1" dirty="0">
                          <a:solidFill>
                            <a:schemeClr val="bg1"/>
                          </a:solidFill>
                          <a:latin typeface="Times New Roman"/>
                          <a:ea typeface="+mn-ea"/>
                          <a:cs typeface="Times New Roman"/>
                        </a:rPr>
                        <a:t>An</a:t>
                      </a:r>
                      <a:r>
                        <a:rPr lang="en-CA" sz="2400" b="1" baseline="0" dirty="0">
                          <a:solidFill>
                            <a:schemeClr val="bg1"/>
                          </a:solidFill>
                          <a:latin typeface="Times New Roman"/>
                          <a:ea typeface="+mn-ea"/>
                          <a:cs typeface="Times New Roman"/>
                        </a:rPr>
                        <a:t> example of the spectrum of innovation</a:t>
                      </a:r>
                      <a:r>
                        <a:rPr lang="en-CA" sz="2400" b="1" dirty="0">
                          <a:solidFill>
                            <a:schemeClr val="bg1"/>
                          </a:solidFill>
                          <a:latin typeface="Times New Roman"/>
                          <a:ea typeface="+mn-ea"/>
                          <a:cs typeface="Times New Roman"/>
                        </a:rPr>
                        <a:t> </a:t>
                      </a: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5710">
                <a:tc>
                  <a:txBody>
                    <a:bodyPr/>
                    <a:lstStyle/>
                    <a:p>
                      <a:pPr marL="0" marR="0" algn="ctr">
                        <a:lnSpc>
                          <a:spcPct val="115000"/>
                        </a:lnSpc>
                        <a:spcBef>
                          <a:spcPts val="0"/>
                        </a:spcBef>
                        <a:spcAft>
                          <a:spcPts val="0"/>
                        </a:spcAft>
                      </a:pPr>
                      <a:r>
                        <a:rPr lang="en-CA" sz="1200" b="1" dirty="0">
                          <a:solidFill>
                            <a:schemeClr val="bg1"/>
                          </a:solidFill>
                          <a:latin typeface="Times New Roman"/>
                          <a:ea typeface="+mn-ea"/>
                          <a:cs typeface="Times New Roman"/>
                        </a:rPr>
                        <a:t>Type of Innovation</a:t>
                      </a:r>
                      <a:endParaRPr lang="en-US" sz="12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CA" sz="1200" b="1" dirty="0">
                          <a:solidFill>
                            <a:schemeClr val="bg1"/>
                          </a:solidFill>
                          <a:latin typeface="Times New Roman"/>
                          <a:ea typeface="+mn-ea"/>
                          <a:cs typeface="Times New Roman"/>
                        </a:rPr>
                        <a:t>Evidence of Innovation by Type of</a:t>
                      </a:r>
                      <a:r>
                        <a:rPr lang="en-CA" sz="1200" b="1" baseline="0" dirty="0">
                          <a:solidFill>
                            <a:schemeClr val="bg1"/>
                          </a:solidFill>
                          <a:latin typeface="Times New Roman"/>
                          <a:ea typeface="+mn-ea"/>
                          <a:cs typeface="Times New Roman"/>
                        </a:rPr>
                        <a:t> Innovation</a:t>
                      </a:r>
                      <a:endParaRPr lang="en-US" sz="12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lnSpc>
                          <a:spcPct val="115000"/>
                        </a:lnSpc>
                        <a:spcBef>
                          <a:spcPts val="0"/>
                        </a:spcBef>
                        <a:spcAft>
                          <a:spcPts val="0"/>
                        </a:spcAft>
                      </a:pPr>
                      <a:r>
                        <a:rPr lang="en-CA" sz="1200" b="1" dirty="0">
                          <a:solidFill>
                            <a:schemeClr val="bg1"/>
                          </a:solidFill>
                          <a:latin typeface="Times New Roman"/>
                          <a:ea typeface="+mn-ea"/>
                          <a:cs typeface="Times New Roman"/>
                        </a:rPr>
                        <a:t>Comment</a:t>
                      </a:r>
                      <a:endParaRPr lang="en-US" sz="12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1"/>
                  </a:ext>
                </a:extLst>
              </a:tr>
              <a:tr h="222746">
                <a:tc>
                  <a:txBody>
                    <a:bodyPr/>
                    <a:lstStyle/>
                    <a:p>
                      <a:pPr marL="0" marR="0">
                        <a:lnSpc>
                          <a:spcPct val="115000"/>
                        </a:lnSpc>
                        <a:spcBef>
                          <a:spcPts val="0"/>
                        </a:spcBef>
                        <a:spcAft>
                          <a:spcPts val="0"/>
                        </a:spcAft>
                      </a:pP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nSpc>
                          <a:spcPct val="115000"/>
                        </a:lnSpc>
                        <a:spcBef>
                          <a:spcPts val="0"/>
                        </a:spcBef>
                        <a:spcAft>
                          <a:spcPts val="0"/>
                        </a:spcAft>
                      </a:pP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nSpc>
                          <a:spcPct val="115000"/>
                        </a:lnSpc>
                        <a:spcBef>
                          <a:spcPts val="0"/>
                        </a:spcBef>
                        <a:spcAft>
                          <a:spcPts val="0"/>
                        </a:spcAft>
                      </a:pP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2"/>
                  </a:ext>
                </a:extLst>
              </a:tr>
              <a:tr h="235710">
                <a:tc>
                  <a:txBody>
                    <a:bodyPr/>
                    <a:lstStyle/>
                    <a:p>
                      <a:pPr marL="0" marR="0">
                        <a:lnSpc>
                          <a:spcPct val="115000"/>
                        </a:lnSpc>
                        <a:spcBef>
                          <a:spcPts val="0"/>
                        </a:spcBef>
                        <a:spcAft>
                          <a:spcPts val="0"/>
                        </a:spcAft>
                      </a:pPr>
                      <a:r>
                        <a:rPr lang="en-CA" sz="1000" b="1" dirty="0">
                          <a:solidFill>
                            <a:schemeClr val="bg1"/>
                          </a:solidFill>
                          <a:latin typeface="Times New Roman"/>
                          <a:ea typeface="+mn-ea"/>
                          <a:cs typeface="Times New Roman"/>
                        </a:rPr>
                        <a:t>Science</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endParaRPr lang="en-CA" sz="1000" dirty="0">
                        <a:solidFill>
                          <a:schemeClr val="bg1"/>
                        </a:solidFill>
                        <a:latin typeface="Times New Roman"/>
                        <a:ea typeface="+mn-ea"/>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96425">
                <a:tc>
                  <a:txBody>
                    <a:bodyPr/>
                    <a:lstStyle/>
                    <a:p>
                      <a:pPr marL="0" marR="0" algn="r">
                        <a:lnSpc>
                          <a:spcPct val="115000"/>
                        </a:lnSpc>
                        <a:spcBef>
                          <a:spcPts val="0"/>
                        </a:spcBef>
                        <a:spcAft>
                          <a:spcPts val="0"/>
                        </a:spcAft>
                      </a:pPr>
                      <a:r>
                        <a:rPr lang="en-CA" sz="1000" b="1" dirty="0">
                          <a:solidFill>
                            <a:schemeClr val="bg1"/>
                          </a:solidFill>
                          <a:latin typeface="Times New Roman"/>
                          <a:ea typeface="+mn-ea"/>
                          <a:cs typeface="Times New Roman"/>
                        </a:rPr>
                        <a:t>Fundamental Science</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CA" sz="1000" dirty="0">
                          <a:solidFill>
                            <a:schemeClr val="bg1"/>
                          </a:solidFill>
                          <a:latin typeface="Times New Roman"/>
                          <a:ea typeface="+mn-ea"/>
                          <a:cs typeface="Times New Roman"/>
                        </a:rPr>
                        <a:t>None</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CA" sz="1000" dirty="0">
                          <a:solidFill>
                            <a:schemeClr val="bg1"/>
                          </a:solidFill>
                          <a:latin typeface="Times New Roman"/>
                          <a:ea typeface="+mn-ea"/>
                          <a:cs typeface="Times New Roman"/>
                        </a:rPr>
                        <a:t>Not expected in this industry</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196425">
                <a:tc>
                  <a:txBody>
                    <a:bodyPr/>
                    <a:lstStyle/>
                    <a:p>
                      <a:pPr marL="0" marR="0" algn="r">
                        <a:lnSpc>
                          <a:spcPct val="115000"/>
                        </a:lnSpc>
                        <a:spcBef>
                          <a:spcPts val="0"/>
                        </a:spcBef>
                        <a:spcAft>
                          <a:spcPts val="0"/>
                        </a:spcAft>
                      </a:pPr>
                      <a:r>
                        <a:rPr lang="en-CA" sz="1000" b="1" dirty="0">
                          <a:solidFill>
                            <a:schemeClr val="bg1"/>
                          </a:solidFill>
                          <a:latin typeface="Times New Roman"/>
                          <a:ea typeface="+mn-ea"/>
                          <a:cs typeface="Times New Roman"/>
                        </a:rPr>
                        <a:t>Applied Science</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CA" sz="1000" dirty="0">
                          <a:solidFill>
                            <a:schemeClr val="bg1"/>
                          </a:solidFill>
                          <a:latin typeface="Times New Roman"/>
                          <a:ea typeface="+mn-ea"/>
                          <a:cs typeface="Times New Roman"/>
                        </a:rPr>
                        <a:t>VIA development based on the chemistry of ‘freeze-dried’ technology/ Roast curve relationship</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CA" sz="1000" dirty="0">
                          <a:solidFill>
                            <a:schemeClr val="bg1"/>
                          </a:solidFill>
                          <a:latin typeface="Times New Roman"/>
                          <a:ea typeface="+mn-ea"/>
                          <a:cs typeface="Times New Roman"/>
                        </a:rPr>
                        <a:t>Unusual depth for this industry</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22746">
                <a:tc>
                  <a:txBody>
                    <a:bodyPr/>
                    <a:lstStyle/>
                    <a:p>
                      <a:pPr marL="0" marR="0">
                        <a:lnSpc>
                          <a:spcPct val="115000"/>
                        </a:lnSpc>
                        <a:spcBef>
                          <a:spcPts val="0"/>
                        </a:spcBef>
                        <a:spcAft>
                          <a:spcPts val="0"/>
                        </a:spcAft>
                      </a:pP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CA" sz="1000" dirty="0">
                        <a:solidFill>
                          <a:schemeClr val="bg1"/>
                        </a:solidFill>
                        <a:latin typeface="Times New Roman"/>
                        <a:ea typeface="+mn-ea"/>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5710">
                <a:tc>
                  <a:txBody>
                    <a:bodyPr/>
                    <a:lstStyle/>
                    <a:p>
                      <a:pPr marL="0" marR="0">
                        <a:lnSpc>
                          <a:spcPct val="115000"/>
                        </a:lnSpc>
                        <a:spcBef>
                          <a:spcPts val="0"/>
                        </a:spcBef>
                        <a:spcAft>
                          <a:spcPts val="0"/>
                        </a:spcAft>
                      </a:pPr>
                      <a:r>
                        <a:rPr lang="en-CA" sz="1000" b="1" dirty="0">
                          <a:solidFill>
                            <a:schemeClr val="bg1"/>
                          </a:solidFill>
                          <a:latin typeface="Times New Roman"/>
                          <a:ea typeface="+mn-ea"/>
                          <a:cs typeface="Times New Roman"/>
                        </a:rPr>
                        <a:t>Technology</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endParaRPr lang="en-CA" sz="1000" dirty="0">
                        <a:solidFill>
                          <a:schemeClr val="bg1"/>
                        </a:solidFill>
                        <a:latin typeface="Times New Roman"/>
                        <a:ea typeface="+mn-ea"/>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7"/>
                  </a:ext>
                </a:extLst>
              </a:tr>
              <a:tr h="392851">
                <a:tc>
                  <a:txBody>
                    <a:bodyPr/>
                    <a:lstStyle/>
                    <a:p>
                      <a:pPr marL="0" marR="0" algn="r">
                        <a:lnSpc>
                          <a:spcPct val="115000"/>
                        </a:lnSpc>
                        <a:spcBef>
                          <a:spcPts val="0"/>
                        </a:spcBef>
                        <a:spcAft>
                          <a:spcPts val="0"/>
                        </a:spcAft>
                      </a:pPr>
                      <a:r>
                        <a:rPr lang="en-CA" sz="1000" b="1" dirty="0">
                          <a:solidFill>
                            <a:schemeClr val="bg1"/>
                          </a:solidFill>
                          <a:latin typeface="Times New Roman"/>
                          <a:ea typeface="+mn-ea"/>
                          <a:cs typeface="Times New Roman"/>
                        </a:rPr>
                        <a:t>Research</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CA" sz="1000" dirty="0">
                          <a:solidFill>
                            <a:schemeClr val="bg1"/>
                          </a:solidFill>
                          <a:latin typeface="Times New Roman"/>
                          <a:ea typeface="+mn-ea"/>
                          <a:cs typeface="Times New Roman"/>
                        </a:rPr>
                        <a:t>R&amp;D spending as a % of sales/ Intent to be the ‘coffee authority’: maintaining a watchful eye on developments/‘Know how’</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CA" sz="1000" dirty="0">
                          <a:solidFill>
                            <a:schemeClr val="bg1"/>
                          </a:solidFill>
                          <a:latin typeface="Times New Roman"/>
                          <a:ea typeface="+mn-ea"/>
                          <a:cs typeface="Times New Roman"/>
                        </a:rPr>
                        <a:t>Coffee is in Starbucks DNA</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r h="196425">
                <a:tc>
                  <a:txBody>
                    <a:bodyPr/>
                    <a:lstStyle/>
                    <a:p>
                      <a:pPr marL="0" marR="0" algn="r">
                        <a:lnSpc>
                          <a:spcPct val="115000"/>
                        </a:lnSpc>
                        <a:spcBef>
                          <a:spcPts val="0"/>
                        </a:spcBef>
                        <a:spcAft>
                          <a:spcPts val="0"/>
                        </a:spcAft>
                      </a:pPr>
                      <a:r>
                        <a:rPr lang="en-CA" sz="1000" b="1" dirty="0">
                          <a:solidFill>
                            <a:schemeClr val="bg1"/>
                          </a:solidFill>
                          <a:latin typeface="Times New Roman"/>
                          <a:ea typeface="+mn-ea"/>
                          <a:cs typeface="Times New Roman"/>
                        </a:rPr>
                        <a:t>Emerging technologies</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CA" sz="1000" dirty="0">
                          <a:solidFill>
                            <a:schemeClr val="bg1"/>
                          </a:solidFill>
                          <a:latin typeface="Times New Roman"/>
                          <a:ea typeface="+mn-ea"/>
                          <a:cs typeface="Times New Roman"/>
                        </a:rPr>
                        <a:t>?</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CA" sz="1000" dirty="0">
                          <a:solidFill>
                            <a:schemeClr val="bg1"/>
                          </a:solidFill>
                          <a:latin typeface="Times New Roman"/>
                          <a:ea typeface="+mn-ea"/>
                          <a:cs typeface="Times New Roman"/>
                        </a:rPr>
                        <a:t>Unclear</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9"/>
                  </a:ext>
                </a:extLst>
              </a:tr>
              <a:tr h="392851">
                <a:tc>
                  <a:txBody>
                    <a:bodyPr/>
                    <a:lstStyle/>
                    <a:p>
                      <a:pPr marL="0" marR="0" algn="r">
                        <a:lnSpc>
                          <a:spcPct val="115000"/>
                        </a:lnSpc>
                        <a:spcBef>
                          <a:spcPts val="0"/>
                        </a:spcBef>
                        <a:spcAft>
                          <a:spcPts val="0"/>
                        </a:spcAft>
                      </a:pPr>
                      <a:r>
                        <a:rPr lang="en-CA" sz="1000" b="1" dirty="0">
                          <a:solidFill>
                            <a:schemeClr val="bg1"/>
                          </a:solidFill>
                          <a:latin typeface="Times New Roman"/>
                          <a:ea typeface="+mn-ea"/>
                          <a:cs typeface="Times New Roman"/>
                        </a:rPr>
                        <a:t>Differentiating technologies</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CA" sz="1000" dirty="0">
                          <a:solidFill>
                            <a:schemeClr val="bg1"/>
                          </a:solidFill>
                          <a:latin typeface="Times New Roman"/>
                          <a:ea typeface="+mn-ea"/>
                          <a:cs typeface="Times New Roman"/>
                        </a:rPr>
                        <a:t>Quality of product/ R&amp;D to develop less expensive soluble powders [e.g. VIA]/ Sandwiches without a cheese smell/ Ethically-sourced coffee/ Merging coffee with a ‘place’</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CA" sz="1000" dirty="0">
                          <a:solidFill>
                            <a:schemeClr val="bg1"/>
                          </a:solidFill>
                          <a:latin typeface="Times New Roman"/>
                          <a:ea typeface="+mn-ea"/>
                          <a:cs typeface="Times New Roman"/>
                        </a:rPr>
                        <a:t>Combination of ‘technologies’ provides the differentiation</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0"/>
                  </a:ext>
                </a:extLst>
              </a:tr>
              <a:tr h="392851">
                <a:tc>
                  <a:txBody>
                    <a:bodyPr/>
                    <a:lstStyle/>
                    <a:p>
                      <a:pPr marL="0" marR="0" algn="r">
                        <a:lnSpc>
                          <a:spcPct val="115000"/>
                        </a:lnSpc>
                        <a:spcBef>
                          <a:spcPts val="0"/>
                        </a:spcBef>
                        <a:spcAft>
                          <a:spcPts val="0"/>
                        </a:spcAft>
                      </a:pPr>
                      <a:r>
                        <a:rPr lang="en-CA" sz="1000" b="1" dirty="0">
                          <a:solidFill>
                            <a:schemeClr val="bg1"/>
                          </a:solidFill>
                          <a:latin typeface="Times New Roman"/>
                          <a:ea typeface="+mn-ea"/>
                          <a:cs typeface="Times New Roman"/>
                        </a:rPr>
                        <a:t>Common-use technologies</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CA" sz="1000" dirty="0">
                          <a:solidFill>
                            <a:schemeClr val="bg1"/>
                          </a:solidFill>
                          <a:latin typeface="Times New Roman"/>
                          <a:ea typeface="+mn-ea"/>
                          <a:cs typeface="Times New Roman"/>
                        </a:rPr>
                        <a:t>Loyalty program/ Clover equipment/ Mastrena equipment to improve quality, speed, and view</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15000"/>
                        </a:lnSpc>
                        <a:spcBef>
                          <a:spcPts val="0"/>
                        </a:spcBef>
                        <a:spcAft>
                          <a:spcPts val="0"/>
                        </a:spcAft>
                      </a:pPr>
                      <a:r>
                        <a:rPr lang="en-CA" sz="1000" dirty="0">
                          <a:solidFill>
                            <a:schemeClr val="bg1"/>
                          </a:solidFill>
                          <a:latin typeface="Times New Roman"/>
                          <a:ea typeface="+mn-ea"/>
                          <a:cs typeface="Times New Roman"/>
                        </a:rPr>
                        <a:t>Keeping up to date with technology</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11"/>
                  </a:ext>
                </a:extLst>
              </a:tr>
              <a:tr h="222746">
                <a:tc>
                  <a:txBody>
                    <a:bodyPr/>
                    <a:lstStyle/>
                    <a:p>
                      <a:pPr marL="0" marR="0">
                        <a:lnSpc>
                          <a:spcPct val="115000"/>
                        </a:lnSpc>
                        <a:spcBef>
                          <a:spcPts val="0"/>
                        </a:spcBef>
                        <a:spcAft>
                          <a:spcPts val="0"/>
                        </a:spcAft>
                      </a:pP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marL="0" marR="0">
                        <a:lnSpc>
                          <a:spcPct val="115000"/>
                        </a:lnSpc>
                        <a:spcBef>
                          <a:spcPts val="0"/>
                        </a:spcBef>
                        <a:spcAft>
                          <a:spcPts val="0"/>
                        </a:spcAft>
                      </a:pPr>
                      <a:endParaRPr lang="en-CA" sz="1000" dirty="0">
                        <a:solidFill>
                          <a:schemeClr val="bg1"/>
                        </a:solidFill>
                        <a:latin typeface="Times New Roman"/>
                        <a:ea typeface="+mn-ea"/>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5710">
                <a:tc>
                  <a:txBody>
                    <a:bodyPr/>
                    <a:lstStyle/>
                    <a:p>
                      <a:pPr marL="0" marR="0">
                        <a:lnSpc>
                          <a:spcPct val="115000"/>
                        </a:lnSpc>
                        <a:spcBef>
                          <a:spcPts val="0"/>
                        </a:spcBef>
                        <a:spcAft>
                          <a:spcPts val="0"/>
                        </a:spcAft>
                      </a:pPr>
                      <a:r>
                        <a:rPr lang="en-CA" sz="1000" b="1" dirty="0">
                          <a:solidFill>
                            <a:schemeClr val="bg1"/>
                          </a:solidFill>
                          <a:latin typeface="Times New Roman"/>
                          <a:ea typeface="+mn-ea"/>
                          <a:cs typeface="Times New Roman"/>
                        </a:rPr>
                        <a:t>New business models</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15000"/>
                        </a:lnSpc>
                        <a:spcBef>
                          <a:spcPts val="0"/>
                        </a:spcBef>
                        <a:spcAft>
                          <a:spcPts val="0"/>
                        </a:spcAft>
                      </a:pPr>
                      <a:r>
                        <a:rPr lang="en-CA" sz="1000" dirty="0">
                          <a:solidFill>
                            <a:schemeClr val="bg1"/>
                          </a:solidFill>
                          <a:latin typeface="Times New Roman"/>
                          <a:ea typeface="+mn-ea"/>
                          <a:cs typeface="Times New Roman"/>
                        </a:rPr>
                        <a:t>Store design/ Integrating coffee roasting with sales and with both bean and drink</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15000"/>
                        </a:lnSpc>
                        <a:spcBef>
                          <a:spcPts val="0"/>
                        </a:spcBef>
                        <a:spcAft>
                          <a:spcPts val="0"/>
                        </a:spcAft>
                      </a:pPr>
                      <a:r>
                        <a:rPr lang="en-CA" sz="1000" dirty="0">
                          <a:solidFill>
                            <a:schemeClr val="bg1"/>
                          </a:solidFill>
                          <a:latin typeface="Times New Roman"/>
                          <a:ea typeface="+mn-ea"/>
                          <a:cs typeface="Times New Roman"/>
                        </a:rPr>
                        <a:t>Fundamental shifts in the industry</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13"/>
                  </a:ext>
                </a:extLst>
              </a:tr>
              <a:tr h="589278">
                <a:tc>
                  <a:txBody>
                    <a:bodyPr/>
                    <a:lstStyle/>
                    <a:p>
                      <a:pPr marL="0" marR="0">
                        <a:lnSpc>
                          <a:spcPct val="115000"/>
                        </a:lnSpc>
                        <a:spcBef>
                          <a:spcPts val="0"/>
                        </a:spcBef>
                        <a:spcAft>
                          <a:spcPts val="0"/>
                        </a:spcAft>
                      </a:pPr>
                      <a:r>
                        <a:rPr lang="en-CA" sz="1000" b="1" dirty="0">
                          <a:solidFill>
                            <a:schemeClr val="bg1"/>
                          </a:solidFill>
                          <a:latin typeface="Times New Roman"/>
                          <a:ea typeface="+mn-ea"/>
                          <a:cs typeface="Times New Roman"/>
                        </a:rPr>
                        <a:t>New products</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15000"/>
                        </a:lnSpc>
                        <a:spcBef>
                          <a:spcPts val="0"/>
                        </a:spcBef>
                        <a:spcAft>
                          <a:spcPts val="0"/>
                        </a:spcAft>
                      </a:pPr>
                      <a:r>
                        <a:rPr lang="en-CA" sz="1000" dirty="0">
                          <a:solidFill>
                            <a:schemeClr val="bg1"/>
                          </a:solidFill>
                          <a:latin typeface="Times New Roman"/>
                          <a:ea typeface="+mn-ea"/>
                          <a:cs typeface="Times New Roman"/>
                        </a:rPr>
                        <a:t>Store design [seating, Wi-fi, comfort/‘Street-named’ stores/ Coffee quality and price/ Pike Place Roast/ Frappucino/ Coffee – ‘bold’/ Sandwiches/ Branding realization [e.g. Digital Ventures]/ VIA/ Renaming coffee to designate taste rather than bean</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15000"/>
                        </a:lnSpc>
                        <a:spcBef>
                          <a:spcPts val="0"/>
                        </a:spcBef>
                        <a:spcAft>
                          <a:spcPts val="0"/>
                        </a:spcAft>
                      </a:pPr>
                      <a:r>
                        <a:rPr lang="en-CA" sz="1000" dirty="0">
                          <a:solidFill>
                            <a:schemeClr val="bg1"/>
                          </a:solidFill>
                          <a:latin typeface="Times New Roman"/>
                          <a:ea typeface="+mn-ea"/>
                          <a:cs typeface="Times New Roman"/>
                        </a:rPr>
                        <a:t>Probably the strongest Starbucks type of innovation</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14"/>
                  </a:ext>
                </a:extLst>
              </a:tr>
              <a:tr h="392851">
                <a:tc>
                  <a:txBody>
                    <a:bodyPr/>
                    <a:lstStyle/>
                    <a:p>
                      <a:pPr marL="0" marR="0">
                        <a:lnSpc>
                          <a:spcPct val="115000"/>
                        </a:lnSpc>
                        <a:spcBef>
                          <a:spcPts val="0"/>
                        </a:spcBef>
                        <a:spcAft>
                          <a:spcPts val="0"/>
                        </a:spcAft>
                      </a:pPr>
                      <a:r>
                        <a:rPr lang="en-CA" sz="1000" b="1" dirty="0">
                          <a:solidFill>
                            <a:schemeClr val="bg1"/>
                          </a:solidFill>
                          <a:latin typeface="Times New Roman"/>
                          <a:ea typeface="+mn-ea"/>
                          <a:cs typeface="Times New Roman"/>
                        </a:rPr>
                        <a:t>Product extensions</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15000"/>
                        </a:lnSpc>
                        <a:spcBef>
                          <a:spcPts val="0"/>
                        </a:spcBef>
                        <a:spcAft>
                          <a:spcPts val="0"/>
                        </a:spcAft>
                      </a:pPr>
                      <a:r>
                        <a:rPr lang="en-CA" sz="1000" dirty="0">
                          <a:solidFill>
                            <a:schemeClr val="bg1"/>
                          </a:solidFill>
                          <a:latin typeface="Times New Roman"/>
                          <a:ea typeface="+mn-ea"/>
                          <a:cs typeface="Times New Roman"/>
                        </a:rPr>
                        <a:t>Store openings/ Coffee variations/ Sandwich selections/ Coffee but in out-of-store locations/ Limited release reserve coffees</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15000"/>
                        </a:lnSpc>
                        <a:spcBef>
                          <a:spcPts val="0"/>
                        </a:spcBef>
                        <a:spcAft>
                          <a:spcPts val="0"/>
                        </a:spcAft>
                      </a:pPr>
                      <a:r>
                        <a:rPr lang="en-CA" sz="1000" dirty="0">
                          <a:solidFill>
                            <a:schemeClr val="bg1"/>
                          </a:solidFill>
                          <a:latin typeface="Times New Roman"/>
                          <a:ea typeface="+mn-ea"/>
                          <a:cs typeface="Times New Roman"/>
                        </a:rPr>
                        <a:t>This type of innovation has propelled growth</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15"/>
                  </a:ext>
                </a:extLst>
              </a:tr>
              <a:tr h="471423">
                <a:tc>
                  <a:txBody>
                    <a:bodyPr/>
                    <a:lstStyle/>
                    <a:p>
                      <a:pPr marL="0" marR="0">
                        <a:lnSpc>
                          <a:spcPct val="115000"/>
                        </a:lnSpc>
                        <a:spcBef>
                          <a:spcPts val="0"/>
                        </a:spcBef>
                        <a:spcAft>
                          <a:spcPts val="0"/>
                        </a:spcAft>
                      </a:pPr>
                      <a:r>
                        <a:rPr lang="en-CA" sz="1000" b="1" dirty="0">
                          <a:solidFill>
                            <a:schemeClr val="bg1"/>
                          </a:solidFill>
                          <a:latin typeface="Times New Roman"/>
                          <a:ea typeface="+mn-ea"/>
                          <a:cs typeface="Times New Roman"/>
                        </a:rPr>
                        <a:t>Business/continuous improvement</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15000"/>
                        </a:lnSpc>
                        <a:spcBef>
                          <a:spcPts val="0"/>
                        </a:spcBef>
                        <a:spcAft>
                          <a:spcPts val="0"/>
                        </a:spcAft>
                      </a:pPr>
                      <a:r>
                        <a:rPr lang="en-CA" sz="1000" dirty="0">
                          <a:solidFill>
                            <a:schemeClr val="bg1"/>
                          </a:solidFill>
                          <a:latin typeface="Times New Roman"/>
                          <a:ea typeface="+mn-ea"/>
                          <a:cs typeface="Times New Roman"/>
                        </a:rPr>
                        <a:t>IT/ In-store information systems/ Mastrena = speed</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15000"/>
                        </a:lnSpc>
                        <a:spcBef>
                          <a:spcPts val="0"/>
                        </a:spcBef>
                        <a:spcAft>
                          <a:spcPts val="0"/>
                        </a:spcAft>
                      </a:pPr>
                      <a:r>
                        <a:rPr lang="en-CA" sz="1000" dirty="0">
                          <a:solidFill>
                            <a:schemeClr val="bg1"/>
                          </a:solidFill>
                          <a:latin typeface="Times New Roman"/>
                          <a:ea typeface="+mn-ea"/>
                          <a:cs typeface="Times New Roman"/>
                        </a:rPr>
                        <a:t>Came as an afterthought after Starbucks decline</a:t>
                      </a:r>
                      <a:endParaRPr lang="en-US" sz="1000" dirty="0">
                        <a:solidFill>
                          <a:schemeClr val="bg1"/>
                        </a:solidFill>
                        <a:latin typeface="Calibri"/>
                        <a:ea typeface="Calibri"/>
                        <a:cs typeface="Times New Roman"/>
                      </a:endParaRPr>
                    </a:p>
                  </a:txBody>
                  <a:tcPr marL="48381" marR="48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16"/>
                  </a:ext>
                </a:extLst>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br>
              <a:rPr kumimoji="0" lang="en-US" sz="1800" b="0" i="0" u="none" strike="noStrike" kern="1200" cap="none" spc="0" normalizeH="0" baseline="0" noProof="0" dirty="0">
                <a:ln>
                  <a:noFill/>
                </a:ln>
                <a:solidFill>
                  <a:prstClr val="white"/>
                </a:solidFill>
                <a:effectLst/>
                <a:uLnTx/>
                <a:uFillTx/>
                <a:latin typeface="Arial" pitchFamily="34" charset="0"/>
                <a:ea typeface="+mn-ea"/>
                <a:cs typeface="+mn-cs"/>
              </a:rPr>
            </a:b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1027" name="Rectangle 3"/>
          <p:cNvSpPr>
            <a:spLocks noChangeArrowheads="1"/>
          </p:cNvSpPr>
          <p:nvPr/>
        </p:nvSpPr>
        <p:spPr bwMode="auto">
          <a:xfrm>
            <a:off x="152400" y="5720715"/>
            <a:ext cx="85344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Innovation refers to the experimentation and adoption of new ideas of all kinds.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00"/>
                </a:solidFill>
                <a:effectLst/>
                <a:uLnTx/>
                <a:uFillTx/>
                <a:latin typeface="Times New Roman" pitchFamily="18" charset="0"/>
                <a:ea typeface="Calibri" pitchFamily="34" charset="0"/>
                <a:cs typeface="Times New Roman" pitchFamily="18" charset="0"/>
              </a:rPr>
              <a:t>Inherent in an idea is always the notion of change; grand or small, and the assumption of risk. Without risk, there is no innovation!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0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The term ‘innovation interest’ is used to note that not all innovations are physical but can be emotional and may at times be simply thoughts which do not translate, for many reasons, into actions or new products/services.</a:t>
            </a:r>
            <a:endParaRPr kumimoji="0" lang="en-US" sz="10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0BE1-ADEF-4F81-B2E1-BA1E59C7A3E1}"/>
              </a:ext>
            </a:extLst>
          </p:cNvPr>
          <p:cNvSpPr>
            <a:spLocks noGrp="1"/>
          </p:cNvSpPr>
          <p:nvPr>
            <p:ph type="title"/>
          </p:nvPr>
        </p:nvSpPr>
        <p:spPr>
          <a:xfrm>
            <a:off x="628650" y="365126"/>
            <a:ext cx="8058150" cy="1460499"/>
          </a:xfrm>
        </p:spPr>
        <p:txBody>
          <a:bodyPr>
            <a:normAutofit fontScale="90000"/>
          </a:bodyPr>
          <a:lstStyle/>
          <a:p>
            <a:r>
              <a:rPr lang="en-CA" sz="1600" b="1" dirty="0">
                <a:latin typeface="Times New Roman" panose="02020603050405020304" pitchFamily="18" charset="0"/>
                <a:cs typeface="Times New Roman" panose="02020603050405020304" pitchFamily="18" charset="0"/>
              </a:rPr>
              <a:t>Note; </a:t>
            </a:r>
            <a:r>
              <a:rPr lang="en-US" sz="1600" b="1" i="1" dirty="0">
                <a:latin typeface="Times New Roman" panose="02020603050405020304" pitchFamily="18" charset="0"/>
                <a:cs typeface="Times New Roman" panose="02020603050405020304" pitchFamily="18" charset="0"/>
              </a:rPr>
              <a:t>Establishing SME’s Strategic Situation and Innovative Capacity; Step one.</a:t>
            </a:r>
            <a:br>
              <a:rPr lang="en-CA" dirty="0"/>
            </a:br>
            <a:br>
              <a:rPr lang="en-CA" dirty="0"/>
            </a:br>
            <a:r>
              <a:rPr lang="en-CA" sz="2400" b="1" dirty="0">
                <a:latin typeface="Times New Roman" panose="02020603050405020304" pitchFamily="18" charset="0"/>
                <a:cs typeface="Times New Roman" panose="02020603050405020304" pitchFamily="18" charset="0"/>
              </a:rPr>
              <a:t>Measures to move forward</a:t>
            </a:r>
            <a:br>
              <a:rPr lang="en-CA" sz="2400" b="1" dirty="0">
                <a:latin typeface="Times New Roman" panose="02020603050405020304" pitchFamily="18" charset="0"/>
                <a:cs typeface="Times New Roman" panose="02020603050405020304" pitchFamily="18" charset="0"/>
              </a:rPr>
            </a:br>
            <a:r>
              <a:rPr lang="en-CA" sz="2400" b="1" dirty="0">
                <a:latin typeface="Times New Roman" panose="02020603050405020304" pitchFamily="18" charset="0"/>
                <a:cs typeface="Times New Roman" panose="02020603050405020304" pitchFamily="18" charset="0"/>
              </a:rPr>
              <a:t>Some external measure – a comparison - is necessary  to make realistic the chosen strategy. For every type of organization, there is a source for making comparisons.</a:t>
            </a:r>
          </a:p>
        </p:txBody>
      </p:sp>
      <p:sp>
        <p:nvSpPr>
          <p:cNvPr id="3" name="Content Placeholder 2">
            <a:extLst>
              <a:ext uri="{FF2B5EF4-FFF2-40B4-BE49-F238E27FC236}">
                <a16:creationId xmlns:a16="http://schemas.microsoft.com/office/drawing/2014/main" id="{AE7E06A4-C1A4-400E-979D-2C4CD49A90B3}"/>
              </a:ext>
            </a:extLst>
          </p:cNvPr>
          <p:cNvSpPr>
            <a:spLocks noGrp="1"/>
          </p:cNvSpPr>
          <p:nvPr>
            <p:ph idx="1"/>
          </p:nvPr>
        </p:nvSpPr>
        <p:spPr>
          <a:xfrm>
            <a:off x="1037322" y="2370138"/>
            <a:ext cx="7801878" cy="4351338"/>
          </a:xfrm>
        </p:spPr>
        <p:txBody>
          <a:bodyPr>
            <a:normAutofit/>
          </a:bodyPr>
          <a:lstStyle/>
          <a:p>
            <a:pPr marL="0" indent="0">
              <a:buNone/>
            </a:pPr>
            <a:r>
              <a:rPr lang="en-CA" sz="2000" b="1" dirty="0">
                <a:latin typeface="Times New Roman" panose="02020603050405020304" pitchFamily="18" charset="0"/>
                <a:cs typeface="Times New Roman" panose="02020603050405020304" pitchFamily="18" charset="0"/>
              </a:rPr>
              <a:t>Whether a ‘for profit’ or ‘not for profit’ organization, it is useful to have another organization or set of performance factors to compare with your own organization</a:t>
            </a:r>
            <a:br>
              <a:rPr lang="en-CA" sz="2000" b="1" dirty="0">
                <a:latin typeface="Times New Roman" panose="02020603050405020304" pitchFamily="18" charset="0"/>
                <a:cs typeface="Times New Roman" panose="02020603050405020304" pitchFamily="18" charset="0"/>
              </a:rPr>
            </a:br>
            <a:r>
              <a:rPr lang="en-CA" sz="1200" dirty="0">
                <a:latin typeface="Times New Roman" panose="02020603050405020304" pitchFamily="18" charset="0"/>
                <a:cs typeface="Times New Roman" panose="02020603050405020304" pitchFamily="18" charset="0"/>
              </a:rPr>
              <a:t>.</a:t>
            </a:r>
          </a:p>
          <a:p>
            <a:r>
              <a:rPr lang="en-CA" sz="2000" b="1" dirty="0">
                <a:latin typeface="Times New Roman" panose="02020603050405020304" pitchFamily="18" charset="0"/>
                <a:cs typeface="Times New Roman" panose="02020603050405020304" pitchFamily="18" charset="0"/>
              </a:rPr>
              <a:t>For industry; choose a competing organization with a well-known reputation for innovation. Use survey of customer/employee opinions.</a:t>
            </a:r>
            <a:br>
              <a:rPr lang="en-CA" sz="2000" b="1" dirty="0">
                <a:latin typeface="Times New Roman" panose="02020603050405020304" pitchFamily="18" charset="0"/>
                <a:cs typeface="Times New Roman" panose="02020603050405020304" pitchFamily="18" charset="0"/>
              </a:rPr>
            </a:br>
            <a:endParaRPr lang="en-CA" sz="2000" b="1" dirty="0">
              <a:latin typeface="Times New Roman" panose="02020603050405020304" pitchFamily="18" charset="0"/>
              <a:cs typeface="Times New Roman" panose="02020603050405020304" pitchFamily="18" charset="0"/>
            </a:endParaRPr>
          </a:p>
          <a:p>
            <a:r>
              <a:rPr lang="en-CA" sz="2000" b="1" dirty="0">
                <a:latin typeface="Times New Roman" panose="02020603050405020304" pitchFamily="18" charset="0"/>
                <a:cs typeface="Times New Roman" panose="02020603050405020304" pitchFamily="18" charset="0"/>
              </a:rPr>
              <a:t>For ‘not for profits’; choose a similar organization which is renowned for its effectiveness. Use a survey of users of the service.</a:t>
            </a:r>
            <a:br>
              <a:rPr lang="en-CA" sz="2000" b="1" dirty="0">
                <a:latin typeface="Times New Roman" panose="02020603050405020304" pitchFamily="18" charset="0"/>
                <a:cs typeface="Times New Roman" panose="02020603050405020304" pitchFamily="18" charset="0"/>
              </a:rPr>
            </a:br>
            <a:endParaRPr lang="en-CA" sz="2000" b="1" dirty="0">
              <a:latin typeface="Times New Roman" panose="02020603050405020304" pitchFamily="18" charset="0"/>
              <a:cs typeface="Times New Roman" panose="02020603050405020304" pitchFamily="18" charset="0"/>
            </a:endParaRPr>
          </a:p>
          <a:p>
            <a:r>
              <a:rPr lang="en-CA" sz="2000" b="1" dirty="0">
                <a:latin typeface="Times New Roman" panose="02020603050405020304" pitchFamily="18" charset="0"/>
                <a:cs typeface="Times New Roman" panose="02020603050405020304" pitchFamily="18" charset="0"/>
              </a:rPr>
              <a:t>For government; check out the various sources of good governance.</a:t>
            </a:r>
          </a:p>
        </p:txBody>
      </p:sp>
      <p:sp>
        <p:nvSpPr>
          <p:cNvPr id="4" name="Date Placeholder 3">
            <a:extLst>
              <a:ext uri="{FF2B5EF4-FFF2-40B4-BE49-F238E27FC236}">
                <a16:creationId xmlns:a16="http://schemas.microsoft.com/office/drawing/2014/main" id="{E80E11FE-100F-4DBC-BD93-E32B69816EC2}"/>
              </a:ext>
            </a:extLst>
          </p:cNvPr>
          <p:cNvSpPr>
            <a:spLocks noGrp="1"/>
          </p:cNvSpPr>
          <p:nvPr>
            <p:ph type="dt" sz="half" idx="10"/>
          </p:nvPr>
        </p:nvSpPr>
        <p:spPr/>
        <p:txBody>
          <a:bodyPr/>
          <a:lstStyle/>
          <a:p>
            <a:fld id="{E6DED2A9-BB94-40F5-846B-32446CEFFEAE}" type="datetime1">
              <a:rPr lang="en-US" smtClean="0"/>
              <a:t>5/6/2019</a:t>
            </a:fld>
            <a:endParaRPr lang="en-US" dirty="0"/>
          </a:p>
        </p:txBody>
      </p:sp>
      <p:sp>
        <p:nvSpPr>
          <p:cNvPr id="5" name="Footer Placeholder 4">
            <a:extLst>
              <a:ext uri="{FF2B5EF4-FFF2-40B4-BE49-F238E27FC236}">
                <a16:creationId xmlns:a16="http://schemas.microsoft.com/office/drawing/2014/main" id="{F53F702C-61EF-46A7-9A37-3C203ECB2A22}"/>
              </a:ext>
            </a:extLst>
          </p:cNvPr>
          <p:cNvSpPr>
            <a:spLocks noGrp="1"/>
          </p:cNvSpPr>
          <p:nvPr>
            <p:ph type="ftr" sz="quarter" idx="11"/>
          </p:nvPr>
        </p:nvSpPr>
        <p:spPr/>
        <p:txBody>
          <a:bodyPr/>
          <a:lstStyle/>
          <a:p>
            <a:r>
              <a:rPr lang="en-CA" dirty="0"/>
              <a:t>Strategy development and Innovation management by CIO</a:t>
            </a:r>
            <a:endParaRPr lang="en-US" dirty="0"/>
          </a:p>
        </p:txBody>
      </p:sp>
      <p:sp>
        <p:nvSpPr>
          <p:cNvPr id="6" name="Slide Number Placeholder 5">
            <a:extLst>
              <a:ext uri="{FF2B5EF4-FFF2-40B4-BE49-F238E27FC236}">
                <a16:creationId xmlns:a16="http://schemas.microsoft.com/office/drawing/2014/main" id="{CB6344E9-F1BD-4D42-894F-BCA3D7213FD9}"/>
              </a:ext>
            </a:extLst>
          </p:cNvPr>
          <p:cNvSpPr>
            <a:spLocks noGrp="1"/>
          </p:cNvSpPr>
          <p:nvPr>
            <p:ph type="sldNum" sz="quarter" idx="12"/>
          </p:nvPr>
        </p:nvSpPr>
        <p:spPr/>
        <p:txBody>
          <a:bodyPr/>
          <a:lstStyle/>
          <a:p>
            <a:fld id="{C223C010-E106-4672-9BCB-CB4415750DE8}" type="slidenum">
              <a:rPr lang="en-US" smtClean="0"/>
              <a:pPr/>
              <a:t>15</a:t>
            </a:fld>
            <a:endParaRPr lang="en-US" dirty="0"/>
          </a:p>
        </p:txBody>
      </p:sp>
    </p:spTree>
    <p:extLst>
      <p:ext uri="{BB962C8B-B14F-4D97-AF65-F5344CB8AC3E}">
        <p14:creationId xmlns:p14="http://schemas.microsoft.com/office/powerpoint/2010/main" val="1027522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52400" y="143620"/>
            <a:ext cx="9144000" cy="1371600"/>
          </a:xfrm>
        </p:spPr>
        <p:txBody>
          <a:bodyPr>
            <a:noAutofit/>
          </a:bodyPr>
          <a:lstStyle/>
          <a:p>
            <a:br>
              <a:rPr lang="en-US" sz="2400" b="1" dirty="0">
                <a:latin typeface="Times New Roman" panose="02020603050405020304" pitchFamily="18" charset="0"/>
                <a:cs typeface="Times New Roman" panose="02020603050405020304" pitchFamily="18" charset="0"/>
              </a:rPr>
            </a:br>
            <a:r>
              <a:rPr lang="en-US" sz="1400" b="1" i="1" dirty="0">
                <a:latin typeface="Times New Roman" panose="02020603050405020304" pitchFamily="18" charset="0"/>
                <a:cs typeface="Times New Roman" panose="02020603050405020304" pitchFamily="18" charset="0"/>
              </a:rPr>
              <a:t>Establishing SME’s Strategic Situation and Innovative Capacity; Step one.</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Understand the key success factors (Basis of competition) relative to the competition. Example is from a manufacturing company.</a:t>
            </a:r>
            <a:br>
              <a:rPr lang="en-US" sz="2400" dirty="0"/>
            </a:br>
            <a:endParaRPr lang="en-US" sz="2400" dirty="0"/>
          </a:p>
        </p:txBody>
      </p:sp>
      <p:sp>
        <p:nvSpPr>
          <p:cNvPr id="40" name="Date Placeholder 2"/>
          <p:cNvSpPr>
            <a:spLocks noGrp="1"/>
          </p:cNvSpPr>
          <p:nvPr>
            <p:ph type="dt" sz="half" idx="10"/>
          </p:nvPr>
        </p:nvSpPr>
        <p:spPr/>
        <p:txBody>
          <a:bodyPr/>
          <a:lstStyle/>
          <a:p>
            <a:fld id="{F09901A5-717B-4249-B82E-2FA3F80B742F}" type="datetime1">
              <a:rPr lang="en-US" smtClean="0"/>
              <a:t>5/6/2019</a:t>
            </a:fld>
            <a:endParaRPr lang="en-CA" dirty="0"/>
          </a:p>
        </p:txBody>
      </p:sp>
      <p:sp>
        <p:nvSpPr>
          <p:cNvPr id="43" name="Footer Placeholder 42"/>
          <p:cNvSpPr>
            <a:spLocks noGrp="1"/>
          </p:cNvSpPr>
          <p:nvPr>
            <p:ph type="ftr" sz="quarter" idx="11"/>
          </p:nvPr>
        </p:nvSpPr>
        <p:spPr/>
        <p:txBody>
          <a:bodyPr/>
          <a:lstStyle/>
          <a:p>
            <a:r>
              <a:rPr lang="en-CA" dirty="0"/>
              <a:t>Strategy development and Innovation management by CIO</a:t>
            </a:r>
          </a:p>
        </p:txBody>
      </p:sp>
      <p:sp>
        <p:nvSpPr>
          <p:cNvPr id="42" name="Slide Number Placeholder 4"/>
          <p:cNvSpPr>
            <a:spLocks noGrp="1"/>
          </p:cNvSpPr>
          <p:nvPr>
            <p:ph type="sldNum" sz="quarter" idx="12"/>
          </p:nvPr>
        </p:nvSpPr>
        <p:spPr/>
        <p:txBody>
          <a:bodyPr/>
          <a:lstStyle/>
          <a:p>
            <a:fld id="{9CA04983-A4AF-4203-A6A2-B6D810356F8A}" type="slidenum">
              <a:rPr lang="en-CA"/>
              <a:pPr/>
              <a:t>16</a:t>
            </a:fld>
            <a:endParaRPr lang="en-CA" dirty="0"/>
          </a:p>
        </p:txBody>
      </p:sp>
      <p:sp>
        <p:nvSpPr>
          <p:cNvPr id="123907" name="Text Box 3"/>
          <p:cNvSpPr txBox="1">
            <a:spLocks noChangeArrowheads="1"/>
          </p:cNvSpPr>
          <p:nvPr/>
        </p:nvSpPr>
        <p:spPr bwMode="auto">
          <a:xfrm>
            <a:off x="4724400" y="1905001"/>
            <a:ext cx="1219200" cy="321978"/>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b="1" dirty="0"/>
              <a:t>Company A</a:t>
            </a:r>
          </a:p>
        </p:txBody>
      </p:sp>
      <p:sp>
        <p:nvSpPr>
          <p:cNvPr id="123908" name="Text Box 4"/>
          <p:cNvSpPr txBox="1">
            <a:spLocks noChangeArrowheads="1"/>
          </p:cNvSpPr>
          <p:nvPr/>
        </p:nvSpPr>
        <p:spPr bwMode="auto">
          <a:xfrm>
            <a:off x="5867400" y="1905001"/>
            <a:ext cx="1219200" cy="321978"/>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b="1" dirty="0"/>
              <a:t>Company B</a:t>
            </a:r>
          </a:p>
        </p:txBody>
      </p:sp>
      <p:sp>
        <p:nvSpPr>
          <p:cNvPr id="123909" name="Text Box 5"/>
          <p:cNvSpPr txBox="1">
            <a:spLocks noChangeArrowheads="1"/>
          </p:cNvSpPr>
          <p:nvPr/>
        </p:nvSpPr>
        <p:spPr bwMode="auto">
          <a:xfrm>
            <a:off x="7086600" y="1905001"/>
            <a:ext cx="1219200" cy="321978"/>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b="1" dirty="0"/>
              <a:t>Company C</a:t>
            </a:r>
          </a:p>
        </p:txBody>
      </p:sp>
      <p:sp>
        <p:nvSpPr>
          <p:cNvPr id="123910" name="Text Box 6"/>
          <p:cNvSpPr txBox="1">
            <a:spLocks noChangeArrowheads="1"/>
          </p:cNvSpPr>
          <p:nvPr/>
        </p:nvSpPr>
        <p:spPr bwMode="auto">
          <a:xfrm>
            <a:off x="2590800" y="1905001"/>
            <a:ext cx="1676400" cy="537422"/>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i="1" dirty="0"/>
              <a:t>Basis of Competition</a:t>
            </a:r>
            <a:endParaRPr lang="en-US" sz="1400" dirty="0"/>
          </a:p>
        </p:txBody>
      </p:sp>
      <p:sp>
        <p:nvSpPr>
          <p:cNvPr id="123911" name="Text Box 7"/>
          <p:cNvSpPr txBox="1">
            <a:spLocks noChangeArrowheads="1"/>
          </p:cNvSpPr>
          <p:nvPr/>
        </p:nvSpPr>
        <p:spPr bwMode="auto">
          <a:xfrm>
            <a:off x="2514600" y="2484441"/>
            <a:ext cx="2057400" cy="537422"/>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b="1" dirty="0"/>
              <a:t>Low cost manufacturing</a:t>
            </a:r>
          </a:p>
        </p:txBody>
      </p:sp>
      <p:sp>
        <p:nvSpPr>
          <p:cNvPr id="123912" name="Text Box 8"/>
          <p:cNvSpPr txBox="1">
            <a:spLocks noChangeArrowheads="1"/>
          </p:cNvSpPr>
          <p:nvPr/>
        </p:nvSpPr>
        <p:spPr bwMode="auto">
          <a:xfrm>
            <a:off x="2514600" y="3048003"/>
            <a:ext cx="2057400" cy="537422"/>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b="1" dirty="0"/>
              <a:t>Response time to customer order</a:t>
            </a:r>
          </a:p>
        </p:txBody>
      </p:sp>
      <p:sp>
        <p:nvSpPr>
          <p:cNvPr id="123913" name="Text Box 9"/>
          <p:cNvSpPr txBox="1">
            <a:spLocks noChangeArrowheads="1"/>
          </p:cNvSpPr>
          <p:nvPr/>
        </p:nvSpPr>
        <p:spPr bwMode="auto">
          <a:xfrm>
            <a:off x="2514600" y="3733800"/>
            <a:ext cx="1600200" cy="332399"/>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Product Quality</a:t>
            </a:r>
          </a:p>
        </p:txBody>
      </p:sp>
      <p:sp>
        <p:nvSpPr>
          <p:cNvPr id="123914" name="Text Box 10"/>
          <p:cNvSpPr txBox="1">
            <a:spLocks noChangeArrowheads="1"/>
          </p:cNvSpPr>
          <p:nvPr/>
        </p:nvSpPr>
        <p:spPr bwMode="auto">
          <a:xfrm>
            <a:off x="2514600" y="4572000"/>
            <a:ext cx="1600200" cy="537422"/>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Product functionality</a:t>
            </a:r>
          </a:p>
        </p:txBody>
      </p:sp>
      <p:sp>
        <p:nvSpPr>
          <p:cNvPr id="123915" name="Text Box 11"/>
          <p:cNvSpPr txBox="1">
            <a:spLocks noChangeArrowheads="1"/>
          </p:cNvSpPr>
          <p:nvPr/>
        </p:nvSpPr>
        <p:spPr bwMode="auto">
          <a:xfrm>
            <a:off x="2514600" y="5105400"/>
            <a:ext cx="1524000" cy="537422"/>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Sales force training</a:t>
            </a:r>
          </a:p>
        </p:txBody>
      </p:sp>
      <p:sp>
        <p:nvSpPr>
          <p:cNvPr id="123916" name="Text Box 12"/>
          <p:cNvSpPr txBox="1">
            <a:spLocks noChangeArrowheads="1"/>
          </p:cNvSpPr>
          <p:nvPr/>
        </p:nvSpPr>
        <p:spPr bwMode="auto">
          <a:xfrm>
            <a:off x="6172200" y="6320578"/>
            <a:ext cx="1219200" cy="537422"/>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Your company?</a:t>
            </a:r>
            <a:endParaRPr lang="en-US" sz="1400" dirty="0"/>
          </a:p>
        </p:txBody>
      </p:sp>
      <p:sp>
        <p:nvSpPr>
          <p:cNvPr id="123917" name="Rectangle 13"/>
          <p:cNvSpPr>
            <a:spLocks noChangeArrowheads="1"/>
          </p:cNvSpPr>
          <p:nvPr/>
        </p:nvSpPr>
        <p:spPr bwMode="auto">
          <a:xfrm>
            <a:off x="4648200" y="2438400"/>
            <a:ext cx="3429000" cy="3459164"/>
          </a:xfrm>
          <a:prstGeom prst="rect">
            <a:avLst/>
          </a:prstGeom>
          <a:noFill/>
          <a:ln w="9525">
            <a:solidFill>
              <a:schemeClr val="tx1"/>
            </a:solidFill>
            <a:miter lim="800000"/>
            <a:headEnd/>
            <a:tailEnd/>
          </a:ln>
          <a:effectLst/>
        </p:spPr>
        <p:txBody>
          <a:bodyPr wrap="none" lIns="105503" tIns="52752" rIns="105503" bIns="52752" anchor="ctr"/>
          <a:lstStyle/>
          <a:p>
            <a:endParaRPr lang="en-US" dirty="0"/>
          </a:p>
        </p:txBody>
      </p:sp>
      <p:sp>
        <p:nvSpPr>
          <p:cNvPr id="123918" name="Line 14"/>
          <p:cNvSpPr>
            <a:spLocks noChangeShapeType="1"/>
          </p:cNvSpPr>
          <p:nvPr/>
        </p:nvSpPr>
        <p:spPr bwMode="auto">
          <a:xfrm>
            <a:off x="5867400" y="2514601"/>
            <a:ext cx="0" cy="3352799"/>
          </a:xfrm>
          <a:prstGeom prst="line">
            <a:avLst/>
          </a:prstGeom>
          <a:noFill/>
          <a:ln w="9525">
            <a:solidFill>
              <a:schemeClr val="tx1"/>
            </a:solidFill>
            <a:round/>
            <a:headEnd/>
            <a:tailEnd/>
          </a:ln>
          <a:effectLst/>
        </p:spPr>
        <p:txBody>
          <a:bodyPr wrap="none" lIns="105503" tIns="52752" rIns="105503" bIns="52752" anchor="ctr"/>
          <a:lstStyle/>
          <a:p>
            <a:endParaRPr lang="en-US" dirty="0"/>
          </a:p>
        </p:txBody>
      </p:sp>
      <p:sp>
        <p:nvSpPr>
          <p:cNvPr id="123919" name="Line 15"/>
          <p:cNvSpPr>
            <a:spLocks noChangeShapeType="1"/>
          </p:cNvSpPr>
          <p:nvPr/>
        </p:nvSpPr>
        <p:spPr bwMode="auto">
          <a:xfrm>
            <a:off x="7086600" y="2514600"/>
            <a:ext cx="0" cy="3352800"/>
          </a:xfrm>
          <a:prstGeom prst="line">
            <a:avLst/>
          </a:prstGeom>
          <a:noFill/>
          <a:ln w="9525">
            <a:solidFill>
              <a:schemeClr val="tx1"/>
            </a:solidFill>
            <a:round/>
            <a:headEnd/>
            <a:tailEnd/>
          </a:ln>
          <a:effectLst/>
        </p:spPr>
        <p:txBody>
          <a:bodyPr wrap="none" lIns="105503" tIns="52752" rIns="105503" bIns="52752" anchor="ctr"/>
          <a:lstStyle/>
          <a:p>
            <a:endParaRPr lang="en-US" dirty="0"/>
          </a:p>
        </p:txBody>
      </p:sp>
      <p:sp>
        <p:nvSpPr>
          <p:cNvPr id="123920" name="Text Box 16"/>
          <p:cNvSpPr txBox="1">
            <a:spLocks noChangeArrowheads="1"/>
          </p:cNvSpPr>
          <p:nvPr/>
        </p:nvSpPr>
        <p:spPr bwMode="auto">
          <a:xfrm>
            <a:off x="2971800" y="5562600"/>
            <a:ext cx="1600200" cy="321978"/>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b="1" dirty="0"/>
              <a:t>Overall result</a:t>
            </a:r>
            <a:endParaRPr lang="en-US" sz="1400" dirty="0"/>
          </a:p>
        </p:txBody>
      </p:sp>
      <p:sp>
        <p:nvSpPr>
          <p:cNvPr id="123923" name="Text Box 19"/>
          <p:cNvSpPr txBox="1">
            <a:spLocks noChangeArrowheads="1"/>
          </p:cNvSpPr>
          <p:nvPr/>
        </p:nvSpPr>
        <p:spPr bwMode="auto">
          <a:xfrm>
            <a:off x="5029200" y="2484442"/>
            <a:ext cx="533400" cy="332399"/>
          </a:xfrm>
          <a:prstGeom prst="rect">
            <a:avLst/>
          </a:prstGeom>
          <a:noFill/>
          <a:ln w="9525">
            <a:noFill/>
            <a:miter lim="800000"/>
            <a:headEnd/>
            <a:tailEnd/>
          </a:ln>
          <a:effectLst/>
        </p:spPr>
        <p:txBody>
          <a:bodyPr lIns="105503" tIns="52752" rIns="105503" bIns="52752">
            <a:spAutoFit/>
          </a:bodyPr>
          <a:lstStyle/>
          <a:p>
            <a:pPr algn="ctr">
              <a:spcBef>
                <a:spcPct val="50000"/>
              </a:spcBef>
            </a:pPr>
            <a:r>
              <a:rPr lang="en-US" sz="1400" b="1" dirty="0"/>
              <a:t>+</a:t>
            </a:r>
          </a:p>
        </p:txBody>
      </p:sp>
      <p:sp>
        <p:nvSpPr>
          <p:cNvPr id="123924" name="Text Box 20"/>
          <p:cNvSpPr txBox="1">
            <a:spLocks noChangeArrowheads="1"/>
          </p:cNvSpPr>
          <p:nvPr/>
        </p:nvSpPr>
        <p:spPr bwMode="auto">
          <a:xfrm>
            <a:off x="6172200" y="2484442"/>
            <a:ext cx="533400" cy="332399"/>
          </a:xfrm>
          <a:prstGeom prst="rect">
            <a:avLst/>
          </a:prstGeom>
          <a:noFill/>
          <a:ln w="9525">
            <a:noFill/>
            <a:miter lim="800000"/>
            <a:headEnd/>
            <a:tailEnd/>
          </a:ln>
          <a:effectLst/>
        </p:spPr>
        <p:txBody>
          <a:bodyPr lIns="105503" tIns="52752" rIns="105503" bIns="52752">
            <a:spAutoFit/>
          </a:bodyPr>
          <a:lstStyle/>
          <a:p>
            <a:pPr algn="ctr">
              <a:spcBef>
                <a:spcPct val="50000"/>
              </a:spcBef>
            </a:pPr>
            <a:r>
              <a:rPr lang="en-US" sz="1400" b="1" dirty="0"/>
              <a:t>0</a:t>
            </a:r>
          </a:p>
        </p:txBody>
      </p:sp>
      <p:sp>
        <p:nvSpPr>
          <p:cNvPr id="123925" name="Text Box 21"/>
          <p:cNvSpPr txBox="1">
            <a:spLocks noChangeArrowheads="1"/>
          </p:cNvSpPr>
          <p:nvPr/>
        </p:nvSpPr>
        <p:spPr bwMode="auto">
          <a:xfrm>
            <a:off x="7467600" y="2484442"/>
            <a:ext cx="381000" cy="332399"/>
          </a:xfrm>
          <a:prstGeom prst="rect">
            <a:avLst/>
          </a:prstGeom>
          <a:noFill/>
          <a:ln w="9525">
            <a:noFill/>
            <a:miter lim="800000"/>
            <a:headEnd/>
            <a:tailEnd/>
          </a:ln>
          <a:effectLst/>
        </p:spPr>
        <p:txBody>
          <a:bodyPr lIns="105503" tIns="52752" rIns="105503" bIns="52752">
            <a:spAutoFit/>
          </a:bodyPr>
          <a:lstStyle/>
          <a:p>
            <a:pPr algn="ctr">
              <a:spcBef>
                <a:spcPct val="50000"/>
              </a:spcBef>
            </a:pPr>
            <a:r>
              <a:rPr lang="en-US" sz="1400" b="1" dirty="0"/>
              <a:t>-</a:t>
            </a:r>
          </a:p>
        </p:txBody>
      </p:sp>
      <p:sp>
        <p:nvSpPr>
          <p:cNvPr id="123926" name="Text Box 22"/>
          <p:cNvSpPr txBox="1">
            <a:spLocks noChangeArrowheads="1"/>
          </p:cNvSpPr>
          <p:nvPr/>
        </p:nvSpPr>
        <p:spPr bwMode="auto">
          <a:xfrm>
            <a:off x="5029200" y="3058181"/>
            <a:ext cx="533400" cy="332399"/>
          </a:xfrm>
          <a:prstGeom prst="rect">
            <a:avLst/>
          </a:prstGeom>
          <a:noFill/>
          <a:ln w="9525">
            <a:noFill/>
            <a:miter lim="800000"/>
            <a:headEnd/>
            <a:tailEnd/>
          </a:ln>
          <a:effectLst/>
        </p:spPr>
        <p:txBody>
          <a:bodyPr lIns="105503" tIns="52752" rIns="105503" bIns="52752">
            <a:spAutoFit/>
          </a:bodyPr>
          <a:lstStyle/>
          <a:p>
            <a:pPr algn="ctr">
              <a:spcBef>
                <a:spcPct val="50000"/>
              </a:spcBef>
            </a:pPr>
            <a:r>
              <a:rPr lang="en-US" sz="1400" b="1" dirty="0"/>
              <a:t>- -</a:t>
            </a:r>
            <a:endParaRPr lang="en-US" b="1" dirty="0"/>
          </a:p>
        </p:txBody>
      </p:sp>
      <p:sp>
        <p:nvSpPr>
          <p:cNvPr id="123927" name="Text Box 23"/>
          <p:cNvSpPr txBox="1">
            <a:spLocks noChangeArrowheads="1"/>
          </p:cNvSpPr>
          <p:nvPr/>
        </p:nvSpPr>
        <p:spPr bwMode="auto">
          <a:xfrm>
            <a:off x="6172200" y="3058181"/>
            <a:ext cx="533400" cy="332399"/>
          </a:xfrm>
          <a:prstGeom prst="rect">
            <a:avLst/>
          </a:prstGeom>
          <a:noFill/>
          <a:ln w="9525">
            <a:noFill/>
            <a:miter lim="800000"/>
            <a:headEnd/>
            <a:tailEnd/>
          </a:ln>
          <a:effectLst/>
        </p:spPr>
        <p:txBody>
          <a:bodyPr lIns="105503" tIns="52752" rIns="105503" bIns="52752">
            <a:spAutoFit/>
          </a:bodyPr>
          <a:lstStyle/>
          <a:p>
            <a:pPr algn="ctr">
              <a:spcBef>
                <a:spcPct val="50000"/>
              </a:spcBef>
            </a:pPr>
            <a:r>
              <a:rPr lang="en-US" sz="1400" b="1" dirty="0"/>
              <a:t>+</a:t>
            </a:r>
            <a:endParaRPr lang="en-US" b="1" dirty="0"/>
          </a:p>
        </p:txBody>
      </p:sp>
      <p:sp>
        <p:nvSpPr>
          <p:cNvPr id="123928" name="Text Box 24"/>
          <p:cNvSpPr txBox="1">
            <a:spLocks noChangeArrowheads="1"/>
          </p:cNvSpPr>
          <p:nvPr/>
        </p:nvSpPr>
        <p:spPr bwMode="auto">
          <a:xfrm>
            <a:off x="7353300" y="3048002"/>
            <a:ext cx="609600" cy="352756"/>
          </a:xfrm>
          <a:prstGeom prst="rect">
            <a:avLst/>
          </a:prstGeom>
          <a:noFill/>
          <a:ln w="9525">
            <a:noFill/>
            <a:miter lim="800000"/>
            <a:headEnd/>
            <a:tailEnd/>
          </a:ln>
          <a:effectLst/>
        </p:spPr>
        <p:txBody>
          <a:bodyPr lIns="105503" tIns="52752" rIns="105503" bIns="52752">
            <a:spAutoFit/>
          </a:bodyPr>
          <a:lstStyle/>
          <a:p>
            <a:pPr algn="ctr">
              <a:spcBef>
                <a:spcPct val="50000"/>
              </a:spcBef>
            </a:pPr>
            <a:r>
              <a:rPr lang="en-US" sz="1600" b="1" dirty="0"/>
              <a:t>++</a:t>
            </a:r>
          </a:p>
        </p:txBody>
      </p:sp>
      <p:sp>
        <p:nvSpPr>
          <p:cNvPr id="123929" name="Text Box 25"/>
          <p:cNvSpPr txBox="1">
            <a:spLocks noChangeArrowheads="1"/>
          </p:cNvSpPr>
          <p:nvPr/>
        </p:nvSpPr>
        <p:spPr bwMode="auto">
          <a:xfrm>
            <a:off x="5029200" y="3733802"/>
            <a:ext cx="533400" cy="321978"/>
          </a:xfrm>
          <a:prstGeom prst="rect">
            <a:avLst/>
          </a:prstGeom>
          <a:noFill/>
          <a:ln w="9525">
            <a:noFill/>
            <a:miter lim="800000"/>
            <a:headEnd/>
            <a:tailEnd/>
          </a:ln>
          <a:effectLst/>
        </p:spPr>
        <p:txBody>
          <a:bodyPr lIns="105503" tIns="52752" rIns="105503" bIns="52752">
            <a:spAutoFit/>
          </a:bodyPr>
          <a:lstStyle/>
          <a:p>
            <a:pPr algn="ctr">
              <a:spcBef>
                <a:spcPct val="50000"/>
              </a:spcBef>
            </a:pPr>
            <a:r>
              <a:rPr lang="en-US" sz="1400" b="1" dirty="0"/>
              <a:t>0</a:t>
            </a:r>
          </a:p>
        </p:txBody>
      </p:sp>
      <p:sp>
        <p:nvSpPr>
          <p:cNvPr id="123930" name="Text Box 26"/>
          <p:cNvSpPr txBox="1">
            <a:spLocks noChangeArrowheads="1"/>
          </p:cNvSpPr>
          <p:nvPr/>
        </p:nvSpPr>
        <p:spPr bwMode="auto">
          <a:xfrm>
            <a:off x="6096000" y="3733802"/>
            <a:ext cx="685800" cy="352756"/>
          </a:xfrm>
          <a:prstGeom prst="rect">
            <a:avLst/>
          </a:prstGeom>
          <a:noFill/>
          <a:ln w="9525">
            <a:noFill/>
            <a:miter lim="800000"/>
            <a:headEnd/>
            <a:tailEnd/>
          </a:ln>
          <a:effectLst/>
        </p:spPr>
        <p:txBody>
          <a:bodyPr lIns="105503" tIns="52752" rIns="105503" bIns="52752">
            <a:spAutoFit/>
          </a:bodyPr>
          <a:lstStyle/>
          <a:p>
            <a:pPr algn="ctr">
              <a:spcBef>
                <a:spcPct val="50000"/>
              </a:spcBef>
            </a:pPr>
            <a:r>
              <a:rPr lang="en-US" sz="1600" b="1" dirty="0"/>
              <a:t>+ +</a:t>
            </a:r>
          </a:p>
        </p:txBody>
      </p:sp>
      <p:sp>
        <p:nvSpPr>
          <p:cNvPr id="123931" name="Text Box 27"/>
          <p:cNvSpPr txBox="1">
            <a:spLocks noChangeArrowheads="1"/>
          </p:cNvSpPr>
          <p:nvPr/>
        </p:nvSpPr>
        <p:spPr bwMode="auto">
          <a:xfrm>
            <a:off x="7353300" y="3733802"/>
            <a:ext cx="609600" cy="352756"/>
          </a:xfrm>
          <a:prstGeom prst="rect">
            <a:avLst/>
          </a:prstGeom>
          <a:noFill/>
          <a:ln w="9525">
            <a:noFill/>
            <a:miter lim="800000"/>
            <a:headEnd/>
            <a:tailEnd/>
          </a:ln>
          <a:effectLst/>
        </p:spPr>
        <p:txBody>
          <a:bodyPr lIns="105503" tIns="52752" rIns="105503" bIns="52752">
            <a:spAutoFit/>
          </a:bodyPr>
          <a:lstStyle/>
          <a:p>
            <a:pPr algn="ctr">
              <a:spcBef>
                <a:spcPct val="50000"/>
              </a:spcBef>
            </a:pPr>
            <a:r>
              <a:rPr lang="en-US" sz="1600" b="1" dirty="0"/>
              <a:t>-</a:t>
            </a:r>
          </a:p>
        </p:txBody>
      </p:sp>
      <p:sp>
        <p:nvSpPr>
          <p:cNvPr id="123932" name="Text Box 28"/>
          <p:cNvSpPr txBox="1">
            <a:spLocks noChangeArrowheads="1"/>
          </p:cNvSpPr>
          <p:nvPr/>
        </p:nvSpPr>
        <p:spPr bwMode="auto">
          <a:xfrm>
            <a:off x="5029200" y="4610100"/>
            <a:ext cx="533400" cy="352756"/>
          </a:xfrm>
          <a:prstGeom prst="rect">
            <a:avLst/>
          </a:prstGeom>
          <a:noFill/>
          <a:ln w="9525">
            <a:noFill/>
            <a:miter lim="800000"/>
            <a:headEnd/>
            <a:tailEnd/>
          </a:ln>
          <a:effectLst/>
        </p:spPr>
        <p:txBody>
          <a:bodyPr lIns="105503" tIns="52752" rIns="105503" bIns="52752">
            <a:spAutoFit/>
          </a:bodyPr>
          <a:lstStyle/>
          <a:p>
            <a:pPr algn="ctr">
              <a:spcBef>
                <a:spcPct val="50000"/>
              </a:spcBef>
            </a:pPr>
            <a:r>
              <a:rPr lang="en-US" sz="1600" b="1" dirty="0"/>
              <a:t>-</a:t>
            </a:r>
            <a:endParaRPr lang="en-US" b="1" dirty="0"/>
          </a:p>
        </p:txBody>
      </p:sp>
      <p:sp>
        <p:nvSpPr>
          <p:cNvPr id="123933" name="Text Box 29"/>
          <p:cNvSpPr txBox="1">
            <a:spLocks noChangeArrowheads="1"/>
          </p:cNvSpPr>
          <p:nvPr/>
        </p:nvSpPr>
        <p:spPr bwMode="auto">
          <a:xfrm>
            <a:off x="6172200" y="4610100"/>
            <a:ext cx="533400" cy="352756"/>
          </a:xfrm>
          <a:prstGeom prst="rect">
            <a:avLst/>
          </a:prstGeom>
          <a:noFill/>
          <a:ln w="9525">
            <a:noFill/>
            <a:miter lim="800000"/>
            <a:headEnd/>
            <a:tailEnd/>
          </a:ln>
          <a:effectLst/>
        </p:spPr>
        <p:txBody>
          <a:bodyPr wrap="square" lIns="105503" tIns="52752" rIns="105503" bIns="52752">
            <a:spAutoFit/>
          </a:bodyPr>
          <a:lstStyle/>
          <a:p>
            <a:pPr algn="ctr">
              <a:spcBef>
                <a:spcPct val="50000"/>
              </a:spcBef>
            </a:pPr>
            <a:r>
              <a:rPr lang="en-US" sz="1600" b="1" dirty="0"/>
              <a:t>-</a:t>
            </a:r>
          </a:p>
        </p:txBody>
      </p:sp>
      <p:sp>
        <p:nvSpPr>
          <p:cNvPr id="123934" name="Text Box 30"/>
          <p:cNvSpPr txBox="1">
            <a:spLocks noChangeArrowheads="1"/>
          </p:cNvSpPr>
          <p:nvPr/>
        </p:nvSpPr>
        <p:spPr bwMode="auto">
          <a:xfrm>
            <a:off x="7467600" y="4610100"/>
            <a:ext cx="381000" cy="352756"/>
          </a:xfrm>
          <a:prstGeom prst="rect">
            <a:avLst/>
          </a:prstGeom>
          <a:noFill/>
          <a:ln w="9525">
            <a:noFill/>
            <a:miter lim="800000"/>
            <a:headEnd/>
            <a:tailEnd/>
          </a:ln>
          <a:effectLst/>
        </p:spPr>
        <p:txBody>
          <a:bodyPr lIns="105503" tIns="52752" rIns="105503" bIns="52752">
            <a:spAutoFit/>
          </a:bodyPr>
          <a:lstStyle/>
          <a:p>
            <a:pPr algn="ctr">
              <a:spcBef>
                <a:spcPct val="50000"/>
              </a:spcBef>
            </a:pPr>
            <a:r>
              <a:rPr lang="en-US" sz="1600" b="1" dirty="0"/>
              <a:t>-</a:t>
            </a:r>
          </a:p>
        </p:txBody>
      </p:sp>
      <p:sp>
        <p:nvSpPr>
          <p:cNvPr id="123935" name="Text Box 31"/>
          <p:cNvSpPr txBox="1">
            <a:spLocks noChangeArrowheads="1"/>
          </p:cNvSpPr>
          <p:nvPr/>
        </p:nvSpPr>
        <p:spPr bwMode="auto">
          <a:xfrm>
            <a:off x="5029200" y="5143500"/>
            <a:ext cx="533400" cy="352756"/>
          </a:xfrm>
          <a:prstGeom prst="rect">
            <a:avLst/>
          </a:prstGeom>
          <a:noFill/>
          <a:ln w="9525">
            <a:noFill/>
            <a:miter lim="800000"/>
            <a:headEnd/>
            <a:tailEnd/>
          </a:ln>
          <a:effectLst/>
        </p:spPr>
        <p:txBody>
          <a:bodyPr lIns="105503" tIns="52752" rIns="105503" bIns="52752">
            <a:spAutoFit/>
          </a:bodyPr>
          <a:lstStyle/>
          <a:p>
            <a:pPr algn="ctr">
              <a:spcBef>
                <a:spcPct val="50000"/>
              </a:spcBef>
            </a:pPr>
            <a:r>
              <a:rPr lang="en-US" sz="1600" b="1" dirty="0"/>
              <a:t>-</a:t>
            </a:r>
          </a:p>
        </p:txBody>
      </p:sp>
      <p:sp>
        <p:nvSpPr>
          <p:cNvPr id="123936" name="Text Box 32"/>
          <p:cNvSpPr txBox="1">
            <a:spLocks noChangeArrowheads="1"/>
          </p:cNvSpPr>
          <p:nvPr/>
        </p:nvSpPr>
        <p:spPr bwMode="auto">
          <a:xfrm>
            <a:off x="6172200" y="5143500"/>
            <a:ext cx="533400" cy="352756"/>
          </a:xfrm>
          <a:prstGeom prst="rect">
            <a:avLst/>
          </a:prstGeom>
          <a:noFill/>
          <a:ln w="9525">
            <a:noFill/>
            <a:miter lim="800000"/>
            <a:headEnd/>
            <a:tailEnd/>
          </a:ln>
          <a:effectLst/>
        </p:spPr>
        <p:txBody>
          <a:bodyPr lIns="105503" tIns="52752" rIns="105503" bIns="52752">
            <a:spAutoFit/>
          </a:bodyPr>
          <a:lstStyle/>
          <a:p>
            <a:pPr algn="ctr">
              <a:spcBef>
                <a:spcPct val="50000"/>
              </a:spcBef>
            </a:pPr>
            <a:r>
              <a:rPr lang="en-US" sz="1600" b="1" dirty="0"/>
              <a:t>+</a:t>
            </a:r>
          </a:p>
        </p:txBody>
      </p:sp>
      <p:sp>
        <p:nvSpPr>
          <p:cNvPr id="123937" name="Text Box 33"/>
          <p:cNvSpPr txBox="1">
            <a:spLocks noChangeArrowheads="1"/>
          </p:cNvSpPr>
          <p:nvPr/>
        </p:nvSpPr>
        <p:spPr bwMode="auto">
          <a:xfrm>
            <a:off x="7467600" y="5143500"/>
            <a:ext cx="381000" cy="352756"/>
          </a:xfrm>
          <a:prstGeom prst="rect">
            <a:avLst/>
          </a:prstGeom>
          <a:noFill/>
          <a:ln w="9525">
            <a:noFill/>
            <a:miter lim="800000"/>
            <a:headEnd/>
            <a:tailEnd/>
          </a:ln>
          <a:effectLst/>
        </p:spPr>
        <p:txBody>
          <a:bodyPr lIns="105503" tIns="52752" rIns="105503" bIns="52752">
            <a:spAutoFit/>
          </a:bodyPr>
          <a:lstStyle/>
          <a:p>
            <a:pPr algn="ctr">
              <a:spcBef>
                <a:spcPct val="50000"/>
              </a:spcBef>
            </a:pPr>
            <a:r>
              <a:rPr lang="en-US" sz="1600" b="1" dirty="0"/>
              <a:t>--</a:t>
            </a:r>
          </a:p>
        </p:txBody>
      </p:sp>
      <p:sp>
        <p:nvSpPr>
          <p:cNvPr id="123938" name="Text Box 34"/>
          <p:cNvSpPr txBox="1">
            <a:spLocks noChangeArrowheads="1"/>
          </p:cNvSpPr>
          <p:nvPr/>
        </p:nvSpPr>
        <p:spPr bwMode="auto">
          <a:xfrm>
            <a:off x="5029200" y="5562600"/>
            <a:ext cx="533400" cy="352756"/>
          </a:xfrm>
          <a:prstGeom prst="rect">
            <a:avLst/>
          </a:prstGeom>
          <a:noFill/>
          <a:ln w="9525">
            <a:noFill/>
            <a:miter lim="800000"/>
            <a:headEnd/>
            <a:tailEnd/>
          </a:ln>
          <a:effectLst/>
        </p:spPr>
        <p:txBody>
          <a:bodyPr lIns="105503" tIns="52752" rIns="105503" bIns="52752">
            <a:spAutoFit/>
          </a:bodyPr>
          <a:lstStyle/>
          <a:p>
            <a:pPr>
              <a:spcBef>
                <a:spcPct val="50000"/>
              </a:spcBef>
            </a:pPr>
            <a:r>
              <a:rPr lang="en-US" sz="1600" dirty="0"/>
              <a:t>-1</a:t>
            </a:r>
          </a:p>
        </p:txBody>
      </p:sp>
      <p:sp>
        <p:nvSpPr>
          <p:cNvPr id="123939" name="Text Box 35"/>
          <p:cNvSpPr txBox="1">
            <a:spLocks noChangeArrowheads="1"/>
          </p:cNvSpPr>
          <p:nvPr/>
        </p:nvSpPr>
        <p:spPr bwMode="auto">
          <a:xfrm>
            <a:off x="6248400" y="5562600"/>
            <a:ext cx="533400" cy="352756"/>
          </a:xfrm>
          <a:prstGeom prst="rect">
            <a:avLst/>
          </a:prstGeom>
          <a:noFill/>
          <a:ln w="9525">
            <a:noFill/>
            <a:miter lim="800000"/>
            <a:headEnd/>
            <a:tailEnd/>
          </a:ln>
          <a:effectLst/>
        </p:spPr>
        <p:txBody>
          <a:bodyPr lIns="105503" tIns="52752" rIns="105503" bIns="52752">
            <a:spAutoFit/>
          </a:bodyPr>
          <a:lstStyle/>
          <a:p>
            <a:pPr>
              <a:spcBef>
                <a:spcPct val="50000"/>
              </a:spcBef>
            </a:pPr>
            <a:r>
              <a:rPr lang="en-US" sz="1600" dirty="0"/>
              <a:t>+4</a:t>
            </a:r>
          </a:p>
        </p:txBody>
      </p:sp>
      <p:sp>
        <p:nvSpPr>
          <p:cNvPr id="123940" name="Text Box 36"/>
          <p:cNvSpPr txBox="1">
            <a:spLocks noChangeArrowheads="1"/>
          </p:cNvSpPr>
          <p:nvPr/>
        </p:nvSpPr>
        <p:spPr bwMode="auto">
          <a:xfrm>
            <a:off x="7391400" y="5562600"/>
            <a:ext cx="381000" cy="352756"/>
          </a:xfrm>
          <a:prstGeom prst="rect">
            <a:avLst/>
          </a:prstGeom>
          <a:noFill/>
          <a:ln w="9525">
            <a:noFill/>
            <a:miter lim="800000"/>
            <a:headEnd/>
            <a:tailEnd/>
          </a:ln>
          <a:effectLst/>
        </p:spPr>
        <p:txBody>
          <a:bodyPr lIns="105503" tIns="52752" rIns="105503" bIns="52752">
            <a:spAutoFit/>
          </a:bodyPr>
          <a:lstStyle/>
          <a:p>
            <a:pPr>
              <a:spcBef>
                <a:spcPct val="50000"/>
              </a:spcBef>
            </a:pPr>
            <a:r>
              <a:rPr lang="en-US" sz="1600" dirty="0"/>
              <a:t>-3</a:t>
            </a:r>
          </a:p>
        </p:txBody>
      </p:sp>
      <p:sp>
        <p:nvSpPr>
          <p:cNvPr id="123941" name="Line 37"/>
          <p:cNvSpPr>
            <a:spLocks noChangeShapeType="1"/>
          </p:cNvSpPr>
          <p:nvPr/>
        </p:nvSpPr>
        <p:spPr bwMode="auto">
          <a:xfrm flipH="1" flipV="1">
            <a:off x="6400800" y="5943600"/>
            <a:ext cx="228600" cy="380999"/>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123942" name="Line 38"/>
          <p:cNvSpPr>
            <a:spLocks noChangeShapeType="1"/>
          </p:cNvSpPr>
          <p:nvPr/>
        </p:nvSpPr>
        <p:spPr bwMode="auto">
          <a:xfrm flipH="1" flipV="1">
            <a:off x="3962400" y="1752602"/>
            <a:ext cx="762000" cy="731839"/>
          </a:xfrm>
          <a:prstGeom prst="line">
            <a:avLst/>
          </a:prstGeom>
          <a:noFill/>
          <a:ln w="9525">
            <a:solidFill>
              <a:schemeClr val="tx1"/>
            </a:solidFill>
            <a:round/>
            <a:headEnd/>
            <a:tailEnd/>
          </a:ln>
          <a:effectLst/>
        </p:spPr>
        <p:txBody>
          <a:bodyPr wrap="none" lIns="105503" tIns="52752" rIns="105503" bIns="52752" anchor="ctr"/>
          <a:lstStyle/>
          <a:p>
            <a:endParaRPr lang="en-US" dirty="0"/>
          </a:p>
        </p:txBody>
      </p:sp>
      <p:sp>
        <p:nvSpPr>
          <p:cNvPr id="123943" name="Rectangle 39"/>
          <p:cNvSpPr>
            <a:spLocks noChangeArrowheads="1"/>
          </p:cNvSpPr>
          <p:nvPr/>
        </p:nvSpPr>
        <p:spPr bwMode="auto">
          <a:xfrm>
            <a:off x="304800" y="3054299"/>
            <a:ext cx="1524000" cy="3048000"/>
          </a:xfrm>
          <a:prstGeom prst="rect">
            <a:avLst/>
          </a:prstGeom>
          <a:noFill/>
          <a:ln w="9525">
            <a:solidFill>
              <a:schemeClr val="tx1"/>
            </a:solidFill>
            <a:miter lim="800000"/>
            <a:headEnd/>
            <a:tailEnd/>
          </a:ln>
          <a:effectLst/>
        </p:spPr>
        <p:txBody>
          <a:bodyPr wrap="none" lIns="105503" tIns="52752" rIns="105503" bIns="52752" anchor="ctr"/>
          <a:lstStyle/>
          <a:p>
            <a:endParaRPr lang="en-US" dirty="0"/>
          </a:p>
        </p:txBody>
      </p:sp>
      <p:sp>
        <p:nvSpPr>
          <p:cNvPr id="123944" name="Text Box 40"/>
          <p:cNvSpPr txBox="1">
            <a:spLocks noChangeArrowheads="1"/>
          </p:cNvSpPr>
          <p:nvPr/>
        </p:nvSpPr>
        <p:spPr bwMode="auto">
          <a:xfrm>
            <a:off x="383275" y="3286312"/>
            <a:ext cx="1371600" cy="2722635"/>
          </a:xfrm>
          <a:prstGeom prst="rect">
            <a:avLst/>
          </a:prstGeom>
          <a:noFill/>
          <a:ln w="9525">
            <a:noFill/>
            <a:miter lim="800000"/>
            <a:headEnd/>
            <a:tailEnd/>
          </a:ln>
          <a:effectLst/>
        </p:spPr>
        <p:txBody>
          <a:bodyPr lIns="105503" tIns="52752" rIns="105503" bIns="52752">
            <a:spAutoFit/>
          </a:bodyPr>
          <a:lstStyle/>
          <a:p>
            <a:pPr>
              <a:spcBef>
                <a:spcPct val="50000"/>
              </a:spcBef>
            </a:pPr>
            <a:r>
              <a:rPr lang="en-US" sz="1200" b="1" dirty="0"/>
              <a:t>Notes:</a:t>
            </a:r>
          </a:p>
          <a:p>
            <a:pPr>
              <a:spcBef>
                <a:spcPct val="50000"/>
              </a:spcBef>
            </a:pPr>
            <a:r>
              <a:rPr lang="en-US" sz="1200" b="1" dirty="0"/>
              <a:t>In some cases it may be useful to provide relative weights to each of the bases.</a:t>
            </a:r>
          </a:p>
          <a:p>
            <a:pPr>
              <a:spcBef>
                <a:spcPct val="50000"/>
              </a:spcBef>
            </a:pPr>
            <a:r>
              <a:rPr lang="en-US" sz="1200" b="1" dirty="0"/>
              <a:t>If there is likely to be a shift to a different bases in the future, a second set of bases should be developed.</a:t>
            </a:r>
            <a:r>
              <a:rPr lang="en-US" sz="1400" dirty="0"/>
              <a:t> </a:t>
            </a:r>
          </a:p>
        </p:txBody>
      </p:sp>
      <p:cxnSp>
        <p:nvCxnSpPr>
          <p:cNvPr id="45" name="Straight Connector 44"/>
          <p:cNvCxnSpPr/>
          <p:nvPr/>
        </p:nvCxnSpPr>
        <p:spPr>
          <a:xfrm>
            <a:off x="4724400" y="5562600"/>
            <a:ext cx="342900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514600" y="4038600"/>
            <a:ext cx="1447800" cy="523220"/>
          </a:xfrm>
          <a:prstGeom prst="rect">
            <a:avLst/>
          </a:prstGeom>
          <a:noFill/>
        </p:spPr>
        <p:txBody>
          <a:bodyPr wrap="square" rtlCol="0">
            <a:spAutoFit/>
          </a:bodyPr>
          <a:lstStyle/>
          <a:p>
            <a:r>
              <a:rPr lang="en-US" sz="1400" b="1" dirty="0"/>
              <a:t>Innovative  capacity</a:t>
            </a:r>
          </a:p>
        </p:txBody>
      </p:sp>
      <p:sp>
        <p:nvSpPr>
          <p:cNvPr id="47" name="TextBox 46"/>
          <p:cNvSpPr txBox="1"/>
          <p:nvPr/>
        </p:nvSpPr>
        <p:spPr>
          <a:xfrm>
            <a:off x="4991100" y="4229100"/>
            <a:ext cx="609600" cy="369332"/>
          </a:xfrm>
          <a:prstGeom prst="rect">
            <a:avLst/>
          </a:prstGeom>
          <a:noFill/>
        </p:spPr>
        <p:txBody>
          <a:bodyPr wrap="square" rtlCol="0">
            <a:spAutoFit/>
          </a:bodyPr>
          <a:lstStyle/>
          <a:p>
            <a:r>
              <a:rPr lang="en-US" dirty="0"/>
              <a:t>++</a:t>
            </a:r>
          </a:p>
        </p:txBody>
      </p:sp>
      <p:sp>
        <p:nvSpPr>
          <p:cNvPr id="48" name="TextBox 47"/>
          <p:cNvSpPr txBox="1"/>
          <p:nvPr/>
        </p:nvSpPr>
        <p:spPr>
          <a:xfrm>
            <a:off x="6210300" y="4229100"/>
            <a:ext cx="457200" cy="369332"/>
          </a:xfrm>
          <a:prstGeom prst="rect">
            <a:avLst/>
          </a:prstGeom>
          <a:noFill/>
        </p:spPr>
        <p:txBody>
          <a:bodyPr wrap="square" rtlCol="0">
            <a:spAutoFit/>
          </a:bodyPr>
          <a:lstStyle/>
          <a:p>
            <a:r>
              <a:rPr lang="en-US" dirty="0"/>
              <a:t>+</a:t>
            </a:r>
          </a:p>
        </p:txBody>
      </p:sp>
      <p:sp>
        <p:nvSpPr>
          <p:cNvPr id="49" name="TextBox 48"/>
          <p:cNvSpPr txBox="1"/>
          <p:nvPr/>
        </p:nvSpPr>
        <p:spPr>
          <a:xfrm>
            <a:off x="7505700" y="4229100"/>
            <a:ext cx="304800" cy="369332"/>
          </a:xfrm>
          <a:prstGeom prst="rect">
            <a:avLst/>
          </a:prstGeom>
          <a:noFill/>
        </p:spPr>
        <p:txBody>
          <a:bodyPr wrap="square" rtlCol="0">
            <a:spAutoFit/>
          </a:bodyPr>
          <a:lstStyle/>
          <a:p>
            <a:r>
              <a:rPr lang="en-US" dirty="0"/>
              <a: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68" y="1559368"/>
            <a:ext cx="1900332" cy="126316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371600"/>
          </a:xfrm>
        </p:spPr>
        <p:txBody>
          <a:bodyPr>
            <a:normAutofit/>
          </a:bodyPr>
          <a:lstStyle/>
          <a:p>
            <a:r>
              <a:rPr lang="en-US" sz="1600" b="1" i="1" dirty="0">
                <a:latin typeface="Times New Roman" panose="02020603050405020304" pitchFamily="18" charset="0"/>
                <a:cs typeface="Times New Roman" panose="02020603050405020304" pitchFamily="18" charset="0"/>
              </a:rPr>
              <a:t>Establishing SME’s Strategic Situation and Innovative Capacity; Step one.</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Characterize the strategic/innovation situation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65254744"/>
              </p:ext>
            </p:extLst>
          </p:nvPr>
        </p:nvGraphicFramePr>
        <p:xfrm>
          <a:off x="628650" y="2024264"/>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A9AB1CBE-E988-4DE1-924F-6523F2195912}" type="datetime1">
              <a:rPr lang="en-US" smtClean="0"/>
              <a:t>5/6/2019</a:t>
            </a:fld>
            <a:endParaRPr lang="en-CA" dirty="0"/>
          </a:p>
        </p:txBody>
      </p:sp>
      <p:sp>
        <p:nvSpPr>
          <p:cNvPr id="5" name="Footer Placeholder 4"/>
          <p:cNvSpPr>
            <a:spLocks noGrp="1"/>
          </p:cNvSpPr>
          <p:nvPr>
            <p:ph type="ftr" sz="quarter" idx="11"/>
          </p:nvPr>
        </p:nvSpPr>
        <p:spPr/>
        <p:txBody>
          <a:bodyPr/>
          <a:lstStyle/>
          <a:p>
            <a:r>
              <a:rPr lang="en-CA" dirty="0"/>
              <a:t>Strategy development and Innovation management by CIO</a:t>
            </a:r>
          </a:p>
        </p:txBody>
      </p:sp>
      <p:sp>
        <p:nvSpPr>
          <p:cNvPr id="6" name="Slide Number Placeholder 5"/>
          <p:cNvSpPr>
            <a:spLocks noGrp="1"/>
          </p:cNvSpPr>
          <p:nvPr>
            <p:ph type="sldNum" sz="quarter" idx="12"/>
          </p:nvPr>
        </p:nvSpPr>
        <p:spPr/>
        <p:txBody>
          <a:bodyPr/>
          <a:lstStyle/>
          <a:p>
            <a:fld id="{795946CF-6283-4CD8-9A06-9E998251E006}" type="slidenum">
              <a:rPr lang="en-CA" smtClean="0"/>
              <a:pPr/>
              <a:t>17</a:t>
            </a:fld>
            <a:endParaRPr lang="en-CA"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3400"/>
            <a:ext cx="8229600" cy="1143000"/>
          </a:xfrm>
        </p:spPr>
        <p:txBody>
          <a:bodyPr>
            <a:noAutofit/>
          </a:bodyPr>
          <a:lstStyle/>
          <a:p>
            <a:r>
              <a:rPr lang="en-US" sz="1400" b="1" dirty="0">
                <a:latin typeface="Times New Roman" panose="02020603050405020304" pitchFamily="18" charset="0"/>
                <a:cs typeface="Times New Roman" panose="02020603050405020304" pitchFamily="18" charset="0"/>
              </a:rPr>
              <a:t>Selecting a Strategy; Step Two</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Get it out!</a:t>
            </a: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163E938B-32EB-41D9-9E90-0AB593F468A7}" type="datetime1">
              <a:rPr lang="en-US" smtClean="0"/>
              <a:t>5/6/2019</a:t>
            </a:fld>
            <a:endParaRPr lang="en-US" dirty="0"/>
          </a:p>
        </p:txBody>
      </p:sp>
      <p:sp>
        <p:nvSpPr>
          <p:cNvPr id="4" name="Footer Placeholder 3"/>
          <p:cNvSpPr>
            <a:spLocks noGrp="1"/>
          </p:cNvSpPr>
          <p:nvPr>
            <p:ph type="ftr" sz="quarter" idx="11"/>
          </p:nvPr>
        </p:nvSpPr>
        <p:spPr/>
        <p:txBody>
          <a:bodyPr/>
          <a:lstStyle/>
          <a:p>
            <a:r>
              <a:rPr lang="en-CA" dirty="0"/>
              <a:t>Strategy development and Innovation management by CIO</a:t>
            </a:r>
            <a:endParaRPr lang="en-US" dirty="0"/>
          </a:p>
        </p:txBody>
      </p:sp>
      <p:sp>
        <p:nvSpPr>
          <p:cNvPr id="5" name="Slide Number Placeholder 4"/>
          <p:cNvSpPr>
            <a:spLocks noGrp="1"/>
          </p:cNvSpPr>
          <p:nvPr>
            <p:ph type="sldNum" sz="quarter" idx="12"/>
          </p:nvPr>
        </p:nvSpPr>
        <p:spPr/>
        <p:txBody>
          <a:bodyPr/>
          <a:lstStyle/>
          <a:p>
            <a:fld id="{C223C010-E106-4672-9BCB-CB4415750DE8}" type="slidenum">
              <a:rPr lang="en-US" smtClean="0"/>
              <a:pPr/>
              <a:t>18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 y="2514600"/>
            <a:ext cx="7620000" cy="194146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ate Placeholder 2"/>
          <p:cNvSpPr>
            <a:spLocks noGrp="1"/>
          </p:cNvSpPr>
          <p:nvPr>
            <p:ph type="dt" sz="half" idx="10"/>
          </p:nvPr>
        </p:nvSpPr>
        <p:spPr/>
        <p:txBody>
          <a:bodyPr/>
          <a:lstStyle/>
          <a:p>
            <a:fld id="{60D95871-0D7D-46A4-B625-E74C41663E16}" type="datetime1">
              <a:rPr lang="en-US" smtClean="0"/>
              <a:t>5/6/2019</a:t>
            </a:fld>
            <a:endParaRPr lang="en-CA" dirty="0"/>
          </a:p>
        </p:txBody>
      </p:sp>
      <p:sp>
        <p:nvSpPr>
          <p:cNvPr id="37" name="Footer Placeholder 36"/>
          <p:cNvSpPr>
            <a:spLocks noGrp="1"/>
          </p:cNvSpPr>
          <p:nvPr>
            <p:ph type="ftr" sz="quarter" idx="11"/>
          </p:nvPr>
        </p:nvSpPr>
        <p:spPr/>
        <p:txBody>
          <a:bodyPr/>
          <a:lstStyle/>
          <a:p>
            <a:r>
              <a:rPr lang="en-CA" dirty="0"/>
              <a:t>Strategy development and Innovation management by CIO</a:t>
            </a:r>
          </a:p>
        </p:txBody>
      </p:sp>
      <p:sp>
        <p:nvSpPr>
          <p:cNvPr id="36" name="Slide Number Placeholder 4"/>
          <p:cNvSpPr>
            <a:spLocks noGrp="1"/>
          </p:cNvSpPr>
          <p:nvPr>
            <p:ph type="sldNum" sz="quarter" idx="12"/>
          </p:nvPr>
        </p:nvSpPr>
        <p:spPr/>
        <p:txBody>
          <a:bodyPr/>
          <a:lstStyle/>
          <a:p>
            <a:fld id="{9DDBEC62-8278-4B78-A688-7DFD24F93A50}" type="slidenum">
              <a:rPr lang="en-CA"/>
              <a:pPr/>
              <a:t>19</a:t>
            </a:fld>
            <a:endParaRPr lang="en-CA" dirty="0"/>
          </a:p>
        </p:txBody>
      </p:sp>
      <p:sp>
        <p:nvSpPr>
          <p:cNvPr id="113666" name="Rectangle 2"/>
          <p:cNvSpPr>
            <a:spLocks noGrp="1" noChangeArrowheads="1"/>
          </p:cNvSpPr>
          <p:nvPr>
            <p:ph type="title" idx="4294967295"/>
          </p:nvPr>
        </p:nvSpPr>
        <p:spPr>
          <a:xfrm>
            <a:off x="0" y="0"/>
            <a:ext cx="8915400" cy="1263649"/>
          </a:xfrm>
        </p:spPr>
        <p:txBody>
          <a:bodyPr>
            <a:noAutofit/>
          </a:bodyPr>
          <a:lstStyle/>
          <a:p>
            <a:br>
              <a:rPr lang="en-US" sz="2400" b="1" dirty="0">
                <a:latin typeface="Times New Roman" panose="02020603050405020304" pitchFamily="18" charset="0"/>
                <a:cs typeface="Times New Roman" panose="02020603050405020304" pitchFamily="18" charset="0"/>
              </a:rPr>
            </a:br>
            <a:r>
              <a:rPr lang="en-US" sz="1400" b="1" i="1" dirty="0">
                <a:latin typeface="Times New Roman" panose="02020603050405020304" pitchFamily="18" charset="0"/>
                <a:cs typeface="Times New Roman" panose="02020603050405020304" pitchFamily="18" charset="0"/>
              </a:rPr>
              <a:t>Select a strategy; Step Two</a:t>
            </a:r>
            <a:br>
              <a:rPr lang="en-US" sz="1400" b="1" i="1" dirty="0">
                <a:latin typeface="Times New Roman" panose="02020603050405020304" pitchFamily="18" charset="0"/>
                <a:cs typeface="Times New Roman" panose="02020603050405020304" pitchFamily="18" charset="0"/>
              </a:rPr>
            </a:br>
            <a:br>
              <a:rPr lang="en-US" sz="1400" b="1" i="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Evaluating alternate strategies for the business unit, leading to the preparation of action plans</a:t>
            </a:r>
          </a:p>
        </p:txBody>
      </p:sp>
      <p:sp>
        <p:nvSpPr>
          <p:cNvPr id="113667" name="Rectangle 3"/>
          <p:cNvSpPr>
            <a:spLocks noChangeArrowheads="1"/>
          </p:cNvSpPr>
          <p:nvPr/>
        </p:nvSpPr>
        <p:spPr bwMode="auto">
          <a:xfrm>
            <a:off x="3962400" y="2057400"/>
            <a:ext cx="1295400" cy="7620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400" dirty="0"/>
              <a:t>Thrust</a:t>
            </a:r>
          </a:p>
          <a:p>
            <a:pPr algn="ctr"/>
            <a:r>
              <a:rPr lang="en-US" sz="1400" dirty="0"/>
              <a:t>Selection</a:t>
            </a:r>
          </a:p>
        </p:txBody>
      </p:sp>
      <p:sp>
        <p:nvSpPr>
          <p:cNvPr id="113668" name="Rectangle 4"/>
          <p:cNvSpPr>
            <a:spLocks noChangeArrowheads="1"/>
          </p:cNvSpPr>
          <p:nvPr/>
        </p:nvSpPr>
        <p:spPr bwMode="auto">
          <a:xfrm>
            <a:off x="3962400" y="2971800"/>
            <a:ext cx="1295400" cy="7620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400" dirty="0"/>
              <a:t>Strategy </a:t>
            </a:r>
          </a:p>
          <a:p>
            <a:pPr algn="ctr"/>
            <a:r>
              <a:rPr lang="en-US" sz="1400" dirty="0"/>
              <a:t>Options</a:t>
            </a:r>
          </a:p>
        </p:txBody>
      </p:sp>
      <p:sp>
        <p:nvSpPr>
          <p:cNvPr id="113669" name="Rectangle 5"/>
          <p:cNvSpPr>
            <a:spLocks noChangeArrowheads="1"/>
          </p:cNvSpPr>
          <p:nvPr/>
        </p:nvSpPr>
        <p:spPr bwMode="auto">
          <a:xfrm>
            <a:off x="3962400" y="4114800"/>
            <a:ext cx="1295400" cy="8382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400" dirty="0"/>
              <a:t>Strategy</a:t>
            </a:r>
          </a:p>
          <a:p>
            <a:pPr algn="ctr"/>
            <a:r>
              <a:rPr lang="en-US" sz="1400" dirty="0"/>
              <a:t>Selection</a:t>
            </a:r>
          </a:p>
        </p:txBody>
      </p:sp>
      <p:sp>
        <p:nvSpPr>
          <p:cNvPr id="113670" name="Rectangle 6"/>
          <p:cNvSpPr>
            <a:spLocks noChangeArrowheads="1"/>
          </p:cNvSpPr>
          <p:nvPr/>
        </p:nvSpPr>
        <p:spPr bwMode="auto">
          <a:xfrm>
            <a:off x="3733800" y="5486400"/>
            <a:ext cx="1828800" cy="8382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400" dirty="0"/>
              <a:t>Translation of the</a:t>
            </a:r>
          </a:p>
          <a:p>
            <a:pPr algn="ctr"/>
            <a:r>
              <a:rPr lang="en-US" sz="1400" dirty="0"/>
              <a:t>Strategy into Tactical </a:t>
            </a:r>
          </a:p>
          <a:p>
            <a:pPr algn="ctr"/>
            <a:r>
              <a:rPr lang="en-US" sz="1400" dirty="0"/>
              <a:t>and Action Plans</a:t>
            </a:r>
          </a:p>
        </p:txBody>
      </p:sp>
      <p:sp>
        <p:nvSpPr>
          <p:cNvPr id="113671" name="Rectangle 7"/>
          <p:cNvSpPr>
            <a:spLocks noChangeArrowheads="1"/>
          </p:cNvSpPr>
          <p:nvPr/>
        </p:nvSpPr>
        <p:spPr bwMode="auto">
          <a:xfrm>
            <a:off x="1981200" y="4114800"/>
            <a:ext cx="1219200" cy="8382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400" dirty="0"/>
              <a:t>Risk </a:t>
            </a:r>
          </a:p>
          <a:p>
            <a:pPr algn="ctr"/>
            <a:r>
              <a:rPr lang="en-US" sz="1400" dirty="0"/>
              <a:t>Analysis</a:t>
            </a:r>
          </a:p>
        </p:txBody>
      </p:sp>
      <p:sp>
        <p:nvSpPr>
          <p:cNvPr id="113672" name="Rectangle 8"/>
          <p:cNvSpPr>
            <a:spLocks noChangeArrowheads="1"/>
          </p:cNvSpPr>
          <p:nvPr/>
        </p:nvSpPr>
        <p:spPr bwMode="auto">
          <a:xfrm>
            <a:off x="5943600" y="4114800"/>
            <a:ext cx="1143000" cy="8382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400" dirty="0"/>
              <a:t>Financial</a:t>
            </a:r>
          </a:p>
          <a:p>
            <a:pPr algn="ctr"/>
            <a:r>
              <a:rPr lang="en-US" sz="1400" dirty="0"/>
              <a:t>Implications</a:t>
            </a:r>
          </a:p>
        </p:txBody>
      </p:sp>
      <p:sp>
        <p:nvSpPr>
          <p:cNvPr id="113673" name="Rectangle 9"/>
          <p:cNvSpPr>
            <a:spLocks noChangeArrowheads="1"/>
          </p:cNvSpPr>
          <p:nvPr/>
        </p:nvSpPr>
        <p:spPr bwMode="auto">
          <a:xfrm>
            <a:off x="1447800" y="2971800"/>
            <a:ext cx="1219200" cy="6858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400" dirty="0"/>
              <a:t>Potential </a:t>
            </a:r>
          </a:p>
          <a:p>
            <a:pPr algn="ctr"/>
            <a:r>
              <a:rPr lang="en-US" sz="1400" dirty="0"/>
              <a:t>Competitor </a:t>
            </a:r>
          </a:p>
          <a:p>
            <a:pPr algn="ctr"/>
            <a:r>
              <a:rPr lang="en-US" sz="1400" dirty="0"/>
              <a:t>Reactions</a:t>
            </a:r>
          </a:p>
        </p:txBody>
      </p:sp>
      <p:sp>
        <p:nvSpPr>
          <p:cNvPr id="113674" name="Rectangle 10"/>
          <p:cNvSpPr>
            <a:spLocks noChangeArrowheads="1"/>
          </p:cNvSpPr>
          <p:nvPr/>
        </p:nvSpPr>
        <p:spPr bwMode="auto">
          <a:xfrm>
            <a:off x="6781800" y="2971800"/>
            <a:ext cx="1371600" cy="7620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400" dirty="0"/>
              <a:t>Capacity for</a:t>
            </a:r>
          </a:p>
          <a:p>
            <a:pPr algn="ctr"/>
            <a:r>
              <a:rPr lang="en-US" sz="1400" dirty="0"/>
              <a:t>Improvements</a:t>
            </a:r>
          </a:p>
        </p:txBody>
      </p:sp>
      <p:sp>
        <p:nvSpPr>
          <p:cNvPr id="113675" name="Line 11"/>
          <p:cNvSpPr>
            <a:spLocks noChangeShapeType="1"/>
          </p:cNvSpPr>
          <p:nvPr/>
        </p:nvSpPr>
        <p:spPr bwMode="auto">
          <a:xfrm>
            <a:off x="4572000" y="2819400"/>
            <a:ext cx="0" cy="15240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113676" name="Line 12"/>
          <p:cNvSpPr>
            <a:spLocks noChangeShapeType="1"/>
          </p:cNvSpPr>
          <p:nvPr/>
        </p:nvSpPr>
        <p:spPr bwMode="auto">
          <a:xfrm>
            <a:off x="4572000" y="3733800"/>
            <a:ext cx="0" cy="38100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113677" name="Line 13"/>
          <p:cNvSpPr>
            <a:spLocks noChangeShapeType="1"/>
          </p:cNvSpPr>
          <p:nvPr/>
        </p:nvSpPr>
        <p:spPr bwMode="auto">
          <a:xfrm>
            <a:off x="4648200" y="4953000"/>
            <a:ext cx="0" cy="53340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113678" name="Line 14"/>
          <p:cNvSpPr>
            <a:spLocks noChangeShapeType="1"/>
          </p:cNvSpPr>
          <p:nvPr/>
        </p:nvSpPr>
        <p:spPr bwMode="auto">
          <a:xfrm>
            <a:off x="3200400" y="4495800"/>
            <a:ext cx="762000" cy="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113679" name="Line 15"/>
          <p:cNvSpPr>
            <a:spLocks noChangeShapeType="1"/>
          </p:cNvSpPr>
          <p:nvPr/>
        </p:nvSpPr>
        <p:spPr bwMode="auto">
          <a:xfrm flipH="1">
            <a:off x="5257800" y="4495800"/>
            <a:ext cx="685800" cy="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113680" name="Line 16"/>
          <p:cNvSpPr>
            <a:spLocks noChangeShapeType="1"/>
          </p:cNvSpPr>
          <p:nvPr/>
        </p:nvSpPr>
        <p:spPr bwMode="auto">
          <a:xfrm flipH="1">
            <a:off x="5257800" y="3276600"/>
            <a:ext cx="1524000" cy="83820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113681" name="Line 17"/>
          <p:cNvSpPr>
            <a:spLocks noChangeShapeType="1"/>
          </p:cNvSpPr>
          <p:nvPr/>
        </p:nvSpPr>
        <p:spPr bwMode="auto">
          <a:xfrm flipH="1">
            <a:off x="6705600" y="3733800"/>
            <a:ext cx="457200" cy="38100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113682" name="Line 18"/>
          <p:cNvSpPr>
            <a:spLocks noChangeShapeType="1"/>
          </p:cNvSpPr>
          <p:nvPr/>
        </p:nvSpPr>
        <p:spPr bwMode="auto">
          <a:xfrm>
            <a:off x="2057400" y="3657600"/>
            <a:ext cx="381000" cy="45720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113683" name="Line 19"/>
          <p:cNvSpPr>
            <a:spLocks noChangeShapeType="1"/>
          </p:cNvSpPr>
          <p:nvPr/>
        </p:nvSpPr>
        <p:spPr bwMode="auto">
          <a:xfrm>
            <a:off x="2667000" y="3505200"/>
            <a:ext cx="1295400" cy="60960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113684" name="Line 20"/>
          <p:cNvSpPr>
            <a:spLocks noChangeShapeType="1"/>
          </p:cNvSpPr>
          <p:nvPr/>
        </p:nvSpPr>
        <p:spPr bwMode="auto">
          <a:xfrm flipH="1">
            <a:off x="3200400" y="4648200"/>
            <a:ext cx="762000" cy="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113685" name="Line 21"/>
          <p:cNvSpPr>
            <a:spLocks noChangeShapeType="1"/>
          </p:cNvSpPr>
          <p:nvPr/>
        </p:nvSpPr>
        <p:spPr bwMode="auto">
          <a:xfrm>
            <a:off x="5257800" y="4724400"/>
            <a:ext cx="685800" cy="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113686" name="Text Box 22"/>
          <p:cNvSpPr txBox="1">
            <a:spLocks noChangeArrowheads="1"/>
          </p:cNvSpPr>
          <p:nvPr/>
        </p:nvSpPr>
        <p:spPr bwMode="auto">
          <a:xfrm>
            <a:off x="1447800" y="1524001"/>
            <a:ext cx="1524000" cy="537422"/>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Competitive Intensity</a:t>
            </a:r>
          </a:p>
        </p:txBody>
      </p:sp>
      <p:sp>
        <p:nvSpPr>
          <p:cNvPr id="113687" name="Text Box 23"/>
          <p:cNvSpPr txBox="1">
            <a:spLocks noChangeArrowheads="1"/>
          </p:cNvSpPr>
          <p:nvPr/>
        </p:nvSpPr>
        <p:spPr bwMode="auto">
          <a:xfrm>
            <a:off x="3124200" y="1524000"/>
            <a:ext cx="2057400" cy="537422"/>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b="1" dirty="0"/>
              <a:t>Strategic/innovative  Situation</a:t>
            </a:r>
          </a:p>
        </p:txBody>
      </p:sp>
      <p:sp>
        <p:nvSpPr>
          <p:cNvPr id="113688" name="Text Box 24"/>
          <p:cNvSpPr txBox="1">
            <a:spLocks noChangeArrowheads="1"/>
          </p:cNvSpPr>
          <p:nvPr/>
        </p:nvSpPr>
        <p:spPr bwMode="auto">
          <a:xfrm>
            <a:off x="6553200" y="1524003"/>
            <a:ext cx="1524000" cy="860587"/>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Competitive Position</a:t>
            </a:r>
          </a:p>
          <a:p>
            <a:pPr>
              <a:spcBef>
                <a:spcPct val="50000"/>
              </a:spcBef>
            </a:pPr>
            <a:endParaRPr lang="en-US" sz="1400" dirty="0"/>
          </a:p>
        </p:txBody>
      </p:sp>
      <p:sp>
        <p:nvSpPr>
          <p:cNvPr id="113691" name="Line 27"/>
          <p:cNvSpPr>
            <a:spLocks noChangeShapeType="1"/>
          </p:cNvSpPr>
          <p:nvPr/>
        </p:nvSpPr>
        <p:spPr bwMode="auto">
          <a:xfrm>
            <a:off x="4648200" y="1676400"/>
            <a:ext cx="0" cy="7620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113692" name="Text Box 28"/>
          <p:cNvSpPr txBox="1">
            <a:spLocks noChangeArrowheads="1"/>
          </p:cNvSpPr>
          <p:nvPr/>
        </p:nvSpPr>
        <p:spPr bwMode="auto">
          <a:xfrm>
            <a:off x="5562600" y="2133604"/>
            <a:ext cx="1447800" cy="968309"/>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Reference  ‘natural’ strategy selection</a:t>
            </a:r>
            <a:endParaRPr lang="en-US" sz="1400" dirty="0"/>
          </a:p>
        </p:txBody>
      </p:sp>
      <p:sp>
        <p:nvSpPr>
          <p:cNvPr id="113693" name="Line 29"/>
          <p:cNvSpPr>
            <a:spLocks noChangeShapeType="1"/>
          </p:cNvSpPr>
          <p:nvPr/>
        </p:nvSpPr>
        <p:spPr bwMode="auto">
          <a:xfrm flipH="1">
            <a:off x="5257800" y="2743200"/>
            <a:ext cx="381000" cy="45720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113694" name="Line 30"/>
          <p:cNvSpPr>
            <a:spLocks noChangeShapeType="1"/>
          </p:cNvSpPr>
          <p:nvPr/>
        </p:nvSpPr>
        <p:spPr bwMode="auto">
          <a:xfrm flipH="1">
            <a:off x="5181600" y="3124200"/>
            <a:ext cx="457200" cy="99060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38" name="Down Arrow 37"/>
          <p:cNvSpPr/>
          <p:nvPr/>
        </p:nvSpPr>
        <p:spPr>
          <a:xfrm>
            <a:off x="4953000" y="1600200"/>
            <a:ext cx="1524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own Arrow 38"/>
          <p:cNvSpPr/>
          <p:nvPr/>
        </p:nvSpPr>
        <p:spPr>
          <a:xfrm>
            <a:off x="7315200" y="2057400"/>
            <a:ext cx="152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Down Arrow 39"/>
          <p:cNvSpPr/>
          <p:nvPr/>
        </p:nvSpPr>
        <p:spPr>
          <a:xfrm>
            <a:off x="1905000" y="2057400"/>
            <a:ext cx="2286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6" y="5061181"/>
            <a:ext cx="2168856" cy="16501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1295400"/>
          </a:xfrm>
        </p:spPr>
        <p:txBody>
          <a:bodyPr>
            <a:normAutofit/>
          </a:bodyPr>
          <a:lstStyle/>
          <a:p>
            <a:pPr algn="l"/>
            <a:r>
              <a:rPr lang="en-US" sz="2400" b="1" dirty="0">
                <a:latin typeface="Times New Roman" panose="02020603050405020304" pitchFamily="18" charset="0"/>
                <a:cs typeface="Times New Roman" panose="02020603050405020304" pitchFamily="18" charset="0"/>
              </a:rPr>
              <a:t>Situation-driven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strategy development and</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innovation management</a:t>
            </a:r>
          </a:p>
        </p:txBody>
      </p:sp>
      <p:sp>
        <p:nvSpPr>
          <p:cNvPr id="3" name="Content Placeholder 2"/>
          <p:cNvSpPr>
            <a:spLocks noGrp="1"/>
          </p:cNvSpPr>
          <p:nvPr>
            <p:ph type="subTitle" idx="1"/>
          </p:nvPr>
        </p:nvSpPr>
        <p:spPr>
          <a:xfrm>
            <a:off x="952299" y="1905000"/>
            <a:ext cx="7543800" cy="4114800"/>
          </a:xfrm>
        </p:spPr>
        <p:txBody>
          <a:bodyPr>
            <a:normAutofit fontScale="77500" lnSpcReduction="20000"/>
          </a:bodyPr>
          <a:lstStyle/>
          <a:p>
            <a:r>
              <a:rPr lang="en-US" sz="2600" b="1" dirty="0">
                <a:latin typeface="Times New Roman" panose="02020603050405020304" pitchFamily="18" charset="0"/>
                <a:cs typeface="Times New Roman" panose="02020603050405020304" pitchFamily="18" charset="0"/>
              </a:rPr>
              <a:t>Table of Contents</a:t>
            </a:r>
          </a:p>
          <a:p>
            <a:endParaRPr lang="en-US" sz="2600" b="1" dirty="0">
              <a:latin typeface="Times New Roman" panose="02020603050405020304" pitchFamily="18" charset="0"/>
              <a:cs typeface="Times New Roman" panose="02020603050405020304" pitchFamily="18" charset="0"/>
            </a:endParaRPr>
          </a:p>
          <a:p>
            <a:pPr algn="l"/>
            <a:r>
              <a:rPr lang="en-US" sz="2600" b="1" dirty="0">
                <a:latin typeface="Times New Roman" panose="02020603050405020304" pitchFamily="18" charset="0"/>
                <a:cs typeface="Times New Roman" panose="02020603050405020304" pitchFamily="18" charset="0"/>
              </a:rPr>
              <a:t>Three steps to developing a practical, implementable strategy while addressing innovation management.</a:t>
            </a:r>
          </a:p>
          <a:p>
            <a:pPr algn="l"/>
            <a:endParaRPr lang="en-US" sz="2600" b="1" dirty="0">
              <a:latin typeface="Times New Roman" panose="02020603050405020304" pitchFamily="18" charset="0"/>
              <a:cs typeface="Times New Roman" panose="02020603050405020304" pitchFamily="18" charset="0"/>
            </a:endParaRPr>
          </a:p>
          <a:p>
            <a:pPr lvl="1" algn="l"/>
            <a:r>
              <a:rPr lang="en-US" sz="2300" b="1" dirty="0">
                <a:latin typeface="Times New Roman" panose="02020603050405020304" pitchFamily="18" charset="0"/>
                <a:cs typeface="Times New Roman" panose="02020603050405020304" pitchFamily="18" charset="0"/>
              </a:rPr>
              <a:t>Step One; understand the organization’s strategic/innovation situation</a:t>
            </a:r>
          </a:p>
          <a:p>
            <a:pPr lvl="1" algn="l"/>
            <a:endParaRPr lang="en-US" sz="2300" b="1" dirty="0">
              <a:latin typeface="Times New Roman" panose="02020603050405020304" pitchFamily="18" charset="0"/>
              <a:cs typeface="Times New Roman" panose="02020603050405020304" pitchFamily="18" charset="0"/>
            </a:endParaRPr>
          </a:p>
          <a:p>
            <a:pPr lvl="1" algn="l"/>
            <a:r>
              <a:rPr lang="en-US" sz="2300" b="1" dirty="0">
                <a:latin typeface="Times New Roman" panose="02020603050405020304" pitchFamily="18" charset="0"/>
                <a:cs typeface="Times New Roman" panose="02020603050405020304" pitchFamily="18" charset="0"/>
              </a:rPr>
              <a:t>Step two; select a strategy</a:t>
            </a:r>
          </a:p>
          <a:p>
            <a:pPr lvl="1" algn="l">
              <a:buFont typeface="Arial" pitchFamily="34" charset="0"/>
              <a:buChar char="•"/>
            </a:pPr>
            <a:endParaRPr lang="en-US" sz="2300" b="1" dirty="0">
              <a:latin typeface="Times New Roman" panose="02020603050405020304" pitchFamily="18" charset="0"/>
              <a:cs typeface="Times New Roman" panose="02020603050405020304" pitchFamily="18" charset="0"/>
            </a:endParaRPr>
          </a:p>
          <a:p>
            <a:pPr lvl="1" algn="l"/>
            <a:r>
              <a:rPr lang="en-US" sz="2300" b="1" dirty="0">
                <a:latin typeface="Times New Roman" panose="02020603050405020304" pitchFamily="18" charset="0"/>
                <a:cs typeface="Times New Roman" panose="02020603050405020304" pitchFamily="18" charset="0"/>
              </a:rPr>
              <a:t>Step three; make it happen</a:t>
            </a:r>
            <a:endParaRPr lang="en-US" dirty="0"/>
          </a:p>
          <a:p>
            <a:pPr algn="l"/>
            <a:r>
              <a:rPr lang="en-US" dirty="0"/>
              <a:t> </a:t>
            </a:r>
          </a:p>
          <a:p>
            <a:endParaRPr lang="en-US" dirty="0"/>
          </a:p>
          <a:p>
            <a:pPr algn="l"/>
            <a:r>
              <a:rPr lang="en-US" dirty="0">
                <a:hlinkClick r:id="rId2"/>
              </a:rPr>
              <a:t>http://www.corporateinnovationonline.com</a:t>
            </a:r>
            <a:endParaRPr lang="en-US" dirty="0"/>
          </a:p>
          <a:p>
            <a:pPr algn="l"/>
            <a:r>
              <a:rPr lang="en-US" b="1" dirty="0">
                <a:latin typeface="Times New Roman" panose="02020603050405020304" pitchFamily="18" charset="0"/>
                <a:cs typeface="Times New Roman" panose="02020603050405020304" pitchFamily="18" charset="0"/>
              </a:rPr>
              <a:t>Researching and articulating innovation management best practices</a:t>
            </a:r>
          </a:p>
          <a:p>
            <a:pPr algn="l"/>
            <a:endParaRPr lang="en-US" dirty="0"/>
          </a:p>
          <a:p>
            <a:pPr algn="l"/>
            <a:endParaRPr lang="en-US" dirty="0"/>
          </a:p>
        </p:txBody>
      </p:sp>
      <p:sp>
        <p:nvSpPr>
          <p:cNvPr id="5" name="Date Placeholder 4"/>
          <p:cNvSpPr>
            <a:spLocks noGrp="1"/>
          </p:cNvSpPr>
          <p:nvPr>
            <p:ph type="dt" sz="half" idx="10"/>
          </p:nvPr>
        </p:nvSpPr>
        <p:spPr/>
        <p:txBody>
          <a:bodyPr/>
          <a:lstStyle/>
          <a:p>
            <a:fld id="{E4771D9A-B14A-4277-B08F-80DC9AE62A67}" type="datetime1">
              <a:rPr lang="en-US" smtClean="0"/>
              <a:t>5/6/2019</a:t>
            </a:fld>
            <a:endParaRPr lang="en-US" dirty="0"/>
          </a:p>
        </p:txBody>
      </p:sp>
      <p:sp>
        <p:nvSpPr>
          <p:cNvPr id="6" name="Footer Placeholder 5"/>
          <p:cNvSpPr>
            <a:spLocks noGrp="1"/>
          </p:cNvSpPr>
          <p:nvPr>
            <p:ph type="ftr" sz="quarter" idx="11"/>
          </p:nvPr>
        </p:nvSpPr>
        <p:spPr/>
        <p:txBody>
          <a:bodyPr/>
          <a:lstStyle/>
          <a:p>
            <a:r>
              <a:rPr lang="en-CA" dirty="0"/>
              <a:t>Strategy development and Innovation management by CIO</a:t>
            </a:r>
            <a:endParaRPr lang="en-US" dirty="0"/>
          </a:p>
        </p:txBody>
      </p:sp>
      <p:sp>
        <p:nvSpPr>
          <p:cNvPr id="4" name="Slide Number Placeholder 3"/>
          <p:cNvSpPr>
            <a:spLocks noGrp="1"/>
          </p:cNvSpPr>
          <p:nvPr>
            <p:ph type="sldNum" sz="quarter" idx="12"/>
          </p:nvPr>
        </p:nvSpPr>
        <p:spPr/>
        <p:txBody>
          <a:bodyPr/>
          <a:lstStyle/>
          <a:p>
            <a:fld id="{C223C010-E106-4672-9BCB-CB4415750DE8}"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2"/>
          <p:cNvSpPr>
            <a:spLocks noGrp="1"/>
          </p:cNvSpPr>
          <p:nvPr>
            <p:ph type="dt" sz="half" idx="10"/>
          </p:nvPr>
        </p:nvSpPr>
        <p:spPr/>
        <p:txBody>
          <a:bodyPr/>
          <a:lstStyle/>
          <a:p>
            <a:fld id="{93A8A6DA-739E-4E3A-A2E0-DCBC26D2BA39}" type="datetime1">
              <a:rPr lang="en-US" smtClean="0"/>
              <a:t>5/6/2019</a:t>
            </a:fld>
            <a:endParaRPr lang="en-CA" dirty="0"/>
          </a:p>
        </p:txBody>
      </p:sp>
      <p:sp>
        <p:nvSpPr>
          <p:cNvPr id="36" name="Footer Placeholder 35"/>
          <p:cNvSpPr>
            <a:spLocks noGrp="1"/>
          </p:cNvSpPr>
          <p:nvPr>
            <p:ph type="ftr" sz="quarter" idx="11"/>
          </p:nvPr>
        </p:nvSpPr>
        <p:spPr/>
        <p:txBody>
          <a:bodyPr/>
          <a:lstStyle/>
          <a:p>
            <a:r>
              <a:rPr lang="en-CA" dirty="0"/>
              <a:t>Strategy development and Innovation management by CIO</a:t>
            </a:r>
          </a:p>
        </p:txBody>
      </p:sp>
      <p:sp>
        <p:nvSpPr>
          <p:cNvPr id="35" name="Slide Number Placeholder 4"/>
          <p:cNvSpPr>
            <a:spLocks noGrp="1"/>
          </p:cNvSpPr>
          <p:nvPr>
            <p:ph type="sldNum" sz="quarter" idx="12"/>
          </p:nvPr>
        </p:nvSpPr>
        <p:spPr/>
        <p:txBody>
          <a:bodyPr/>
          <a:lstStyle/>
          <a:p>
            <a:fld id="{A1BDA0F2-8AE1-4880-B35A-749C55378000}" type="slidenum">
              <a:rPr lang="en-CA"/>
              <a:pPr/>
              <a:t>20</a:t>
            </a:fld>
            <a:endParaRPr lang="en-CA" dirty="0"/>
          </a:p>
        </p:txBody>
      </p:sp>
      <p:sp>
        <p:nvSpPr>
          <p:cNvPr id="116738" name="Rectangle 2"/>
          <p:cNvSpPr>
            <a:spLocks noGrp="1" noChangeArrowheads="1"/>
          </p:cNvSpPr>
          <p:nvPr>
            <p:ph type="title" idx="4294967295"/>
          </p:nvPr>
        </p:nvSpPr>
        <p:spPr>
          <a:xfrm>
            <a:off x="0" y="353493"/>
            <a:ext cx="9144000" cy="762000"/>
          </a:xfrm>
        </p:spPr>
        <p:txBody>
          <a:bodyPr>
            <a:noAutofit/>
          </a:bodyPr>
          <a:lstStyle/>
          <a:p>
            <a:br>
              <a:rPr lang="en-US" sz="1400" b="1" dirty="0">
                <a:latin typeface="Times New Roman" panose="02020603050405020304" pitchFamily="18" charset="0"/>
                <a:cs typeface="Times New Roman" panose="02020603050405020304" pitchFamily="18" charset="0"/>
              </a:rPr>
            </a:br>
            <a:r>
              <a:rPr lang="en-US" sz="1400" b="1" i="1" dirty="0">
                <a:latin typeface="Times New Roman" panose="02020603050405020304" pitchFamily="18" charset="0"/>
                <a:cs typeface="Times New Roman" panose="02020603050405020304" pitchFamily="18" charset="0"/>
              </a:rPr>
              <a:t>Select a strategy; Step Two</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Think about ‘natural’ strategic option zones based on the SME’s strategic situation</a:t>
            </a:r>
          </a:p>
        </p:txBody>
      </p:sp>
      <p:sp>
        <p:nvSpPr>
          <p:cNvPr id="116739" name="Rectangle 3"/>
          <p:cNvSpPr>
            <a:spLocks noChangeArrowheads="1"/>
          </p:cNvSpPr>
          <p:nvPr/>
        </p:nvSpPr>
        <p:spPr bwMode="auto">
          <a:xfrm>
            <a:off x="2133600" y="1828800"/>
            <a:ext cx="5791200" cy="4572000"/>
          </a:xfrm>
          <a:prstGeom prst="rect">
            <a:avLst/>
          </a:prstGeom>
          <a:noFill/>
          <a:ln w="9525">
            <a:solidFill>
              <a:schemeClr val="tx1"/>
            </a:solidFill>
            <a:miter lim="800000"/>
            <a:headEnd/>
            <a:tailEnd/>
          </a:ln>
          <a:effectLst/>
        </p:spPr>
        <p:txBody>
          <a:bodyPr wrap="none" lIns="105503" tIns="52752" rIns="105503" bIns="52752" anchor="ctr"/>
          <a:lstStyle/>
          <a:p>
            <a:endParaRPr lang="en-US" dirty="0"/>
          </a:p>
        </p:txBody>
      </p:sp>
      <p:sp>
        <p:nvSpPr>
          <p:cNvPr id="116740" name="Line 4"/>
          <p:cNvSpPr>
            <a:spLocks noChangeShapeType="1"/>
          </p:cNvSpPr>
          <p:nvPr/>
        </p:nvSpPr>
        <p:spPr bwMode="auto">
          <a:xfrm>
            <a:off x="3505200" y="1828800"/>
            <a:ext cx="0" cy="4572000"/>
          </a:xfrm>
          <a:prstGeom prst="line">
            <a:avLst/>
          </a:prstGeom>
          <a:noFill/>
          <a:ln w="9525">
            <a:solidFill>
              <a:schemeClr val="tx1"/>
            </a:solidFill>
            <a:round/>
            <a:headEnd/>
            <a:tailEnd/>
          </a:ln>
          <a:effectLst/>
        </p:spPr>
        <p:txBody>
          <a:bodyPr wrap="none" lIns="105503" tIns="52752" rIns="105503" bIns="52752" anchor="ctr"/>
          <a:lstStyle/>
          <a:p>
            <a:endParaRPr lang="en-US" dirty="0"/>
          </a:p>
        </p:txBody>
      </p:sp>
      <p:sp>
        <p:nvSpPr>
          <p:cNvPr id="116741" name="Line 5"/>
          <p:cNvSpPr>
            <a:spLocks noChangeShapeType="1"/>
          </p:cNvSpPr>
          <p:nvPr/>
        </p:nvSpPr>
        <p:spPr bwMode="auto">
          <a:xfrm>
            <a:off x="5029200" y="1828800"/>
            <a:ext cx="0" cy="4572000"/>
          </a:xfrm>
          <a:prstGeom prst="line">
            <a:avLst/>
          </a:prstGeom>
          <a:noFill/>
          <a:ln w="9525">
            <a:solidFill>
              <a:schemeClr val="tx1"/>
            </a:solidFill>
            <a:round/>
            <a:headEnd/>
            <a:tailEnd/>
          </a:ln>
          <a:effectLst/>
        </p:spPr>
        <p:txBody>
          <a:bodyPr wrap="none" lIns="105503" tIns="52752" rIns="105503" bIns="52752" anchor="ctr"/>
          <a:lstStyle/>
          <a:p>
            <a:endParaRPr lang="en-US" dirty="0"/>
          </a:p>
        </p:txBody>
      </p:sp>
      <p:sp>
        <p:nvSpPr>
          <p:cNvPr id="116742" name="Line 6"/>
          <p:cNvSpPr>
            <a:spLocks noChangeShapeType="1"/>
          </p:cNvSpPr>
          <p:nvPr/>
        </p:nvSpPr>
        <p:spPr bwMode="auto">
          <a:xfrm>
            <a:off x="6400800" y="1828800"/>
            <a:ext cx="0" cy="4572000"/>
          </a:xfrm>
          <a:prstGeom prst="line">
            <a:avLst/>
          </a:prstGeom>
          <a:noFill/>
          <a:ln w="9525">
            <a:solidFill>
              <a:schemeClr val="tx1"/>
            </a:solidFill>
            <a:round/>
            <a:headEnd/>
            <a:tailEnd/>
          </a:ln>
          <a:effectLst/>
        </p:spPr>
        <p:txBody>
          <a:bodyPr wrap="none" lIns="105503" tIns="52752" rIns="105503" bIns="52752" anchor="ctr"/>
          <a:lstStyle/>
          <a:p>
            <a:endParaRPr lang="en-US" dirty="0"/>
          </a:p>
        </p:txBody>
      </p:sp>
      <p:sp>
        <p:nvSpPr>
          <p:cNvPr id="116746" name="Line 10"/>
          <p:cNvSpPr>
            <a:spLocks noChangeShapeType="1"/>
          </p:cNvSpPr>
          <p:nvPr/>
        </p:nvSpPr>
        <p:spPr bwMode="auto">
          <a:xfrm>
            <a:off x="2057400" y="2514600"/>
            <a:ext cx="5791200" cy="0"/>
          </a:xfrm>
          <a:prstGeom prst="line">
            <a:avLst/>
          </a:prstGeom>
          <a:noFill/>
          <a:ln w="9525">
            <a:solidFill>
              <a:schemeClr val="tx1"/>
            </a:solidFill>
            <a:round/>
            <a:headEnd/>
            <a:tailEnd/>
          </a:ln>
          <a:effectLst/>
        </p:spPr>
        <p:txBody>
          <a:bodyPr wrap="none" lIns="105503" tIns="52752" rIns="105503" bIns="52752" anchor="ctr"/>
          <a:lstStyle/>
          <a:p>
            <a:endParaRPr lang="en-US" dirty="0"/>
          </a:p>
        </p:txBody>
      </p:sp>
      <p:sp>
        <p:nvSpPr>
          <p:cNvPr id="116747" name="Line 11"/>
          <p:cNvSpPr>
            <a:spLocks noChangeShapeType="1"/>
          </p:cNvSpPr>
          <p:nvPr/>
        </p:nvSpPr>
        <p:spPr bwMode="auto">
          <a:xfrm>
            <a:off x="2057400" y="3352800"/>
            <a:ext cx="5791200" cy="0"/>
          </a:xfrm>
          <a:prstGeom prst="line">
            <a:avLst/>
          </a:prstGeom>
          <a:noFill/>
          <a:ln w="9525">
            <a:solidFill>
              <a:schemeClr val="tx1"/>
            </a:solidFill>
            <a:round/>
            <a:headEnd/>
            <a:tailEnd/>
          </a:ln>
          <a:effectLst/>
        </p:spPr>
        <p:txBody>
          <a:bodyPr wrap="none" lIns="105503" tIns="52752" rIns="105503" bIns="52752" anchor="ctr"/>
          <a:lstStyle/>
          <a:p>
            <a:endParaRPr lang="en-US" dirty="0"/>
          </a:p>
        </p:txBody>
      </p:sp>
      <p:sp>
        <p:nvSpPr>
          <p:cNvPr id="116748" name="Line 12"/>
          <p:cNvSpPr>
            <a:spLocks noChangeShapeType="1"/>
          </p:cNvSpPr>
          <p:nvPr/>
        </p:nvSpPr>
        <p:spPr bwMode="auto">
          <a:xfrm>
            <a:off x="2057400" y="4343400"/>
            <a:ext cx="5791200" cy="0"/>
          </a:xfrm>
          <a:prstGeom prst="line">
            <a:avLst/>
          </a:prstGeom>
          <a:noFill/>
          <a:ln w="9525">
            <a:solidFill>
              <a:schemeClr val="tx1"/>
            </a:solidFill>
            <a:round/>
            <a:headEnd/>
            <a:tailEnd/>
          </a:ln>
          <a:effectLst/>
        </p:spPr>
        <p:txBody>
          <a:bodyPr wrap="none" lIns="105503" tIns="52752" rIns="105503" bIns="52752" anchor="ctr"/>
          <a:lstStyle/>
          <a:p>
            <a:endParaRPr lang="en-US" dirty="0"/>
          </a:p>
        </p:txBody>
      </p:sp>
      <p:sp>
        <p:nvSpPr>
          <p:cNvPr id="116749" name="Line 13"/>
          <p:cNvSpPr>
            <a:spLocks noChangeShapeType="1"/>
          </p:cNvSpPr>
          <p:nvPr/>
        </p:nvSpPr>
        <p:spPr bwMode="auto">
          <a:xfrm>
            <a:off x="2057400" y="5181600"/>
            <a:ext cx="5791200" cy="0"/>
          </a:xfrm>
          <a:prstGeom prst="line">
            <a:avLst/>
          </a:prstGeom>
          <a:noFill/>
          <a:ln w="9525">
            <a:solidFill>
              <a:schemeClr val="tx1"/>
            </a:solidFill>
            <a:round/>
            <a:headEnd/>
            <a:tailEnd/>
          </a:ln>
          <a:effectLst/>
        </p:spPr>
        <p:txBody>
          <a:bodyPr wrap="none" lIns="105503" tIns="52752" rIns="105503" bIns="52752" anchor="ctr"/>
          <a:lstStyle/>
          <a:p>
            <a:endParaRPr lang="en-US" dirty="0"/>
          </a:p>
        </p:txBody>
      </p:sp>
      <p:sp>
        <p:nvSpPr>
          <p:cNvPr id="116750" name="Text Box 14"/>
          <p:cNvSpPr txBox="1">
            <a:spLocks noChangeArrowheads="1"/>
          </p:cNvSpPr>
          <p:nvPr/>
        </p:nvSpPr>
        <p:spPr bwMode="auto">
          <a:xfrm>
            <a:off x="838200" y="1905001"/>
            <a:ext cx="1066800" cy="332399"/>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Dominant</a:t>
            </a:r>
          </a:p>
        </p:txBody>
      </p:sp>
      <p:sp>
        <p:nvSpPr>
          <p:cNvPr id="116751" name="Text Box 15"/>
          <p:cNvSpPr txBox="1">
            <a:spLocks noChangeArrowheads="1"/>
          </p:cNvSpPr>
          <p:nvPr/>
        </p:nvSpPr>
        <p:spPr bwMode="auto">
          <a:xfrm>
            <a:off x="838200" y="2743203"/>
            <a:ext cx="838200" cy="332399"/>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Strong</a:t>
            </a:r>
          </a:p>
        </p:txBody>
      </p:sp>
      <p:sp>
        <p:nvSpPr>
          <p:cNvPr id="116752" name="Text Box 16"/>
          <p:cNvSpPr txBox="1">
            <a:spLocks noChangeArrowheads="1"/>
          </p:cNvSpPr>
          <p:nvPr/>
        </p:nvSpPr>
        <p:spPr bwMode="auto">
          <a:xfrm>
            <a:off x="838200" y="3657601"/>
            <a:ext cx="1066800" cy="321978"/>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b="1" dirty="0"/>
              <a:t>Favorable</a:t>
            </a:r>
          </a:p>
        </p:txBody>
      </p:sp>
      <p:sp>
        <p:nvSpPr>
          <p:cNvPr id="116754" name="Text Box 18"/>
          <p:cNvSpPr txBox="1">
            <a:spLocks noChangeArrowheads="1"/>
          </p:cNvSpPr>
          <p:nvPr/>
        </p:nvSpPr>
        <p:spPr bwMode="auto">
          <a:xfrm>
            <a:off x="838200" y="4572002"/>
            <a:ext cx="990600" cy="321978"/>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b="1" dirty="0"/>
              <a:t>Tenable</a:t>
            </a:r>
          </a:p>
        </p:txBody>
      </p:sp>
      <p:sp>
        <p:nvSpPr>
          <p:cNvPr id="116755" name="Text Box 19"/>
          <p:cNvSpPr txBox="1">
            <a:spLocks noChangeArrowheads="1"/>
          </p:cNvSpPr>
          <p:nvPr/>
        </p:nvSpPr>
        <p:spPr bwMode="auto">
          <a:xfrm>
            <a:off x="838200" y="5562603"/>
            <a:ext cx="762000" cy="332399"/>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Weak</a:t>
            </a:r>
          </a:p>
        </p:txBody>
      </p:sp>
      <p:sp>
        <p:nvSpPr>
          <p:cNvPr id="116756" name="Text Box 20"/>
          <p:cNvSpPr txBox="1">
            <a:spLocks noChangeArrowheads="1"/>
          </p:cNvSpPr>
          <p:nvPr/>
        </p:nvSpPr>
        <p:spPr bwMode="auto">
          <a:xfrm>
            <a:off x="2133600" y="1447800"/>
            <a:ext cx="1219200" cy="321978"/>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b="1" dirty="0"/>
              <a:t>Embryonic</a:t>
            </a:r>
          </a:p>
        </p:txBody>
      </p:sp>
      <p:sp>
        <p:nvSpPr>
          <p:cNvPr id="116757" name="Text Box 21"/>
          <p:cNvSpPr txBox="1">
            <a:spLocks noChangeArrowheads="1"/>
          </p:cNvSpPr>
          <p:nvPr/>
        </p:nvSpPr>
        <p:spPr bwMode="auto">
          <a:xfrm>
            <a:off x="3657600" y="1447800"/>
            <a:ext cx="1143000" cy="332402"/>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b="1" dirty="0"/>
              <a:t>Growth</a:t>
            </a:r>
          </a:p>
        </p:txBody>
      </p:sp>
      <p:sp>
        <p:nvSpPr>
          <p:cNvPr id="116758" name="Text Box 22"/>
          <p:cNvSpPr txBox="1">
            <a:spLocks noChangeArrowheads="1"/>
          </p:cNvSpPr>
          <p:nvPr/>
        </p:nvSpPr>
        <p:spPr bwMode="auto">
          <a:xfrm>
            <a:off x="5257800" y="1447800"/>
            <a:ext cx="914400" cy="332399"/>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Mature</a:t>
            </a:r>
          </a:p>
        </p:txBody>
      </p:sp>
      <p:sp>
        <p:nvSpPr>
          <p:cNvPr id="116760" name="Text Box 24"/>
          <p:cNvSpPr txBox="1">
            <a:spLocks noChangeArrowheads="1"/>
          </p:cNvSpPr>
          <p:nvPr/>
        </p:nvSpPr>
        <p:spPr bwMode="auto">
          <a:xfrm>
            <a:off x="6553200" y="1447800"/>
            <a:ext cx="1066800" cy="332399"/>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Aging</a:t>
            </a:r>
          </a:p>
        </p:txBody>
      </p:sp>
      <p:sp>
        <p:nvSpPr>
          <p:cNvPr id="116761" name="Line 25"/>
          <p:cNvSpPr>
            <a:spLocks noChangeShapeType="1"/>
          </p:cNvSpPr>
          <p:nvPr/>
        </p:nvSpPr>
        <p:spPr bwMode="auto">
          <a:xfrm flipH="1" flipV="1">
            <a:off x="1752600" y="1295400"/>
            <a:ext cx="381000" cy="533400"/>
          </a:xfrm>
          <a:prstGeom prst="line">
            <a:avLst/>
          </a:prstGeom>
          <a:noFill/>
          <a:ln w="9525">
            <a:solidFill>
              <a:schemeClr val="tx1"/>
            </a:solidFill>
            <a:round/>
            <a:headEnd/>
            <a:tailEnd/>
          </a:ln>
          <a:effectLst/>
        </p:spPr>
        <p:txBody>
          <a:bodyPr wrap="none" lIns="105503" tIns="52752" rIns="105503" bIns="52752" anchor="ctr"/>
          <a:lstStyle/>
          <a:p>
            <a:endParaRPr lang="en-US" dirty="0"/>
          </a:p>
        </p:txBody>
      </p:sp>
      <p:sp>
        <p:nvSpPr>
          <p:cNvPr id="116762" name="Text Box 26"/>
          <p:cNvSpPr txBox="1">
            <a:spLocks noChangeArrowheads="1"/>
          </p:cNvSpPr>
          <p:nvPr/>
        </p:nvSpPr>
        <p:spPr bwMode="auto">
          <a:xfrm>
            <a:off x="7391400" y="1066800"/>
            <a:ext cx="1981200" cy="537422"/>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b="1" dirty="0"/>
              <a:t>Stages of Industry Maturity</a:t>
            </a:r>
          </a:p>
        </p:txBody>
      </p:sp>
      <p:sp>
        <p:nvSpPr>
          <p:cNvPr id="116763" name="Text Box 27"/>
          <p:cNvSpPr txBox="1">
            <a:spLocks noChangeArrowheads="1"/>
          </p:cNvSpPr>
          <p:nvPr/>
        </p:nvSpPr>
        <p:spPr bwMode="auto">
          <a:xfrm>
            <a:off x="0" y="1371600"/>
            <a:ext cx="1219200" cy="553998"/>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Competitive Position</a:t>
            </a:r>
          </a:p>
        </p:txBody>
      </p:sp>
      <p:sp>
        <p:nvSpPr>
          <p:cNvPr id="116764" name="Line 28"/>
          <p:cNvSpPr>
            <a:spLocks noChangeShapeType="1"/>
          </p:cNvSpPr>
          <p:nvPr/>
        </p:nvSpPr>
        <p:spPr bwMode="auto">
          <a:xfrm flipV="1">
            <a:off x="2133600" y="1828800"/>
            <a:ext cx="5791200" cy="4572000"/>
          </a:xfrm>
          <a:prstGeom prst="line">
            <a:avLst/>
          </a:prstGeom>
          <a:noFill/>
          <a:ln w="9525">
            <a:solidFill>
              <a:schemeClr val="tx1"/>
            </a:solidFill>
            <a:round/>
            <a:headEnd/>
            <a:tailEnd/>
          </a:ln>
          <a:effectLst/>
        </p:spPr>
        <p:txBody>
          <a:bodyPr wrap="none" lIns="105503" tIns="52752" rIns="105503" bIns="52752" anchor="ctr"/>
          <a:lstStyle/>
          <a:p>
            <a:endParaRPr lang="en-US" dirty="0"/>
          </a:p>
        </p:txBody>
      </p:sp>
      <p:sp>
        <p:nvSpPr>
          <p:cNvPr id="116765" name="Text Box 29"/>
          <p:cNvSpPr txBox="1">
            <a:spLocks noChangeArrowheads="1"/>
          </p:cNvSpPr>
          <p:nvPr/>
        </p:nvSpPr>
        <p:spPr bwMode="auto">
          <a:xfrm>
            <a:off x="4876800" y="2438400"/>
            <a:ext cx="1600200" cy="598977"/>
          </a:xfrm>
          <a:prstGeom prst="rect">
            <a:avLst/>
          </a:prstGeom>
          <a:noFill/>
          <a:ln w="9525">
            <a:noFill/>
            <a:miter lim="800000"/>
            <a:headEnd/>
            <a:tailEnd/>
          </a:ln>
          <a:effectLst/>
        </p:spPr>
        <p:txBody>
          <a:bodyPr lIns="105503" tIns="52752" rIns="105503" bIns="52752">
            <a:spAutoFit/>
          </a:bodyPr>
          <a:lstStyle/>
          <a:p>
            <a:pPr>
              <a:spcBef>
                <a:spcPct val="50000"/>
              </a:spcBef>
            </a:pPr>
            <a:r>
              <a:rPr lang="en-US" sz="1600" dirty="0"/>
              <a:t>Natural Development</a:t>
            </a:r>
            <a:endParaRPr lang="en-US" sz="1800" dirty="0"/>
          </a:p>
        </p:txBody>
      </p:sp>
      <p:sp>
        <p:nvSpPr>
          <p:cNvPr id="116766" name="Line 30"/>
          <p:cNvSpPr>
            <a:spLocks noChangeShapeType="1"/>
          </p:cNvSpPr>
          <p:nvPr/>
        </p:nvSpPr>
        <p:spPr bwMode="auto">
          <a:xfrm flipV="1">
            <a:off x="2133600" y="5715000"/>
            <a:ext cx="3581400" cy="685800"/>
          </a:xfrm>
          <a:prstGeom prst="line">
            <a:avLst/>
          </a:prstGeom>
          <a:noFill/>
          <a:ln w="9525">
            <a:solidFill>
              <a:schemeClr val="tx1"/>
            </a:solidFill>
            <a:round/>
            <a:headEnd/>
            <a:tailEnd/>
          </a:ln>
          <a:effectLst/>
        </p:spPr>
        <p:txBody>
          <a:bodyPr wrap="none" lIns="105503" tIns="52752" rIns="105503" bIns="52752" anchor="ctr"/>
          <a:lstStyle/>
          <a:p>
            <a:endParaRPr lang="en-US" dirty="0"/>
          </a:p>
        </p:txBody>
      </p:sp>
      <p:sp>
        <p:nvSpPr>
          <p:cNvPr id="116767" name="Line 31"/>
          <p:cNvSpPr>
            <a:spLocks noChangeShapeType="1"/>
          </p:cNvSpPr>
          <p:nvPr/>
        </p:nvSpPr>
        <p:spPr bwMode="auto">
          <a:xfrm flipV="1">
            <a:off x="5791200" y="4343400"/>
            <a:ext cx="2057400" cy="1371600"/>
          </a:xfrm>
          <a:prstGeom prst="line">
            <a:avLst/>
          </a:prstGeom>
          <a:noFill/>
          <a:ln w="9525">
            <a:solidFill>
              <a:schemeClr val="tx1"/>
            </a:solidFill>
            <a:round/>
            <a:headEnd/>
            <a:tailEnd/>
          </a:ln>
          <a:effectLst/>
        </p:spPr>
        <p:txBody>
          <a:bodyPr wrap="none" lIns="105503" tIns="52752" rIns="105503" bIns="52752" anchor="ctr"/>
          <a:lstStyle/>
          <a:p>
            <a:endParaRPr lang="en-US" dirty="0"/>
          </a:p>
        </p:txBody>
      </p:sp>
      <p:sp>
        <p:nvSpPr>
          <p:cNvPr id="116768" name="Line 32"/>
          <p:cNvSpPr>
            <a:spLocks noChangeShapeType="1"/>
          </p:cNvSpPr>
          <p:nvPr/>
        </p:nvSpPr>
        <p:spPr bwMode="auto">
          <a:xfrm flipV="1">
            <a:off x="5029200" y="3352800"/>
            <a:ext cx="2743200" cy="1828800"/>
          </a:xfrm>
          <a:prstGeom prst="line">
            <a:avLst/>
          </a:prstGeom>
          <a:noFill/>
          <a:ln w="9525">
            <a:solidFill>
              <a:schemeClr val="tx1"/>
            </a:solidFill>
            <a:round/>
            <a:headEnd/>
            <a:tailEnd/>
          </a:ln>
          <a:effectLst/>
        </p:spPr>
        <p:txBody>
          <a:bodyPr wrap="none" lIns="105503" tIns="52752" rIns="105503" bIns="52752" anchor="ctr"/>
          <a:lstStyle/>
          <a:p>
            <a:endParaRPr lang="en-US" dirty="0"/>
          </a:p>
        </p:txBody>
      </p:sp>
      <p:sp>
        <p:nvSpPr>
          <p:cNvPr id="116769" name="Text Box 33"/>
          <p:cNvSpPr txBox="1">
            <a:spLocks noChangeArrowheads="1"/>
          </p:cNvSpPr>
          <p:nvPr/>
        </p:nvSpPr>
        <p:spPr bwMode="auto">
          <a:xfrm>
            <a:off x="5479577" y="3551445"/>
            <a:ext cx="1524000" cy="598977"/>
          </a:xfrm>
          <a:prstGeom prst="rect">
            <a:avLst/>
          </a:prstGeom>
          <a:noFill/>
          <a:ln w="9525">
            <a:noFill/>
            <a:miter lim="800000"/>
            <a:headEnd/>
            <a:tailEnd/>
          </a:ln>
          <a:effectLst/>
          <a:scene3d>
            <a:camera prst="orthographicFront">
              <a:rot lat="0" lon="0" rev="0"/>
            </a:camera>
            <a:lightRig rig="threePt" dir="t"/>
          </a:scene3d>
        </p:spPr>
        <p:txBody>
          <a:bodyPr wrap="square" lIns="105503" tIns="52752" rIns="105503" bIns="52752">
            <a:spAutoFit/>
          </a:bodyPr>
          <a:lstStyle/>
          <a:p>
            <a:pPr>
              <a:spcBef>
                <a:spcPct val="50000"/>
              </a:spcBef>
            </a:pPr>
            <a:r>
              <a:rPr lang="en-US" sz="1600" dirty="0"/>
              <a:t>Selective Development</a:t>
            </a:r>
          </a:p>
        </p:txBody>
      </p:sp>
      <p:sp>
        <p:nvSpPr>
          <p:cNvPr id="116770" name="Text Box 34"/>
          <p:cNvSpPr txBox="1">
            <a:spLocks noChangeArrowheads="1"/>
          </p:cNvSpPr>
          <p:nvPr/>
        </p:nvSpPr>
        <p:spPr bwMode="auto">
          <a:xfrm>
            <a:off x="6019800" y="4495800"/>
            <a:ext cx="990600" cy="598977"/>
          </a:xfrm>
          <a:prstGeom prst="rect">
            <a:avLst/>
          </a:prstGeom>
          <a:noFill/>
          <a:ln w="9525">
            <a:noFill/>
            <a:miter lim="800000"/>
            <a:headEnd/>
            <a:tailEnd/>
          </a:ln>
          <a:effectLst/>
        </p:spPr>
        <p:txBody>
          <a:bodyPr lIns="105503" tIns="52752" rIns="105503" bIns="52752">
            <a:spAutoFit/>
          </a:bodyPr>
          <a:lstStyle/>
          <a:p>
            <a:pPr>
              <a:spcBef>
                <a:spcPct val="50000"/>
              </a:spcBef>
            </a:pPr>
            <a:r>
              <a:rPr lang="en-US" sz="1600" dirty="0"/>
              <a:t>Prove Viability</a:t>
            </a:r>
            <a:endParaRPr lang="en-US" sz="1400" dirty="0"/>
          </a:p>
        </p:txBody>
      </p:sp>
      <p:sp>
        <p:nvSpPr>
          <p:cNvPr id="116771" name="Text Box 35"/>
          <p:cNvSpPr txBox="1">
            <a:spLocks noChangeArrowheads="1"/>
          </p:cNvSpPr>
          <p:nvPr/>
        </p:nvSpPr>
        <p:spPr bwMode="auto">
          <a:xfrm>
            <a:off x="6629400" y="5410203"/>
            <a:ext cx="1143000" cy="1337641"/>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600" dirty="0"/>
              <a:t>Exit Strategy</a:t>
            </a:r>
          </a:p>
          <a:p>
            <a:pPr>
              <a:spcBef>
                <a:spcPct val="50000"/>
              </a:spcBef>
            </a:pPr>
            <a:endParaRPr lang="en-US" sz="1600" dirty="0"/>
          </a:p>
          <a:p>
            <a:pPr>
              <a:spcBef>
                <a:spcPct val="50000"/>
              </a:spcBef>
            </a:pPr>
            <a:endParaRPr lang="en-US" sz="1600" dirty="0"/>
          </a:p>
        </p:txBody>
      </p:sp>
      <p:cxnSp>
        <p:nvCxnSpPr>
          <p:cNvPr id="38" name="Straight Arrow Connector 37"/>
          <p:cNvCxnSpPr/>
          <p:nvPr/>
        </p:nvCxnSpPr>
        <p:spPr>
          <a:xfrm flipH="1">
            <a:off x="7239000" y="16002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6773" name="Text Box 37"/>
          <p:cNvSpPr txBox="1">
            <a:spLocks noChangeArrowheads="1"/>
          </p:cNvSpPr>
          <p:nvPr/>
        </p:nvSpPr>
        <p:spPr bwMode="auto">
          <a:xfrm>
            <a:off x="2355376" y="2088965"/>
            <a:ext cx="2133600" cy="2076304"/>
          </a:xfrm>
          <a:prstGeom prst="rect">
            <a:avLst/>
          </a:prstGeom>
          <a:noFill/>
          <a:ln w="9525">
            <a:noFill/>
            <a:miter lim="800000"/>
            <a:headEnd/>
            <a:tailEnd/>
          </a:ln>
          <a:effectLst/>
        </p:spPr>
        <p:txBody>
          <a:bodyPr wrap="square" lIns="105503" tIns="52752" rIns="105503" bIns="52752">
            <a:spAutoFit/>
          </a:bodyPr>
          <a:lstStyle/>
          <a:p>
            <a:pPr algn="ctr">
              <a:spcBef>
                <a:spcPct val="50000"/>
              </a:spcBef>
            </a:pPr>
            <a:r>
              <a:rPr lang="en-US" sz="1600" b="1" i="1" dirty="0">
                <a:latin typeface="Times New Roman" panose="02020603050405020304" pitchFamily="18" charset="0"/>
                <a:cs typeface="Times New Roman" panose="02020603050405020304" pitchFamily="18" charset="0"/>
              </a:rPr>
              <a:t>“Unnatural” strategic thrusts are more risky and often are based on ambition and not on a realization of the company’s ‘strategic/innovative situation’.</a:t>
            </a:r>
            <a:endParaRPr lang="en-US" sz="1600"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1600" b="1" i="1" dirty="0">
                <a:latin typeface="Times New Roman" panose="02020603050405020304" pitchFamily="18" charset="0"/>
                <a:cs typeface="Times New Roman" panose="02020603050405020304" pitchFamily="18" charset="0"/>
              </a:rPr>
              <a:t>Select a strategy; Step Two</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Selecting a Strategy</a:t>
            </a:r>
          </a:p>
        </p:txBody>
      </p:sp>
      <p:sp>
        <p:nvSpPr>
          <p:cNvPr id="3" name="Content Placeholder 2"/>
          <p:cNvSpPr>
            <a:spLocks noGrp="1"/>
          </p:cNvSpPr>
          <p:nvPr>
            <p:ph idx="1"/>
          </p:nvPr>
        </p:nvSpPr>
        <p:spPr>
          <a:xfrm>
            <a:off x="533400" y="1219200"/>
            <a:ext cx="8610600" cy="4709160"/>
          </a:xfrm>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1. Determine the company’s current situation</a:t>
            </a: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2. Examine a range of thrusts and strategic options and short list a small number</a:t>
            </a: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3. Evaluate the short list of strategic options and select one or two for further development</a:t>
            </a: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4. Describe more fully the selected option and its implications. Check the options congruence with overall corporate goals</a:t>
            </a: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5. Develop action plans which will make it happen!</a:t>
            </a:r>
          </a:p>
          <a:p>
            <a:endParaRPr lang="en-US" dirty="0"/>
          </a:p>
        </p:txBody>
      </p:sp>
      <p:sp>
        <p:nvSpPr>
          <p:cNvPr id="4" name="Date Placeholder 3"/>
          <p:cNvSpPr>
            <a:spLocks noGrp="1"/>
          </p:cNvSpPr>
          <p:nvPr>
            <p:ph type="dt" sz="half" idx="10"/>
          </p:nvPr>
        </p:nvSpPr>
        <p:spPr/>
        <p:txBody>
          <a:bodyPr/>
          <a:lstStyle/>
          <a:p>
            <a:fld id="{A2B17993-4560-40E0-A9B1-268AAB18027F}" type="datetime1">
              <a:rPr lang="en-US" smtClean="0"/>
              <a:t>5/6/2019</a:t>
            </a:fld>
            <a:endParaRPr lang="en-CA" dirty="0"/>
          </a:p>
        </p:txBody>
      </p:sp>
      <p:sp>
        <p:nvSpPr>
          <p:cNvPr id="5" name="Footer Placeholder 4"/>
          <p:cNvSpPr>
            <a:spLocks noGrp="1"/>
          </p:cNvSpPr>
          <p:nvPr>
            <p:ph type="ftr" sz="quarter" idx="11"/>
          </p:nvPr>
        </p:nvSpPr>
        <p:spPr/>
        <p:txBody>
          <a:bodyPr/>
          <a:lstStyle/>
          <a:p>
            <a:r>
              <a:rPr lang="en-CA" dirty="0"/>
              <a:t>Strategy development and Innovation management by CIO</a:t>
            </a:r>
          </a:p>
        </p:txBody>
      </p:sp>
      <p:sp>
        <p:nvSpPr>
          <p:cNvPr id="6" name="Slide Number Placeholder 5"/>
          <p:cNvSpPr>
            <a:spLocks noGrp="1"/>
          </p:cNvSpPr>
          <p:nvPr>
            <p:ph type="sldNum" sz="quarter" idx="12"/>
          </p:nvPr>
        </p:nvSpPr>
        <p:spPr/>
        <p:txBody>
          <a:bodyPr/>
          <a:lstStyle/>
          <a:p>
            <a:fld id="{795946CF-6283-4CD8-9A06-9E998251E006}" type="slidenum">
              <a:rPr lang="en-CA" smtClean="0"/>
              <a:pPr/>
              <a:t>21</a:t>
            </a:fld>
            <a:endParaRPr lang="en-CA"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28600" y="152400"/>
            <a:ext cx="8686800" cy="1066800"/>
          </a:xfrm>
        </p:spPr>
        <p:txBody>
          <a:bodyPr>
            <a:noAutofit/>
          </a:bodyPr>
          <a:lstStyle/>
          <a:p>
            <a:r>
              <a:rPr lang="en-US" sz="1400" b="1" i="1" dirty="0">
                <a:latin typeface="Times New Roman" panose="02020603050405020304" pitchFamily="18" charset="0"/>
                <a:cs typeface="Times New Roman" panose="02020603050405020304" pitchFamily="18" charset="0"/>
              </a:rPr>
              <a:t>Select a strategy; Step Two</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Risk analysis is based on many elements</a:t>
            </a:r>
          </a:p>
        </p:txBody>
      </p:sp>
      <p:sp>
        <p:nvSpPr>
          <p:cNvPr id="24" name="Date Placeholder 2"/>
          <p:cNvSpPr>
            <a:spLocks noGrp="1"/>
          </p:cNvSpPr>
          <p:nvPr>
            <p:ph type="dt" sz="half" idx="10"/>
          </p:nvPr>
        </p:nvSpPr>
        <p:spPr/>
        <p:txBody>
          <a:bodyPr/>
          <a:lstStyle/>
          <a:p>
            <a:fld id="{B8DB1598-A11F-4C28-9D3F-F12D6A7814AB}" type="datetime1">
              <a:rPr lang="en-US" smtClean="0"/>
              <a:t>5/6/2019</a:t>
            </a:fld>
            <a:endParaRPr lang="en-CA" dirty="0"/>
          </a:p>
        </p:txBody>
      </p:sp>
      <p:sp>
        <p:nvSpPr>
          <p:cNvPr id="27" name="Footer Placeholder 26"/>
          <p:cNvSpPr>
            <a:spLocks noGrp="1"/>
          </p:cNvSpPr>
          <p:nvPr>
            <p:ph type="ftr" sz="quarter" idx="11"/>
          </p:nvPr>
        </p:nvSpPr>
        <p:spPr/>
        <p:txBody>
          <a:bodyPr/>
          <a:lstStyle/>
          <a:p>
            <a:r>
              <a:rPr lang="en-CA" dirty="0"/>
              <a:t>Strategy development and Innovation management by CIO</a:t>
            </a:r>
          </a:p>
        </p:txBody>
      </p:sp>
      <p:sp>
        <p:nvSpPr>
          <p:cNvPr id="26" name="Slide Number Placeholder 4"/>
          <p:cNvSpPr>
            <a:spLocks noGrp="1"/>
          </p:cNvSpPr>
          <p:nvPr>
            <p:ph type="sldNum" sz="quarter" idx="12"/>
          </p:nvPr>
        </p:nvSpPr>
        <p:spPr/>
        <p:txBody>
          <a:bodyPr/>
          <a:lstStyle/>
          <a:p>
            <a:fld id="{28D0B0D3-54D1-444A-8A11-87F0E5A069F4}" type="slidenum">
              <a:rPr lang="en-CA"/>
              <a:pPr/>
              <a:t>22</a:t>
            </a:fld>
            <a:endParaRPr lang="en-CA" dirty="0"/>
          </a:p>
        </p:txBody>
      </p:sp>
      <p:sp>
        <p:nvSpPr>
          <p:cNvPr id="121859" name="Rectangle 3"/>
          <p:cNvSpPr>
            <a:spLocks noChangeArrowheads="1"/>
          </p:cNvSpPr>
          <p:nvPr/>
        </p:nvSpPr>
        <p:spPr bwMode="auto">
          <a:xfrm>
            <a:off x="4648200" y="1676400"/>
            <a:ext cx="2971800" cy="4419600"/>
          </a:xfrm>
          <a:prstGeom prst="rect">
            <a:avLst/>
          </a:prstGeom>
          <a:noFill/>
          <a:ln w="9525">
            <a:solidFill>
              <a:schemeClr val="tx1"/>
            </a:solidFill>
            <a:miter lim="800000"/>
            <a:headEnd/>
            <a:tailEnd/>
          </a:ln>
          <a:effectLst/>
        </p:spPr>
        <p:txBody>
          <a:bodyPr wrap="none" lIns="105503" tIns="52752" rIns="105503" bIns="52752" anchor="ctr"/>
          <a:lstStyle/>
          <a:p>
            <a:endParaRPr lang="en-US" dirty="0"/>
          </a:p>
        </p:txBody>
      </p:sp>
      <p:sp>
        <p:nvSpPr>
          <p:cNvPr id="121861" name="Line 5"/>
          <p:cNvSpPr>
            <a:spLocks noChangeShapeType="1"/>
          </p:cNvSpPr>
          <p:nvPr/>
        </p:nvSpPr>
        <p:spPr bwMode="auto">
          <a:xfrm>
            <a:off x="5715000" y="1676400"/>
            <a:ext cx="0" cy="4419600"/>
          </a:xfrm>
          <a:prstGeom prst="line">
            <a:avLst/>
          </a:prstGeom>
          <a:noFill/>
          <a:ln w="9525">
            <a:solidFill>
              <a:schemeClr val="tx1"/>
            </a:solidFill>
            <a:round/>
            <a:headEnd/>
            <a:tailEnd/>
          </a:ln>
          <a:effectLst/>
        </p:spPr>
        <p:txBody>
          <a:bodyPr wrap="none" lIns="105503" tIns="52752" rIns="105503" bIns="52752" anchor="ctr"/>
          <a:lstStyle/>
          <a:p>
            <a:endParaRPr lang="en-US" dirty="0"/>
          </a:p>
        </p:txBody>
      </p:sp>
      <p:sp>
        <p:nvSpPr>
          <p:cNvPr id="121862" name="Line 6"/>
          <p:cNvSpPr>
            <a:spLocks noChangeShapeType="1"/>
          </p:cNvSpPr>
          <p:nvPr/>
        </p:nvSpPr>
        <p:spPr bwMode="auto">
          <a:xfrm>
            <a:off x="6705600" y="1676400"/>
            <a:ext cx="0" cy="4419600"/>
          </a:xfrm>
          <a:prstGeom prst="line">
            <a:avLst/>
          </a:prstGeom>
          <a:noFill/>
          <a:ln w="9525">
            <a:solidFill>
              <a:schemeClr val="tx1"/>
            </a:solidFill>
            <a:round/>
            <a:headEnd/>
            <a:tailEnd/>
          </a:ln>
          <a:effectLst/>
        </p:spPr>
        <p:txBody>
          <a:bodyPr wrap="none" lIns="105503" tIns="52752" rIns="105503" bIns="52752" anchor="ctr"/>
          <a:lstStyle/>
          <a:p>
            <a:endParaRPr lang="en-US" dirty="0"/>
          </a:p>
        </p:txBody>
      </p:sp>
      <p:sp>
        <p:nvSpPr>
          <p:cNvPr id="121863" name="Text Box 7"/>
          <p:cNvSpPr txBox="1">
            <a:spLocks noChangeArrowheads="1"/>
          </p:cNvSpPr>
          <p:nvPr/>
        </p:nvSpPr>
        <p:spPr bwMode="auto">
          <a:xfrm>
            <a:off x="2895600" y="1752600"/>
            <a:ext cx="1295400" cy="332399"/>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Industry</a:t>
            </a:r>
          </a:p>
        </p:txBody>
      </p:sp>
      <p:sp>
        <p:nvSpPr>
          <p:cNvPr id="121864" name="Text Box 8"/>
          <p:cNvSpPr txBox="1">
            <a:spLocks noChangeArrowheads="1"/>
          </p:cNvSpPr>
          <p:nvPr/>
        </p:nvSpPr>
        <p:spPr bwMode="auto">
          <a:xfrm>
            <a:off x="2895600" y="2057400"/>
            <a:ext cx="1219200" cy="332399"/>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Maturity</a:t>
            </a:r>
          </a:p>
        </p:txBody>
      </p:sp>
      <p:sp>
        <p:nvSpPr>
          <p:cNvPr id="121865" name="Text Box 9"/>
          <p:cNvSpPr txBox="1">
            <a:spLocks noChangeArrowheads="1"/>
          </p:cNvSpPr>
          <p:nvPr/>
        </p:nvSpPr>
        <p:spPr bwMode="auto">
          <a:xfrm>
            <a:off x="2895600" y="2403381"/>
            <a:ext cx="1600200" cy="537422"/>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Competitive Position</a:t>
            </a:r>
          </a:p>
        </p:txBody>
      </p:sp>
      <p:sp>
        <p:nvSpPr>
          <p:cNvPr id="121867" name="Text Box 11"/>
          <p:cNvSpPr txBox="1">
            <a:spLocks noChangeArrowheads="1"/>
          </p:cNvSpPr>
          <p:nvPr/>
        </p:nvSpPr>
        <p:spPr bwMode="auto">
          <a:xfrm>
            <a:off x="2895600" y="2933793"/>
            <a:ext cx="1447800" cy="332399"/>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Strategy</a:t>
            </a:r>
          </a:p>
        </p:txBody>
      </p:sp>
      <p:sp>
        <p:nvSpPr>
          <p:cNvPr id="121868" name="Text Box 12"/>
          <p:cNvSpPr txBox="1">
            <a:spLocks noChangeArrowheads="1"/>
          </p:cNvSpPr>
          <p:nvPr/>
        </p:nvSpPr>
        <p:spPr bwMode="auto">
          <a:xfrm>
            <a:off x="2895600" y="3276600"/>
            <a:ext cx="1676400" cy="332399"/>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Assumptions</a:t>
            </a:r>
          </a:p>
        </p:txBody>
      </p:sp>
      <p:sp>
        <p:nvSpPr>
          <p:cNvPr id="121869" name="Text Box 13"/>
          <p:cNvSpPr txBox="1">
            <a:spLocks noChangeArrowheads="1"/>
          </p:cNvSpPr>
          <p:nvPr/>
        </p:nvSpPr>
        <p:spPr bwMode="auto">
          <a:xfrm>
            <a:off x="2895600" y="4316225"/>
            <a:ext cx="1981200" cy="553998"/>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Past performance of the unit</a:t>
            </a:r>
            <a:endParaRPr lang="en-US" b="1" dirty="0"/>
          </a:p>
        </p:txBody>
      </p:sp>
      <p:sp>
        <p:nvSpPr>
          <p:cNvPr id="121870" name="Text Box 14"/>
          <p:cNvSpPr txBox="1">
            <a:spLocks noChangeArrowheads="1"/>
          </p:cNvSpPr>
          <p:nvPr/>
        </p:nvSpPr>
        <p:spPr bwMode="auto">
          <a:xfrm>
            <a:off x="2895600" y="4863213"/>
            <a:ext cx="1828800" cy="553998"/>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Past performance of management</a:t>
            </a:r>
          </a:p>
        </p:txBody>
      </p:sp>
      <p:sp>
        <p:nvSpPr>
          <p:cNvPr id="121871" name="Text Box 15"/>
          <p:cNvSpPr txBox="1">
            <a:spLocks noChangeArrowheads="1"/>
          </p:cNvSpPr>
          <p:nvPr/>
        </p:nvSpPr>
        <p:spPr bwMode="auto">
          <a:xfrm>
            <a:off x="2895600" y="5410202"/>
            <a:ext cx="1981200" cy="537422"/>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b="1" dirty="0"/>
              <a:t>Level of future performance required</a:t>
            </a:r>
          </a:p>
        </p:txBody>
      </p:sp>
      <p:sp>
        <p:nvSpPr>
          <p:cNvPr id="121872" name="Text Box 16"/>
          <p:cNvSpPr txBox="1">
            <a:spLocks noChangeArrowheads="1"/>
          </p:cNvSpPr>
          <p:nvPr/>
        </p:nvSpPr>
        <p:spPr bwMode="auto">
          <a:xfrm>
            <a:off x="6324600" y="6248400"/>
            <a:ext cx="1371600" cy="332399"/>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Overall Risk</a:t>
            </a:r>
          </a:p>
        </p:txBody>
      </p:sp>
      <p:sp>
        <p:nvSpPr>
          <p:cNvPr id="121873" name="Line 17"/>
          <p:cNvSpPr>
            <a:spLocks noChangeShapeType="1"/>
          </p:cNvSpPr>
          <p:nvPr/>
        </p:nvSpPr>
        <p:spPr bwMode="auto">
          <a:xfrm>
            <a:off x="4648200" y="6096000"/>
            <a:ext cx="2895600" cy="0"/>
          </a:xfrm>
          <a:prstGeom prst="line">
            <a:avLst/>
          </a:prstGeom>
          <a:noFill/>
          <a:ln w="9525">
            <a:solidFill>
              <a:schemeClr val="tx1"/>
            </a:solidFill>
            <a:round/>
            <a:headEnd/>
            <a:tailEnd/>
          </a:ln>
          <a:effectLst/>
        </p:spPr>
        <p:txBody>
          <a:bodyPr wrap="none" lIns="105503" tIns="52752" rIns="105503" bIns="52752" anchor="ctr"/>
          <a:lstStyle/>
          <a:p>
            <a:endParaRPr lang="en-US" dirty="0"/>
          </a:p>
        </p:txBody>
      </p:sp>
      <p:sp>
        <p:nvSpPr>
          <p:cNvPr id="121874" name="Line 18"/>
          <p:cNvSpPr>
            <a:spLocks noChangeShapeType="1"/>
          </p:cNvSpPr>
          <p:nvPr/>
        </p:nvSpPr>
        <p:spPr bwMode="auto">
          <a:xfrm flipH="1" flipV="1">
            <a:off x="4114800" y="1219200"/>
            <a:ext cx="533400" cy="457200"/>
          </a:xfrm>
          <a:prstGeom prst="line">
            <a:avLst/>
          </a:prstGeom>
          <a:noFill/>
          <a:ln w="9525">
            <a:solidFill>
              <a:schemeClr val="tx1"/>
            </a:solidFill>
            <a:round/>
            <a:headEnd/>
            <a:tailEnd/>
          </a:ln>
          <a:effectLst/>
        </p:spPr>
        <p:txBody>
          <a:bodyPr wrap="none" lIns="105503" tIns="52752" rIns="105503" bIns="52752" anchor="ctr"/>
          <a:lstStyle/>
          <a:p>
            <a:endParaRPr lang="en-US" dirty="0"/>
          </a:p>
        </p:txBody>
      </p:sp>
      <p:sp>
        <p:nvSpPr>
          <p:cNvPr id="121875" name="Text Box 19"/>
          <p:cNvSpPr txBox="1">
            <a:spLocks noChangeArrowheads="1"/>
          </p:cNvSpPr>
          <p:nvPr/>
        </p:nvSpPr>
        <p:spPr bwMode="auto">
          <a:xfrm>
            <a:off x="2286000" y="1295400"/>
            <a:ext cx="1752600" cy="332399"/>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Elements of Risk</a:t>
            </a:r>
          </a:p>
        </p:txBody>
      </p:sp>
      <p:sp>
        <p:nvSpPr>
          <p:cNvPr id="121876" name="Text Box 20"/>
          <p:cNvSpPr txBox="1">
            <a:spLocks noChangeArrowheads="1"/>
          </p:cNvSpPr>
          <p:nvPr/>
        </p:nvSpPr>
        <p:spPr bwMode="auto">
          <a:xfrm>
            <a:off x="8001000" y="1143000"/>
            <a:ext cx="1143000" cy="537422"/>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Level of Risk</a:t>
            </a:r>
          </a:p>
        </p:txBody>
      </p:sp>
      <p:sp>
        <p:nvSpPr>
          <p:cNvPr id="121877" name="Text Box 21"/>
          <p:cNvSpPr txBox="1">
            <a:spLocks noChangeArrowheads="1"/>
          </p:cNvSpPr>
          <p:nvPr/>
        </p:nvSpPr>
        <p:spPr bwMode="auto">
          <a:xfrm>
            <a:off x="4800600" y="1295403"/>
            <a:ext cx="685800" cy="332399"/>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Low</a:t>
            </a:r>
          </a:p>
        </p:txBody>
      </p:sp>
      <p:sp>
        <p:nvSpPr>
          <p:cNvPr id="121878" name="Text Box 22"/>
          <p:cNvSpPr txBox="1">
            <a:spLocks noChangeArrowheads="1"/>
          </p:cNvSpPr>
          <p:nvPr/>
        </p:nvSpPr>
        <p:spPr bwMode="auto">
          <a:xfrm>
            <a:off x="5791200" y="1295402"/>
            <a:ext cx="914400" cy="321978"/>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b="1" dirty="0"/>
              <a:t>Medium</a:t>
            </a:r>
          </a:p>
        </p:txBody>
      </p:sp>
      <p:sp>
        <p:nvSpPr>
          <p:cNvPr id="121879" name="Text Box 23"/>
          <p:cNvSpPr txBox="1">
            <a:spLocks noChangeArrowheads="1"/>
          </p:cNvSpPr>
          <p:nvPr/>
        </p:nvSpPr>
        <p:spPr bwMode="auto">
          <a:xfrm>
            <a:off x="6934200" y="1295402"/>
            <a:ext cx="685800" cy="321978"/>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b="1" dirty="0"/>
              <a:t>High</a:t>
            </a:r>
          </a:p>
        </p:txBody>
      </p:sp>
      <p:sp>
        <p:nvSpPr>
          <p:cNvPr id="121880" name="Text Box 24"/>
          <p:cNvSpPr txBox="1">
            <a:spLocks noChangeArrowheads="1"/>
          </p:cNvSpPr>
          <p:nvPr/>
        </p:nvSpPr>
        <p:spPr bwMode="auto">
          <a:xfrm>
            <a:off x="152400" y="2057400"/>
            <a:ext cx="2133600" cy="3553632"/>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600" b="1" dirty="0"/>
              <a:t>Risk is inherent in the development of any strategy and for every assumption. </a:t>
            </a:r>
          </a:p>
          <a:p>
            <a:pPr>
              <a:spcBef>
                <a:spcPct val="50000"/>
              </a:spcBef>
            </a:pPr>
            <a:r>
              <a:rPr lang="en-US" sz="1600" b="1" dirty="0"/>
              <a:t>Decisions taken to act or not act carry a strategic implication and risk.</a:t>
            </a:r>
          </a:p>
          <a:p>
            <a:pPr>
              <a:spcBef>
                <a:spcPct val="50000"/>
              </a:spcBef>
            </a:pPr>
            <a:r>
              <a:rPr lang="en-US" sz="1600" b="1" dirty="0"/>
              <a:t>Risk derives from industry maturity and competitive position but other elements also come into play.</a:t>
            </a:r>
          </a:p>
        </p:txBody>
      </p:sp>
      <p:cxnSp>
        <p:nvCxnSpPr>
          <p:cNvPr id="29" name="Straight Arrow Connector 28"/>
          <p:cNvCxnSpPr>
            <a:stCxn id="121876" idx="1"/>
          </p:cNvCxnSpPr>
          <p:nvPr/>
        </p:nvCxnSpPr>
        <p:spPr>
          <a:xfrm flipH="1">
            <a:off x="7467600" y="1411711"/>
            <a:ext cx="533400" cy="360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95600" y="3581400"/>
            <a:ext cx="1600200" cy="738664"/>
          </a:xfrm>
          <a:prstGeom prst="rect">
            <a:avLst/>
          </a:prstGeom>
          <a:noFill/>
        </p:spPr>
        <p:txBody>
          <a:bodyPr wrap="square" rtlCol="0">
            <a:spAutoFit/>
          </a:bodyPr>
          <a:lstStyle/>
          <a:p>
            <a:r>
              <a:rPr lang="en-US" sz="1400" b="1" dirty="0"/>
              <a:t>Innovation management practices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5973" y="3063320"/>
            <a:ext cx="1696510" cy="11276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57200"/>
            <a:ext cx="8229600" cy="1260678"/>
          </a:xfrm>
        </p:spPr>
        <p:txBody>
          <a:bodyPr>
            <a:normAutofit/>
          </a:bodyPr>
          <a:lstStyle/>
          <a:p>
            <a:r>
              <a:rPr lang="en-US" sz="1400" b="1" dirty="0">
                <a:latin typeface="Times New Roman" panose="02020603050405020304" pitchFamily="18" charset="0"/>
                <a:cs typeface="Times New Roman" panose="02020603050405020304" pitchFamily="18" charset="0"/>
              </a:rPr>
              <a:t>Translating Strategy into Action by Groups and Individuals; Step Three</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9A138921-3E23-41EB-AF67-DD77EDABABEA}" type="datetime1">
              <a:rPr lang="en-US" smtClean="0"/>
              <a:t>5/6/2019</a:t>
            </a:fld>
            <a:endParaRPr lang="en-US" dirty="0"/>
          </a:p>
        </p:txBody>
      </p:sp>
      <p:sp>
        <p:nvSpPr>
          <p:cNvPr id="7" name="Footer Placeholder 6"/>
          <p:cNvSpPr>
            <a:spLocks noGrp="1"/>
          </p:cNvSpPr>
          <p:nvPr>
            <p:ph type="ftr" sz="quarter" idx="11"/>
          </p:nvPr>
        </p:nvSpPr>
        <p:spPr/>
        <p:txBody>
          <a:bodyPr/>
          <a:lstStyle/>
          <a:p>
            <a:r>
              <a:rPr lang="en-CA" dirty="0"/>
              <a:t>Strategy development and Innovation management by CIO</a:t>
            </a:r>
            <a:endParaRPr lang="en-US" dirty="0"/>
          </a:p>
        </p:txBody>
      </p:sp>
      <p:sp>
        <p:nvSpPr>
          <p:cNvPr id="6" name="Slide Number Placeholder 5"/>
          <p:cNvSpPr>
            <a:spLocks noGrp="1"/>
          </p:cNvSpPr>
          <p:nvPr>
            <p:ph type="sldNum" sz="quarter" idx="12"/>
          </p:nvPr>
        </p:nvSpPr>
        <p:spPr/>
        <p:txBody>
          <a:bodyPr/>
          <a:lstStyle/>
          <a:p>
            <a:fld id="{C223C010-E106-4672-9BCB-CB4415750DE8}" type="slidenum">
              <a:rPr lang="en-US" smtClean="0"/>
              <a:pPr/>
              <a:t>23</a:t>
            </a:fld>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1653" t="1631" r="-1741" b="-680"/>
          <a:stretch/>
        </p:blipFill>
        <p:spPr>
          <a:xfrm rot="16200000">
            <a:off x="2320114" y="-651688"/>
            <a:ext cx="4419600" cy="877097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228600"/>
            <a:ext cx="9144000" cy="1371600"/>
          </a:xfrm>
        </p:spPr>
        <p:txBody>
          <a:bodyPr>
            <a:normAutofit/>
          </a:bodyPr>
          <a:lstStyle/>
          <a:p>
            <a:br>
              <a:rPr lang="en-US" sz="24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Translating Strategy into Action by Groups and Individuals; Step Three</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Making strategy happen by making use of KRAs</a:t>
            </a:r>
            <a:endParaRPr lang="en-US" sz="2400" b="1" u="sng" dirty="0">
              <a:latin typeface="Times New Roman" panose="02020603050405020304" pitchFamily="18" charset="0"/>
              <a:cs typeface="Times New Roman" panose="02020603050405020304" pitchFamily="18" charset="0"/>
            </a:endParaRPr>
          </a:p>
        </p:txBody>
      </p:sp>
      <p:sp>
        <p:nvSpPr>
          <p:cNvPr id="16" name="Date Placeholder 2"/>
          <p:cNvSpPr>
            <a:spLocks noGrp="1"/>
          </p:cNvSpPr>
          <p:nvPr>
            <p:ph type="dt" sz="half" idx="10"/>
          </p:nvPr>
        </p:nvSpPr>
        <p:spPr/>
        <p:txBody>
          <a:bodyPr/>
          <a:lstStyle/>
          <a:p>
            <a:fld id="{B56FB377-5E08-489E-B1E7-82B5972CF60B}" type="datetime1">
              <a:rPr lang="en-US" smtClean="0"/>
              <a:t>5/6/2019</a:t>
            </a:fld>
            <a:endParaRPr lang="en-CA" dirty="0"/>
          </a:p>
        </p:txBody>
      </p:sp>
      <p:sp>
        <p:nvSpPr>
          <p:cNvPr id="19" name="Footer Placeholder 18"/>
          <p:cNvSpPr>
            <a:spLocks noGrp="1"/>
          </p:cNvSpPr>
          <p:nvPr>
            <p:ph type="ftr" sz="quarter" idx="11"/>
          </p:nvPr>
        </p:nvSpPr>
        <p:spPr/>
        <p:txBody>
          <a:bodyPr/>
          <a:lstStyle/>
          <a:p>
            <a:r>
              <a:rPr lang="en-CA" dirty="0"/>
              <a:t>Strategy development and Innovation management by CIO</a:t>
            </a:r>
          </a:p>
        </p:txBody>
      </p:sp>
      <p:sp>
        <p:nvSpPr>
          <p:cNvPr id="18" name="Slide Number Placeholder 4"/>
          <p:cNvSpPr>
            <a:spLocks noGrp="1"/>
          </p:cNvSpPr>
          <p:nvPr>
            <p:ph type="sldNum" sz="quarter" idx="12"/>
          </p:nvPr>
        </p:nvSpPr>
        <p:spPr/>
        <p:txBody>
          <a:bodyPr/>
          <a:lstStyle/>
          <a:p>
            <a:fld id="{DE885F65-1497-4C78-9D58-759FE6CB907C}" type="slidenum">
              <a:rPr lang="en-CA"/>
              <a:pPr/>
              <a:t>24</a:t>
            </a:fld>
            <a:endParaRPr lang="en-CA" dirty="0"/>
          </a:p>
        </p:txBody>
      </p:sp>
      <p:sp>
        <p:nvSpPr>
          <p:cNvPr id="8195" name="Oval 3"/>
          <p:cNvSpPr>
            <a:spLocks noChangeArrowheads="1"/>
          </p:cNvSpPr>
          <p:nvPr/>
        </p:nvSpPr>
        <p:spPr bwMode="auto">
          <a:xfrm>
            <a:off x="2133600" y="4495800"/>
            <a:ext cx="2209800" cy="1219200"/>
          </a:xfrm>
          <a:prstGeom prst="ellipse">
            <a:avLst/>
          </a:prstGeom>
          <a:noFill/>
          <a:ln w="9525">
            <a:solidFill>
              <a:schemeClr val="tx1"/>
            </a:solidFill>
            <a:round/>
            <a:headEnd/>
            <a:tailEnd/>
          </a:ln>
          <a:effectLst/>
        </p:spPr>
        <p:txBody>
          <a:bodyPr wrap="none" lIns="105503" tIns="52752" rIns="105503" bIns="52752" anchor="ctr"/>
          <a:lstStyle/>
          <a:p>
            <a:pPr algn="ctr"/>
            <a:r>
              <a:rPr lang="en-US" dirty="0"/>
              <a:t>Individual</a:t>
            </a:r>
          </a:p>
          <a:p>
            <a:pPr algn="ctr"/>
            <a:r>
              <a:rPr lang="en-US" dirty="0"/>
              <a:t>‘Benchmark</a:t>
            </a:r>
          </a:p>
          <a:p>
            <a:pPr algn="ctr"/>
            <a:r>
              <a:rPr lang="en-US" dirty="0"/>
              <a:t>Objectives’</a:t>
            </a:r>
          </a:p>
        </p:txBody>
      </p:sp>
      <p:sp>
        <p:nvSpPr>
          <p:cNvPr id="8196" name="Oval 4"/>
          <p:cNvSpPr>
            <a:spLocks noChangeArrowheads="1"/>
          </p:cNvSpPr>
          <p:nvPr/>
        </p:nvSpPr>
        <p:spPr bwMode="auto">
          <a:xfrm>
            <a:off x="4343400" y="3048000"/>
            <a:ext cx="2209800" cy="1295400"/>
          </a:xfrm>
          <a:prstGeom prst="ellipse">
            <a:avLst/>
          </a:prstGeom>
          <a:noFill/>
          <a:ln w="9525">
            <a:solidFill>
              <a:schemeClr val="tx1"/>
            </a:solidFill>
            <a:round/>
            <a:headEnd/>
            <a:tailEnd/>
          </a:ln>
          <a:effectLst/>
        </p:spPr>
        <p:txBody>
          <a:bodyPr wrap="none" lIns="105503" tIns="52752" rIns="105503" bIns="52752" anchor="ctr"/>
          <a:lstStyle/>
          <a:p>
            <a:pPr algn="ctr"/>
            <a:r>
              <a:rPr lang="en-US" dirty="0"/>
              <a:t>SME</a:t>
            </a:r>
          </a:p>
          <a:p>
            <a:pPr algn="ctr"/>
            <a:r>
              <a:rPr lang="en-US" dirty="0"/>
              <a:t>Strategy</a:t>
            </a:r>
          </a:p>
        </p:txBody>
      </p:sp>
      <p:sp>
        <p:nvSpPr>
          <p:cNvPr id="8197" name="Oval 5"/>
          <p:cNvSpPr>
            <a:spLocks noChangeArrowheads="1"/>
          </p:cNvSpPr>
          <p:nvPr/>
        </p:nvSpPr>
        <p:spPr bwMode="auto">
          <a:xfrm>
            <a:off x="1905000" y="1828800"/>
            <a:ext cx="2133600" cy="1371600"/>
          </a:xfrm>
          <a:prstGeom prst="ellipse">
            <a:avLst/>
          </a:prstGeom>
          <a:noFill/>
          <a:ln w="9525">
            <a:solidFill>
              <a:schemeClr val="tx1"/>
            </a:solidFill>
            <a:round/>
            <a:headEnd/>
            <a:tailEnd/>
          </a:ln>
          <a:effectLst/>
        </p:spPr>
        <p:txBody>
          <a:bodyPr wrap="none" lIns="105503" tIns="52752" rIns="105503" bIns="52752" anchor="ctr"/>
          <a:lstStyle/>
          <a:p>
            <a:pPr algn="ctr"/>
            <a:r>
              <a:rPr lang="en-US" dirty="0"/>
              <a:t>SME</a:t>
            </a:r>
          </a:p>
          <a:p>
            <a:pPr algn="ctr"/>
            <a:r>
              <a:rPr lang="en-US" dirty="0"/>
              <a:t>Goals</a:t>
            </a:r>
          </a:p>
        </p:txBody>
      </p:sp>
      <p:sp>
        <p:nvSpPr>
          <p:cNvPr id="8198" name="Line 6"/>
          <p:cNvSpPr>
            <a:spLocks noChangeShapeType="1"/>
          </p:cNvSpPr>
          <p:nvPr/>
        </p:nvSpPr>
        <p:spPr bwMode="auto">
          <a:xfrm>
            <a:off x="3505200" y="3124200"/>
            <a:ext cx="838200" cy="53340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8199" name="Line 7"/>
          <p:cNvSpPr>
            <a:spLocks noChangeShapeType="1"/>
          </p:cNvSpPr>
          <p:nvPr/>
        </p:nvSpPr>
        <p:spPr bwMode="auto">
          <a:xfrm flipH="1">
            <a:off x="3962400" y="4191000"/>
            <a:ext cx="685800" cy="45720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8200" name="Line 8"/>
          <p:cNvSpPr>
            <a:spLocks noChangeShapeType="1"/>
          </p:cNvSpPr>
          <p:nvPr/>
        </p:nvSpPr>
        <p:spPr bwMode="auto">
          <a:xfrm flipV="1">
            <a:off x="4267200" y="4343400"/>
            <a:ext cx="762000" cy="53340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8201" name="Line 9"/>
          <p:cNvSpPr>
            <a:spLocks noChangeShapeType="1"/>
          </p:cNvSpPr>
          <p:nvPr/>
        </p:nvSpPr>
        <p:spPr bwMode="auto">
          <a:xfrm flipH="1" flipV="1">
            <a:off x="4038600" y="2590800"/>
            <a:ext cx="838200" cy="53340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8202" name="Line 10"/>
          <p:cNvSpPr>
            <a:spLocks noChangeShapeType="1"/>
          </p:cNvSpPr>
          <p:nvPr/>
        </p:nvSpPr>
        <p:spPr bwMode="auto">
          <a:xfrm>
            <a:off x="609600" y="2590800"/>
            <a:ext cx="0" cy="2438400"/>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8203" name="Line 11"/>
          <p:cNvSpPr>
            <a:spLocks noChangeShapeType="1"/>
          </p:cNvSpPr>
          <p:nvPr/>
        </p:nvSpPr>
        <p:spPr bwMode="auto">
          <a:xfrm flipV="1">
            <a:off x="1219200" y="2492308"/>
            <a:ext cx="0" cy="2749569"/>
          </a:xfrm>
          <a:prstGeom prst="line">
            <a:avLst/>
          </a:prstGeom>
          <a:noFill/>
          <a:ln w="9525">
            <a:solidFill>
              <a:schemeClr val="tx1"/>
            </a:solidFill>
            <a:round/>
            <a:headEnd/>
            <a:tailEnd type="triangle" w="med" len="med"/>
          </a:ln>
          <a:effectLst/>
        </p:spPr>
        <p:txBody>
          <a:bodyPr wrap="none" lIns="105503" tIns="52752" rIns="105503" bIns="52752" anchor="ctr"/>
          <a:lstStyle/>
          <a:p>
            <a:endParaRPr lang="en-US" dirty="0"/>
          </a:p>
        </p:txBody>
      </p:sp>
      <p:sp>
        <p:nvSpPr>
          <p:cNvPr id="8204" name="Text Box 12"/>
          <p:cNvSpPr txBox="1">
            <a:spLocks noChangeArrowheads="1"/>
          </p:cNvSpPr>
          <p:nvPr/>
        </p:nvSpPr>
        <p:spPr bwMode="auto">
          <a:xfrm>
            <a:off x="5562600" y="5181600"/>
            <a:ext cx="2590800" cy="968309"/>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Two or three iterations may be required to properly align all the resources within any one organization.</a:t>
            </a:r>
            <a:endParaRPr lang="en-US" sz="1400" dirty="0"/>
          </a:p>
        </p:txBody>
      </p:sp>
      <p:sp>
        <p:nvSpPr>
          <p:cNvPr id="8205" name="Text Box 13"/>
          <p:cNvSpPr txBox="1">
            <a:spLocks noChangeArrowheads="1"/>
          </p:cNvSpPr>
          <p:nvPr/>
        </p:nvSpPr>
        <p:spPr bwMode="auto">
          <a:xfrm>
            <a:off x="5486400" y="1524000"/>
            <a:ext cx="2590800" cy="968309"/>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b="1" dirty="0"/>
              <a:t>The ‘Management Team’ is involved in all aspects of the work and at all levels in the organization.</a:t>
            </a:r>
            <a:endParaRPr lang="en-US" sz="1400" dirty="0"/>
          </a:p>
        </p:txBody>
      </p:sp>
      <p:sp>
        <p:nvSpPr>
          <p:cNvPr id="8206" name="Text Box 14"/>
          <p:cNvSpPr txBox="1">
            <a:spLocks noChangeArrowheads="1"/>
          </p:cNvSpPr>
          <p:nvPr/>
        </p:nvSpPr>
        <p:spPr bwMode="auto">
          <a:xfrm>
            <a:off x="1524000" y="3200400"/>
            <a:ext cx="1981200" cy="1183752"/>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Alignment of individual actions with the chosen strategy is the key to performance improvement</a:t>
            </a:r>
            <a:endParaRPr lang="en-US" sz="1400" dirty="0"/>
          </a:p>
        </p:txBody>
      </p:sp>
      <p:sp>
        <p:nvSpPr>
          <p:cNvPr id="8207" name="Text Box 15"/>
          <p:cNvSpPr txBox="1">
            <a:spLocks noChangeArrowheads="1"/>
          </p:cNvSpPr>
          <p:nvPr/>
        </p:nvSpPr>
        <p:spPr bwMode="auto">
          <a:xfrm>
            <a:off x="6858000" y="3124202"/>
            <a:ext cx="1905000" cy="968309"/>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b="1" dirty="0"/>
              <a:t>Implementation requires compatibility between strategy and organization.</a:t>
            </a:r>
            <a:endParaRPr lang="en-US" sz="1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505450"/>
            <a:ext cx="1816100" cy="59055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325" y="1097485"/>
            <a:ext cx="1430427" cy="1455215"/>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04800" y="152400"/>
            <a:ext cx="7772400" cy="990600"/>
          </a:xfrm>
        </p:spPr>
        <p:txBody>
          <a:bodyPr>
            <a:noAutofit/>
          </a:bodyPr>
          <a:lstStyle/>
          <a:p>
            <a:br>
              <a:rPr lang="en-US" sz="2400" b="1"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Translating Strategy into Action by Groups and Individuals; Step Three</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The implementation of action plans requires a consideration of many factors including, most importantly, the culture of the organization</a:t>
            </a:r>
          </a:p>
        </p:txBody>
      </p:sp>
      <p:sp>
        <p:nvSpPr>
          <p:cNvPr id="24" name="Date Placeholder 2"/>
          <p:cNvSpPr>
            <a:spLocks noGrp="1"/>
          </p:cNvSpPr>
          <p:nvPr>
            <p:ph type="dt" sz="half" idx="10"/>
          </p:nvPr>
        </p:nvSpPr>
        <p:spPr/>
        <p:txBody>
          <a:bodyPr/>
          <a:lstStyle/>
          <a:p>
            <a:fld id="{59C94420-0C1F-4D40-BAAF-9E227A7CCE18}" type="datetime1">
              <a:rPr lang="en-US" smtClean="0"/>
              <a:t>5/6/2019</a:t>
            </a:fld>
            <a:endParaRPr lang="en-CA" dirty="0"/>
          </a:p>
        </p:txBody>
      </p:sp>
      <p:sp>
        <p:nvSpPr>
          <p:cNvPr id="27" name="Footer Placeholder 26"/>
          <p:cNvSpPr>
            <a:spLocks noGrp="1"/>
          </p:cNvSpPr>
          <p:nvPr>
            <p:ph type="ftr" sz="quarter" idx="11"/>
          </p:nvPr>
        </p:nvSpPr>
        <p:spPr/>
        <p:txBody>
          <a:bodyPr/>
          <a:lstStyle/>
          <a:p>
            <a:r>
              <a:rPr lang="en-CA" dirty="0"/>
              <a:t>Strategy development and Innovation management by CIO</a:t>
            </a:r>
          </a:p>
        </p:txBody>
      </p:sp>
      <p:sp>
        <p:nvSpPr>
          <p:cNvPr id="26" name="Slide Number Placeholder 4"/>
          <p:cNvSpPr>
            <a:spLocks noGrp="1"/>
          </p:cNvSpPr>
          <p:nvPr>
            <p:ph type="sldNum" sz="quarter" idx="12"/>
          </p:nvPr>
        </p:nvSpPr>
        <p:spPr/>
        <p:txBody>
          <a:bodyPr/>
          <a:lstStyle/>
          <a:p>
            <a:fld id="{EE5A3AB8-4C48-4300-B754-59738BE591F0}" type="slidenum">
              <a:rPr lang="en-CA"/>
              <a:pPr/>
              <a:t>25</a:t>
            </a:fld>
            <a:endParaRPr lang="en-CA" dirty="0"/>
          </a:p>
        </p:txBody>
      </p:sp>
      <p:sp>
        <p:nvSpPr>
          <p:cNvPr id="114691" name="Rectangle 3"/>
          <p:cNvSpPr>
            <a:spLocks noChangeArrowheads="1"/>
          </p:cNvSpPr>
          <p:nvPr/>
        </p:nvSpPr>
        <p:spPr bwMode="auto">
          <a:xfrm>
            <a:off x="3505200" y="5410200"/>
            <a:ext cx="2362200" cy="9144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400" b="1" dirty="0"/>
              <a:t>Manager - Subordinate </a:t>
            </a:r>
          </a:p>
          <a:p>
            <a:pPr algn="ctr"/>
            <a:r>
              <a:rPr lang="en-US" sz="1400" b="1" dirty="0"/>
              <a:t>Development of </a:t>
            </a:r>
          </a:p>
          <a:p>
            <a:pPr algn="ctr"/>
            <a:r>
              <a:rPr lang="en-US" sz="1400" b="1" dirty="0"/>
              <a:t>Key Result Areas</a:t>
            </a:r>
          </a:p>
        </p:txBody>
      </p:sp>
      <p:sp>
        <p:nvSpPr>
          <p:cNvPr id="114693" name="Rectangle 5"/>
          <p:cNvSpPr>
            <a:spLocks noChangeArrowheads="1"/>
          </p:cNvSpPr>
          <p:nvPr/>
        </p:nvSpPr>
        <p:spPr bwMode="auto">
          <a:xfrm>
            <a:off x="762000" y="2628900"/>
            <a:ext cx="1219200" cy="6858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400" dirty="0"/>
              <a:t>Organization </a:t>
            </a:r>
          </a:p>
          <a:p>
            <a:pPr algn="ctr"/>
            <a:r>
              <a:rPr lang="en-US" sz="1400" dirty="0"/>
              <a:t>Arrangements</a:t>
            </a:r>
          </a:p>
        </p:txBody>
      </p:sp>
      <p:sp>
        <p:nvSpPr>
          <p:cNvPr id="114694" name="Rectangle 6"/>
          <p:cNvSpPr>
            <a:spLocks noChangeArrowheads="1"/>
          </p:cNvSpPr>
          <p:nvPr/>
        </p:nvSpPr>
        <p:spPr bwMode="auto">
          <a:xfrm>
            <a:off x="2286000" y="2628900"/>
            <a:ext cx="1066800" cy="6858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400" dirty="0"/>
              <a:t>Culture for </a:t>
            </a:r>
          </a:p>
          <a:p>
            <a:pPr algn="ctr"/>
            <a:r>
              <a:rPr lang="en-US" sz="1400" dirty="0"/>
              <a:t>Innovation*</a:t>
            </a:r>
          </a:p>
        </p:txBody>
      </p:sp>
      <p:sp>
        <p:nvSpPr>
          <p:cNvPr id="114695" name="Rectangle 7"/>
          <p:cNvSpPr>
            <a:spLocks noChangeArrowheads="1"/>
          </p:cNvSpPr>
          <p:nvPr/>
        </p:nvSpPr>
        <p:spPr bwMode="auto">
          <a:xfrm>
            <a:off x="3886200" y="2590800"/>
            <a:ext cx="1447800" cy="7620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400" dirty="0"/>
              <a:t>Management </a:t>
            </a:r>
          </a:p>
          <a:p>
            <a:pPr algn="ctr"/>
            <a:r>
              <a:rPr lang="en-US" sz="1400" dirty="0"/>
              <a:t>Systems</a:t>
            </a:r>
          </a:p>
        </p:txBody>
      </p:sp>
      <p:sp>
        <p:nvSpPr>
          <p:cNvPr id="114696" name="Rectangle 8"/>
          <p:cNvSpPr>
            <a:spLocks noChangeArrowheads="1"/>
          </p:cNvSpPr>
          <p:nvPr/>
        </p:nvSpPr>
        <p:spPr bwMode="auto">
          <a:xfrm>
            <a:off x="5791200" y="2590800"/>
            <a:ext cx="1143000" cy="7620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400" dirty="0"/>
              <a:t>Functional </a:t>
            </a:r>
          </a:p>
          <a:p>
            <a:pPr algn="ctr"/>
            <a:r>
              <a:rPr lang="en-US" sz="1400" dirty="0"/>
              <a:t>Strategies</a:t>
            </a:r>
          </a:p>
        </p:txBody>
      </p:sp>
      <p:sp>
        <p:nvSpPr>
          <p:cNvPr id="114697" name="Rectangle 9"/>
          <p:cNvSpPr>
            <a:spLocks noChangeArrowheads="1"/>
          </p:cNvSpPr>
          <p:nvPr/>
        </p:nvSpPr>
        <p:spPr bwMode="auto">
          <a:xfrm>
            <a:off x="7315200" y="2590800"/>
            <a:ext cx="1219200" cy="7620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400" dirty="0"/>
              <a:t>Human</a:t>
            </a:r>
          </a:p>
          <a:p>
            <a:pPr algn="ctr"/>
            <a:r>
              <a:rPr lang="en-US" sz="1400" dirty="0"/>
              <a:t>Resources</a:t>
            </a:r>
          </a:p>
        </p:txBody>
      </p:sp>
      <p:sp>
        <p:nvSpPr>
          <p:cNvPr id="114698" name="Rectangle 10"/>
          <p:cNvSpPr>
            <a:spLocks noChangeArrowheads="1"/>
          </p:cNvSpPr>
          <p:nvPr/>
        </p:nvSpPr>
        <p:spPr bwMode="auto">
          <a:xfrm>
            <a:off x="6096000" y="1676400"/>
            <a:ext cx="1371600" cy="6858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400" b="1" dirty="0"/>
              <a:t>Tactical </a:t>
            </a:r>
          </a:p>
          <a:p>
            <a:pPr algn="ctr"/>
            <a:r>
              <a:rPr lang="en-US" sz="1400" b="1" dirty="0"/>
              <a:t>Strategies</a:t>
            </a:r>
          </a:p>
          <a:p>
            <a:pPr algn="ctr"/>
            <a:r>
              <a:rPr lang="en-US" sz="1400" b="1" dirty="0"/>
              <a:t>Multi-Year</a:t>
            </a:r>
          </a:p>
        </p:txBody>
      </p:sp>
      <p:sp>
        <p:nvSpPr>
          <p:cNvPr id="114699" name="Text Box 11"/>
          <p:cNvSpPr txBox="1">
            <a:spLocks noChangeArrowheads="1"/>
          </p:cNvSpPr>
          <p:nvPr/>
        </p:nvSpPr>
        <p:spPr bwMode="auto">
          <a:xfrm>
            <a:off x="342900" y="3570775"/>
            <a:ext cx="1371600" cy="860587"/>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dirty="0"/>
              <a:t>Organization Structure</a:t>
            </a:r>
          </a:p>
          <a:p>
            <a:pPr>
              <a:spcBef>
                <a:spcPct val="50000"/>
              </a:spcBef>
            </a:pPr>
            <a:endParaRPr lang="en-US" sz="1400" dirty="0"/>
          </a:p>
        </p:txBody>
      </p:sp>
      <p:sp>
        <p:nvSpPr>
          <p:cNvPr id="114700" name="Text Box 12"/>
          <p:cNvSpPr txBox="1">
            <a:spLocks noChangeArrowheads="1"/>
          </p:cNvSpPr>
          <p:nvPr/>
        </p:nvSpPr>
        <p:spPr bwMode="auto">
          <a:xfrm>
            <a:off x="2209800" y="3698304"/>
            <a:ext cx="1447800" cy="537422"/>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dirty="0"/>
              <a:t>Critical Driving Forces</a:t>
            </a:r>
          </a:p>
        </p:txBody>
      </p:sp>
      <p:sp>
        <p:nvSpPr>
          <p:cNvPr id="114701" name="Text Box 13"/>
          <p:cNvSpPr txBox="1">
            <a:spLocks noChangeArrowheads="1"/>
          </p:cNvSpPr>
          <p:nvPr/>
        </p:nvSpPr>
        <p:spPr bwMode="auto">
          <a:xfrm>
            <a:off x="2209800" y="4474359"/>
            <a:ext cx="1371600" cy="553998"/>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dirty="0"/>
              <a:t>Management Style</a:t>
            </a:r>
          </a:p>
        </p:txBody>
      </p:sp>
      <p:sp>
        <p:nvSpPr>
          <p:cNvPr id="114702" name="Text Box 14"/>
          <p:cNvSpPr txBox="1">
            <a:spLocks noChangeArrowheads="1"/>
          </p:cNvSpPr>
          <p:nvPr/>
        </p:nvSpPr>
        <p:spPr bwMode="auto">
          <a:xfrm>
            <a:off x="4038600" y="3590583"/>
            <a:ext cx="1371600" cy="752865"/>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dirty="0"/>
              <a:t>Information and Control Systems</a:t>
            </a:r>
          </a:p>
        </p:txBody>
      </p:sp>
      <p:sp>
        <p:nvSpPr>
          <p:cNvPr id="114703" name="Text Box 15"/>
          <p:cNvSpPr txBox="1">
            <a:spLocks noChangeArrowheads="1"/>
          </p:cNvSpPr>
          <p:nvPr/>
        </p:nvSpPr>
        <p:spPr bwMode="auto">
          <a:xfrm>
            <a:off x="4038600" y="4343400"/>
            <a:ext cx="1371600" cy="968309"/>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dirty="0"/>
              <a:t>Performance Measurement and Reward Systems</a:t>
            </a:r>
          </a:p>
        </p:txBody>
      </p:sp>
      <p:sp>
        <p:nvSpPr>
          <p:cNvPr id="114704" name="Text Box 16"/>
          <p:cNvSpPr txBox="1">
            <a:spLocks noChangeArrowheads="1"/>
          </p:cNvSpPr>
          <p:nvPr/>
        </p:nvSpPr>
        <p:spPr bwMode="auto">
          <a:xfrm>
            <a:off x="5943600" y="4114800"/>
            <a:ext cx="1219200" cy="332399"/>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dirty="0"/>
              <a:t>Marketing</a:t>
            </a:r>
          </a:p>
        </p:txBody>
      </p:sp>
      <p:sp>
        <p:nvSpPr>
          <p:cNvPr id="114705" name="Text Box 17"/>
          <p:cNvSpPr txBox="1">
            <a:spLocks noChangeArrowheads="1"/>
          </p:cNvSpPr>
          <p:nvPr/>
        </p:nvSpPr>
        <p:spPr bwMode="auto">
          <a:xfrm>
            <a:off x="5943600" y="3581400"/>
            <a:ext cx="1143000" cy="332399"/>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dirty="0"/>
              <a:t>Operations</a:t>
            </a:r>
            <a:endParaRPr lang="en-US" dirty="0"/>
          </a:p>
        </p:txBody>
      </p:sp>
      <p:sp>
        <p:nvSpPr>
          <p:cNvPr id="114706" name="Text Box 18"/>
          <p:cNvSpPr txBox="1">
            <a:spLocks noChangeArrowheads="1"/>
          </p:cNvSpPr>
          <p:nvPr/>
        </p:nvSpPr>
        <p:spPr bwMode="auto">
          <a:xfrm>
            <a:off x="5943600" y="4590369"/>
            <a:ext cx="1143000" cy="321978"/>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dirty="0"/>
              <a:t>Technology</a:t>
            </a:r>
          </a:p>
        </p:txBody>
      </p:sp>
      <p:sp>
        <p:nvSpPr>
          <p:cNvPr id="114707" name="Text Box 19"/>
          <p:cNvSpPr txBox="1">
            <a:spLocks noChangeArrowheads="1"/>
          </p:cNvSpPr>
          <p:nvPr/>
        </p:nvSpPr>
        <p:spPr bwMode="auto">
          <a:xfrm>
            <a:off x="5943600" y="5105400"/>
            <a:ext cx="990600" cy="332399"/>
          </a:xfrm>
          <a:prstGeom prst="rect">
            <a:avLst/>
          </a:prstGeom>
          <a:noFill/>
          <a:ln w="9525">
            <a:noFill/>
            <a:miter lim="800000"/>
            <a:headEnd/>
            <a:tailEnd/>
          </a:ln>
          <a:effectLst/>
        </p:spPr>
        <p:txBody>
          <a:bodyPr lIns="105503" tIns="52752" rIns="105503" bIns="52752">
            <a:spAutoFit/>
          </a:bodyPr>
          <a:lstStyle/>
          <a:p>
            <a:pPr>
              <a:spcBef>
                <a:spcPct val="50000"/>
              </a:spcBef>
            </a:pPr>
            <a:r>
              <a:rPr lang="en-US" sz="1400" dirty="0"/>
              <a:t>Financial</a:t>
            </a:r>
          </a:p>
        </p:txBody>
      </p:sp>
      <p:sp>
        <p:nvSpPr>
          <p:cNvPr id="114708" name="Text Box 20"/>
          <p:cNvSpPr txBox="1">
            <a:spLocks noChangeArrowheads="1"/>
          </p:cNvSpPr>
          <p:nvPr/>
        </p:nvSpPr>
        <p:spPr bwMode="auto">
          <a:xfrm>
            <a:off x="7391400" y="3657600"/>
            <a:ext cx="1447800" cy="1076030"/>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dirty="0"/>
              <a:t>Infrastructure and Support Systems</a:t>
            </a:r>
          </a:p>
          <a:p>
            <a:pPr>
              <a:spcBef>
                <a:spcPct val="50000"/>
              </a:spcBef>
            </a:pPr>
            <a:endParaRPr lang="en-US" sz="1400" dirty="0"/>
          </a:p>
        </p:txBody>
      </p:sp>
      <p:sp>
        <p:nvSpPr>
          <p:cNvPr id="114709" name="Text Box 21"/>
          <p:cNvSpPr txBox="1">
            <a:spLocks noChangeArrowheads="1"/>
          </p:cNvSpPr>
          <p:nvPr/>
        </p:nvSpPr>
        <p:spPr bwMode="auto">
          <a:xfrm>
            <a:off x="533400" y="4419600"/>
            <a:ext cx="1524000" cy="752865"/>
          </a:xfrm>
          <a:prstGeom prst="rect">
            <a:avLst/>
          </a:prstGeom>
          <a:noFill/>
          <a:ln w="9525">
            <a:noFill/>
            <a:miter lim="800000"/>
            <a:headEnd/>
            <a:tailEnd/>
          </a:ln>
          <a:effectLst/>
        </p:spPr>
        <p:txBody>
          <a:bodyPr wrap="square" lIns="105503" tIns="52752" rIns="105503" bIns="52752">
            <a:spAutoFit/>
          </a:bodyPr>
          <a:lstStyle/>
          <a:p>
            <a:pPr>
              <a:spcBef>
                <a:spcPct val="50000"/>
              </a:spcBef>
            </a:pPr>
            <a:r>
              <a:rPr lang="en-US" sz="1400" dirty="0"/>
              <a:t>Decentralization of Responsibilities</a:t>
            </a:r>
          </a:p>
        </p:txBody>
      </p:sp>
      <p:sp>
        <p:nvSpPr>
          <p:cNvPr id="114711" name="Rectangle 23"/>
          <p:cNvSpPr>
            <a:spLocks noChangeArrowheads="1"/>
          </p:cNvSpPr>
          <p:nvPr/>
        </p:nvSpPr>
        <p:spPr bwMode="auto">
          <a:xfrm>
            <a:off x="1295400" y="1676400"/>
            <a:ext cx="1752600" cy="685800"/>
          </a:xfrm>
          <a:prstGeom prst="rect">
            <a:avLst/>
          </a:prstGeom>
          <a:noFill/>
          <a:ln w="9525">
            <a:solidFill>
              <a:schemeClr val="tx1"/>
            </a:solidFill>
            <a:miter lim="800000"/>
            <a:headEnd/>
            <a:tailEnd/>
          </a:ln>
          <a:effectLst/>
        </p:spPr>
        <p:txBody>
          <a:bodyPr wrap="none" lIns="105503" tIns="52752" rIns="105503" bIns="52752" anchor="ctr"/>
          <a:lstStyle/>
          <a:p>
            <a:pPr algn="ctr"/>
            <a:r>
              <a:rPr lang="en-US" sz="1400" b="1" dirty="0"/>
              <a:t>Development of </a:t>
            </a:r>
          </a:p>
          <a:p>
            <a:pPr algn="ctr"/>
            <a:r>
              <a:rPr lang="en-US" sz="1400" b="1" dirty="0"/>
              <a:t>Action Plans </a:t>
            </a:r>
          </a:p>
        </p:txBody>
      </p:sp>
      <p:sp>
        <p:nvSpPr>
          <p:cNvPr id="25" name="TextBox 24"/>
          <p:cNvSpPr txBox="1"/>
          <p:nvPr/>
        </p:nvSpPr>
        <p:spPr>
          <a:xfrm>
            <a:off x="304800" y="5562600"/>
            <a:ext cx="2209800" cy="646331"/>
          </a:xfrm>
          <a:prstGeom prst="rect">
            <a:avLst/>
          </a:prstGeom>
          <a:noFill/>
        </p:spPr>
        <p:txBody>
          <a:bodyPr wrap="square" rtlCol="0">
            <a:spAutoFit/>
          </a:bodyPr>
          <a:lstStyle/>
          <a:p>
            <a:r>
              <a:rPr lang="en-US" sz="1200" b="1" dirty="0"/>
              <a:t>* For more information on a ‘culture for innovation’, visit the web site.</a:t>
            </a:r>
          </a:p>
        </p:txBody>
      </p:sp>
      <p:sp>
        <p:nvSpPr>
          <p:cNvPr id="2" name="Curved Left Arrow 1"/>
          <p:cNvSpPr/>
          <p:nvPr/>
        </p:nvSpPr>
        <p:spPr>
          <a:xfrm>
            <a:off x="8191500" y="1996554"/>
            <a:ext cx="838200" cy="3733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 name="Curved Right Arrow 2"/>
          <p:cNvSpPr/>
          <p:nvPr/>
        </p:nvSpPr>
        <p:spPr>
          <a:xfrm>
            <a:off x="138184" y="1855704"/>
            <a:ext cx="852416" cy="368519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2400" y="381000"/>
            <a:ext cx="8610600" cy="1143000"/>
          </a:xfrm>
        </p:spPr>
        <p:txBody>
          <a:bodyPr>
            <a:noAutofit/>
          </a:bodyPr>
          <a:lstStyle/>
          <a:p>
            <a:br>
              <a:rPr lang="en-US" sz="2400" b="1"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Translating Strategy into Action by Groups and Individuals; Step Three</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Understand </a:t>
            </a:r>
            <a:r>
              <a:rPr lang="en-CA" sz="2000" b="1" dirty="0">
                <a:latin typeface="Times New Roman" panose="02020603050405020304" pitchFamily="18" charset="0"/>
                <a:cs typeface="Times New Roman" panose="02020603050405020304" pitchFamily="18" charset="0"/>
              </a:rPr>
              <a:t>group key </a:t>
            </a:r>
            <a:r>
              <a:rPr lang="en-US" sz="2000" b="1" dirty="0">
                <a:latin typeface="Times New Roman" panose="02020603050405020304" pitchFamily="18" charset="0"/>
                <a:cs typeface="Times New Roman" panose="02020603050405020304" pitchFamily="18" charset="0"/>
              </a:rPr>
              <a:t>r</a:t>
            </a:r>
            <a:r>
              <a:rPr lang="ru-RU" sz="2000" b="1" dirty="0">
                <a:latin typeface="Times New Roman" panose="02020603050405020304" pitchFamily="18" charset="0"/>
                <a:cs typeface="Times New Roman" panose="02020603050405020304" pitchFamily="18" charset="0"/>
              </a:rPr>
              <a:t>esults</a:t>
            </a:r>
            <a:r>
              <a:rPr lang="en-US" sz="2000" b="1" dirty="0">
                <a:latin typeface="Times New Roman" panose="02020603050405020304" pitchFamily="18" charset="0"/>
                <a:cs typeface="Times New Roman" panose="02020603050405020304" pitchFamily="18" charset="0"/>
              </a:rPr>
              <a:t> areas (KRAs) and individual responsibilities</a:t>
            </a:r>
            <a:r>
              <a:rPr lang="ru-RU" sz="2000" b="1" dirty="0">
                <a:latin typeface="Times New Roman" panose="02020603050405020304" pitchFamily="18" charset="0"/>
                <a:cs typeface="Times New Roman" panose="02020603050405020304" pitchFamily="18" charset="0"/>
              </a:rPr>
              <a:t> </a:t>
            </a:r>
            <a:br>
              <a:rPr lang="en-US" sz="3600" dirty="0"/>
            </a:br>
            <a:endParaRPr lang="ru-RU" sz="2000" dirty="0"/>
          </a:p>
        </p:txBody>
      </p:sp>
      <p:sp>
        <p:nvSpPr>
          <p:cNvPr id="82947" name="Rectangle 3"/>
          <p:cNvSpPr>
            <a:spLocks noGrp="1" noChangeArrowheads="1"/>
          </p:cNvSpPr>
          <p:nvPr>
            <p:ph idx="1"/>
          </p:nvPr>
        </p:nvSpPr>
        <p:spPr>
          <a:xfrm>
            <a:off x="381000" y="1676400"/>
            <a:ext cx="7772400" cy="4572000"/>
          </a:xfrm>
        </p:spPr>
        <p:txBody>
          <a:bodyPr>
            <a:normAutofit/>
          </a:bodyPr>
          <a:lstStyle/>
          <a:p>
            <a:pPr>
              <a:buNone/>
            </a:pPr>
            <a:r>
              <a:rPr lang="en-US" sz="2000" dirty="0">
                <a:latin typeface="Times New Roman" panose="02020603050405020304" pitchFamily="18" charset="0"/>
                <a:cs typeface="Times New Roman" panose="02020603050405020304" pitchFamily="18" charset="0"/>
              </a:rPr>
              <a:t>The </a:t>
            </a:r>
            <a:r>
              <a:rPr lang="ru-RU" sz="2000" dirty="0">
                <a:latin typeface="Times New Roman" panose="02020603050405020304" pitchFamily="18" charset="0"/>
                <a:cs typeface="Times New Roman" panose="02020603050405020304" pitchFamily="18" charset="0"/>
              </a:rPr>
              <a:t>following </a:t>
            </a:r>
            <a:r>
              <a:rPr lang="en-US" sz="2000" dirty="0">
                <a:latin typeface="Times New Roman" panose="02020603050405020304" pitchFamily="18" charset="0"/>
                <a:cs typeface="Times New Roman" panose="02020603050405020304" pitchFamily="18" charset="0"/>
              </a:rPr>
              <a:t>questions aim at identifying, for each position, significant </a:t>
            </a:r>
            <a:r>
              <a:rPr lang="ru-RU" sz="2000" dirty="0">
                <a:latin typeface="Times New Roman" panose="02020603050405020304" pitchFamily="18" charset="0"/>
                <a:cs typeface="Times New Roman" panose="02020603050405020304" pitchFamily="18" charset="0"/>
              </a:rPr>
              <a:t>key result ‘areas’</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In what areas would improved performance significantly </a:t>
            </a:r>
            <a:r>
              <a:rPr lang="en-US" sz="2000" dirty="0">
                <a:latin typeface="Times New Roman" panose="02020603050405020304" pitchFamily="18" charset="0"/>
                <a:cs typeface="Times New Roman" panose="02020603050405020304" pitchFamily="18" charset="0"/>
              </a:rPr>
              <a:t>and </a:t>
            </a:r>
            <a:r>
              <a:rPr lang="ru-RU" sz="2000" dirty="0">
                <a:latin typeface="Times New Roman" panose="02020603050405020304" pitchFamily="18" charset="0"/>
                <a:cs typeface="Times New Roman" panose="02020603050405020304" pitchFamily="18" charset="0"/>
              </a:rPr>
              <a:t>favorably affect company</a:t>
            </a:r>
            <a:r>
              <a:rPr lang="en-US" sz="2000" dirty="0">
                <a:latin typeface="Times New Roman" panose="02020603050405020304" pitchFamily="18" charset="0"/>
                <a:cs typeface="Times New Roman" panose="02020603050405020304" pitchFamily="18" charset="0"/>
              </a:rPr>
              <a:t> performance? </a:t>
            </a:r>
            <a:r>
              <a:rPr lang="en-US" sz="2000" b="1" dirty="0">
                <a:latin typeface="Times New Roman" panose="02020603050405020304" pitchFamily="18" charset="0"/>
                <a:cs typeface="Times New Roman" panose="02020603050405020304" pitchFamily="18" charset="0"/>
              </a:rPr>
              <a:t>What actions are necessary and by when?</a:t>
            </a:r>
            <a:br>
              <a:rPr lang="en-US" sz="2000" b="1" dirty="0">
                <a:solidFill>
                  <a:srgbClr val="FFFF00"/>
                </a:solidFill>
                <a:latin typeface="Times New Roman" panose="02020603050405020304" pitchFamily="18" charset="0"/>
                <a:cs typeface="Times New Roman" panose="02020603050405020304" pitchFamily="18" charset="0"/>
              </a:rPr>
            </a:br>
            <a:endParaRPr lang="ru-RU" sz="2000" b="1" dirty="0">
              <a:solidFill>
                <a:srgbClr val="FFFF00"/>
              </a:solidFill>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In what areas could poor performance do damage to the company</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What actions are necessary and by when?</a:t>
            </a:r>
            <a:br>
              <a:rPr lang="en-US" sz="2000" b="1" dirty="0">
                <a:latin typeface="Times New Roman" panose="02020603050405020304" pitchFamily="18" charset="0"/>
                <a:cs typeface="Times New Roman" panose="02020603050405020304" pitchFamily="18" charset="0"/>
              </a:rPr>
            </a:br>
            <a:endParaRPr lang="ru-RU" sz="2000" b="1"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Examples of ‘statements’</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to achieve the budgeted level of sales</a:t>
            </a:r>
            <a:r>
              <a:rPr lang="en-CA" sz="2000" dirty="0">
                <a:latin typeface="Times New Roman" panose="02020603050405020304" pitchFamily="18" charset="0"/>
                <a:cs typeface="Times New Roman" panose="02020603050405020304" pitchFamily="18" charset="0"/>
              </a:rPr>
              <a:t>; </a:t>
            </a:r>
            <a:r>
              <a:rPr lang="en-CA" sz="2000" b="1"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to control scrap level</a:t>
            </a:r>
            <a:r>
              <a:rPr lang="en-CA" sz="2000" dirty="0">
                <a:latin typeface="Times New Roman" panose="02020603050405020304" pitchFamily="18" charset="0"/>
                <a:cs typeface="Times New Roman" panose="02020603050405020304" pitchFamily="18" charset="0"/>
              </a:rPr>
              <a:t>; </a:t>
            </a:r>
            <a:r>
              <a:rPr lang="en-CA" sz="2000" b="1"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to ensure that </a:t>
            </a:r>
            <a:r>
              <a:rPr lang="en-US" sz="2000" dirty="0">
                <a:latin typeface="Times New Roman" panose="02020603050405020304" pitchFamily="18" charset="0"/>
                <a:cs typeface="Times New Roman" panose="02020603050405020304" pitchFamily="18" charset="0"/>
              </a:rPr>
              <a:t>resource </a:t>
            </a:r>
            <a:r>
              <a:rPr lang="ru-RU" sz="2000" dirty="0">
                <a:latin typeface="Times New Roman" panose="02020603050405020304" pitchFamily="18" charset="0"/>
                <a:cs typeface="Times New Roman" panose="02020603050405020304" pitchFamily="18" charset="0"/>
              </a:rPr>
              <a:t>capacity is fully utilized</a:t>
            </a:r>
            <a:r>
              <a:rPr lang="en-CA" sz="2000" dirty="0">
                <a:latin typeface="Times New Roman" panose="02020603050405020304" pitchFamily="18" charset="0"/>
                <a:cs typeface="Times New Roman" panose="02020603050405020304" pitchFamily="18" charset="0"/>
              </a:rPr>
              <a:t>; </a:t>
            </a:r>
            <a:r>
              <a:rPr lang="en-CA" sz="2000" b="1" dirty="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
        <p:nvSpPr>
          <p:cNvPr id="5" name="Date Placeholder 3"/>
          <p:cNvSpPr>
            <a:spLocks noGrp="1"/>
          </p:cNvSpPr>
          <p:nvPr>
            <p:ph type="dt" sz="half" idx="10"/>
          </p:nvPr>
        </p:nvSpPr>
        <p:spPr/>
        <p:txBody>
          <a:bodyPr/>
          <a:lstStyle/>
          <a:p>
            <a:fld id="{18058D26-267B-4C4D-B0A9-BA7CDD6ED287}" type="datetime1">
              <a:rPr lang="en-US" smtClean="0"/>
              <a:t>5/6/2019</a:t>
            </a:fld>
            <a:endParaRPr lang="en-CA" dirty="0"/>
          </a:p>
        </p:txBody>
      </p:sp>
      <p:sp>
        <p:nvSpPr>
          <p:cNvPr id="8" name="Footer Placeholder 7"/>
          <p:cNvSpPr>
            <a:spLocks noGrp="1"/>
          </p:cNvSpPr>
          <p:nvPr>
            <p:ph type="ftr" sz="quarter" idx="11"/>
          </p:nvPr>
        </p:nvSpPr>
        <p:spPr/>
        <p:txBody>
          <a:bodyPr/>
          <a:lstStyle/>
          <a:p>
            <a:r>
              <a:rPr lang="en-CA" dirty="0"/>
              <a:t>Strategy development and Innovation management by CIO</a:t>
            </a:r>
          </a:p>
        </p:txBody>
      </p:sp>
      <p:sp>
        <p:nvSpPr>
          <p:cNvPr id="7" name="Slide Number Placeholder 5"/>
          <p:cNvSpPr>
            <a:spLocks noGrp="1"/>
          </p:cNvSpPr>
          <p:nvPr>
            <p:ph type="sldNum" sz="quarter" idx="12"/>
          </p:nvPr>
        </p:nvSpPr>
        <p:spPr/>
        <p:txBody>
          <a:bodyPr/>
          <a:lstStyle/>
          <a:p>
            <a:fld id="{9F263212-FE9A-4E67-AC1A-4584BB055D9A}" type="slidenum">
              <a:rPr lang="en-CA"/>
              <a:pPr/>
              <a:t>26</a:t>
            </a:fld>
            <a:endParaRPr lang="en-CA"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5478" y="4026090"/>
            <a:ext cx="1828800" cy="1828800"/>
          </a:xfrm>
          <a:prstGeom prst="rect">
            <a:avLst/>
          </a:prstGeom>
          <a:effectLst>
            <a:softEdge rad="139700"/>
          </a:effec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52400" y="609600"/>
            <a:ext cx="8686800" cy="1143000"/>
          </a:xfrm>
        </p:spPr>
        <p:txBody>
          <a:bodyPr>
            <a:noAutofit/>
          </a:bodyPr>
          <a:lstStyle/>
          <a:p>
            <a:br>
              <a:rPr lang="en-US" sz="2400" b="1" dirty="0">
                <a:latin typeface="Times New Roman" panose="02020603050405020304" pitchFamily="18" charset="0"/>
                <a:cs typeface="Times New Roman" panose="02020603050405020304" pitchFamily="18" charset="0"/>
              </a:rPr>
            </a:br>
            <a:r>
              <a:rPr lang="en-US" sz="1400" b="1" dirty="0">
                <a:latin typeface="Times New Roman" panose="02020603050405020304" pitchFamily="18" charset="0"/>
                <a:cs typeface="Times New Roman" panose="02020603050405020304" pitchFamily="18" charset="0"/>
              </a:rPr>
              <a:t>Translating Strategy into Action by Groups and Individuals; Step Three</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A format for individual  establishing </a:t>
            </a:r>
            <a:r>
              <a:rPr lang="ru-RU" sz="2000" b="1" dirty="0">
                <a:latin typeface="Times New Roman" panose="02020603050405020304" pitchFamily="18" charset="0"/>
                <a:cs typeface="Times New Roman" panose="02020603050405020304" pitchFamily="18" charset="0"/>
              </a:rPr>
              <a:t>‘Key Result Area’</a:t>
            </a:r>
            <a:r>
              <a:rPr lang="en-US" sz="2000" b="1" dirty="0">
                <a:latin typeface="Times New Roman" panose="02020603050405020304" pitchFamily="18" charset="0"/>
                <a:cs typeface="Times New Roman" panose="02020603050405020304" pitchFamily="18" charset="0"/>
              </a:rPr>
              <a:t> responsibilities</a:t>
            </a:r>
            <a:br>
              <a:rPr lang="en-US" sz="24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Six topics to address in the development of a KRA. No matter what ‘format’ is used, the key is to provide a clear understanding amongst the group and between each manager and subordinate. </a:t>
            </a:r>
            <a:endParaRPr lang="ru-RU" sz="2000" b="1" dirty="0">
              <a:latin typeface="Times New Roman" panose="02020603050405020304" pitchFamily="18" charset="0"/>
              <a:cs typeface="Times New Roman" panose="02020603050405020304" pitchFamily="18" charset="0"/>
            </a:endParaRPr>
          </a:p>
        </p:txBody>
      </p:sp>
      <p:sp>
        <p:nvSpPr>
          <p:cNvPr id="83971" name="Rectangle 3"/>
          <p:cNvSpPr>
            <a:spLocks noGrp="1" noChangeArrowheads="1"/>
          </p:cNvSpPr>
          <p:nvPr>
            <p:ph idx="1"/>
          </p:nvPr>
        </p:nvSpPr>
        <p:spPr>
          <a:xfrm>
            <a:off x="609600" y="3048001"/>
            <a:ext cx="7772400" cy="4114800"/>
          </a:xfrm>
        </p:spPr>
        <p:txBody>
          <a:bodyPr>
            <a:normAutofit/>
          </a:bodyPr>
          <a:lstStyle/>
          <a:p>
            <a:r>
              <a:rPr lang="ru-RU" sz="2000" dirty="0">
                <a:latin typeface="Times New Roman" panose="02020603050405020304" pitchFamily="18" charset="0"/>
                <a:cs typeface="Times New Roman" panose="02020603050405020304" pitchFamily="18" charset="0"/>
              </a:rPr>
              <a:t>A. Main Purpose of Job</a:t>
            </a:r>
            <a:r>
              <a:rPr lang="en-US" sz="2000" dirty="0">
                <a:latin typeface="Times New Roman" panose="02020603050405020304" pitchFamily="18" charset="0"/>
                <a:cs typeface="Times New Roman" panose="02020603050405020304" pitchFamily="18" charset="0"/>
              </a:rPr>
              <a:t> and Congruence with Strategy</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B. Position in the Organization</a:t>
            </a:r>
          </a:p>
          <a:p>
            <a:r>
              <a:rPr lang="ru-RU" sz="2000" dirty="0">
                <a:latin typeface="Times New Roman" panose="02020603050405020304" pitchFamily="18" charset="0"/>
                <a:cs typeface="Times New Roman" panose="02020603050405020304" pitchFamily="18" charset="0"/>
              </a:rPr>
              <a:t>C. Scope of the Job</a:t>
            </a:r>
          </a:p>
          <a:p>
            <a:r>
              <a:rPr lang="ru-RU" sz="2000" dirty="0">
                <a:latin typeface="Times New Roman" panose="02020603050405020304" pitchFamily="18" charset="0"/>
                <a:cs typeface="Times New Roman" panose="02020603050405020304" pitchFamily="18" charset="0"/>
              </a:rPr>
              <a:t>D. Key Tasks</a:t>
            </a:r>
            <a:br>
              <a:rPr lang="ru-RU"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a:t>
            </a:r>
            <a:r>
              <a:rPr lang="ru-RU" sz="2000" dirty="0">
                <a:latin typeface="Times New Roman" panose="02020603050405020304" pitchFamily="18" charset="0"/>
                <a:cs typeface="Times New Roman" panose="02020603050405020304" pitchFamily="18" charset="0"/>
              </a:rPr>
              <a:t>utput</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Costs</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Use of Resources</a:t>
            </a:r>
            <a:r>
              <a:rPr lang="en-US" sz="2000"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Quality</a:t>
            </a:r>
          </a:p>
          <a:p>
            <a:r>
              <a:rPr lang="ru-RU" sz="2000" dirty="0">
                <a:latin typeface="Times New Roman" panose="02020603050405020304" pitchFamily="18" charset="0"/>
                <a:cs typeface="Times New Roman" panose="02020603050405020304" pitchFamily="18" charset="0"/>
              </a:rPr>
              <a:t>E. Personnel Activities</a:t>
            </a:r>
          </a:p>
          <a:p>
            <a:r>
              <a:rPr lang="ru-RU" sz="2000" dirty="0">
                <a:latin typeface="Times New Roman" panose="02020603050405020304" pitchFamily="18" charset="0"/>
                <a:cs typeface="Times New Roman" panose="02020603050405020304" pitchFamily="18" charset="0"/>
              </a:rPr>
              <a:t>F. Limits of Authority</a:t>
            </a:r>
          </a:p>
        </p:txBody>
      </p:sp>
      <p:sp>
        <p:nvSpPr>
          <p:cNvPr id="5" name="Date Placeholder 3"/>
          <p:cNvSpPr>
            <a:spLocks noGrp="1"/>
          </p:cNvSpPr>
          <p:nvPr>
            <p:ph type="dt" sz="half" idx="10"/>
          </p:nvPr>
        </p:nvSpPr>
        <p:spPr/>
        <p:txBody>
          <a:bodyPr/>
          <a:lstStyle/>
          <a:p>
            <a:fld id="{5CB2E415-38E3-4C63-B58D-7B8C972FC2F6}" type="datetime1">
              <a:rPr lang="en-US" smtClean="0"/>
              <a:t>5/6/2019</a:t>
            </a:fld>
            <a:endParaRPr lang="en-CA" dirty="0"/>
          </a:p>
        </p:txBody>
      </p:sp>
      <p:sp>
        <p:nvSpPr>
          <p:cNvPr id="8" name="Footer Placeholder 7"/>
          <p:cNvSpPr>
            <a:spLocks noGrp="1"/>
          </p:cNvSpPr>
          <p:nvPr>
            <p:ph type="ftr" sz="quarter" idx="11"/>
          </p:nvPr>
        </p:nvSpPr>
        <p:spPr/>
        <p:txBody>
          <a:bodyPr/>
          <a:lstStyle/>
          <a:p>
            <a:r>
              <a:rPr lang="en-CA" dirty="0"/>
              <a:t>Strategy development and Innovation management by CIO</a:t>
            </a:r>
          </a:p>
        </p:txBody>
      </p:sp>
      <p:sp>
        <p:nvSpPr>
          <p:cNvPr id="7" name="Slide Number Placeholder 5"/>
          <p:cNvSpPr>
            <a:spLocks noGrp="1"/>
          </p:cNvSpPr>
          <p:nvPr>
            <p:ph type="sldNum" sz="quarter" idx="12"/>
          </p:nvPr>
        </p:nvSpPr>
        <p:spPr/>
        <p:txBody>
          <a:bodyPr/>
          <a:lstStyle/>
          <a:p>
            <a:fld id="{A067CD17-AC81-4D44-A452-0BCEB9C4ACFD}" type="slidenum">
              <a:rPr lang="en-CA"/>
              <a:pPr/>
              <a:t>27</a:t>
            </a:fld>
            <a:endParaRPr lang="en-CA"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2864" y="2971800"/>
            <a:ext cx="1926336" cy="2258030"/>
          </a:xfrm>
          <a:prstGeom prst="rect">
            <a:avLst/>
          </a:prstGeom>
        </p:spPr>
      </p:pic>
      <p:sp>
        <p:nvSpPr>
          <p:cNvPr id="11" name="Rounded Rectangular Callout 10"/>
          <p:cNvSpPr/>
          <p:nvPr/>
        </p:nvSpPr>
        <p:spPr>
          <a:xfrm>
            <a:off x="6912864" y="5205715"/>
            <a:ext cx="1621536" cy="55751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bg1"/>
                </a:solidFill>
              </a:rPr>
              <a:t>Not a rope to hand yourself!!</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0100" y="1447800"/>
            <a:ext cx="3048000" cy="1059508"/>
          </a:xfrm>
        </p:spPr>
        <p:txBody>
          <a:bodyPr/>
          <a:lstStyle/>
          <a:p>
            <a:r>
              <a:rPr lang="en-US" b="1" dirty="0">
                <a:latin typeface="Times New Roman" panose="02020603050405020304" pitchFamily="18" charset="0"/>
                <a:cs typeface="Times New Roman" panose="02020603050405020304" pitchFamily="18" charset="0"/>
              </a:rPr>
              <a:t>The End</a:t>
            </a:r>
          </a:p>
        </p:txBody>
      </p:sp>
      <p:sp>
        <p:nvSpPr>
          <p:cNvPr id="6" name="Subtitle 5"/>
          <p:cNvSpPr>
            <a:spLocks noGrp="1"/>
          </p:cNvSpPr>
          <p:nvPr>
            <p:ph type="subTitle" idx="1"/>
          </p:nvPr>
        </p:nvSpPr>
        <p:spPr>
          <a:xfrm>
            <a:off x="685800" y="3437823"/>
            <a:ext cx="7467600" cy="2759242"/>
          </a:xfrm>
        </p:spPr>
        <p:txBody>
          <a:bodyPr>
            <a:normAutofit/>
          </a:bodyPr>
          <a:lstStyle/>
          <a:p>
            <a:pPr algn="l"/>
            <a:r>
              <a:rPr lang="en-US" b="1" dirty="0">
                <a:latin typeface="Times New Roman" panose="02020603050405020304" pitchFamily="18" charset="0"/>
                <a:cs typeface="Times New Roman" panose="02020603050405020304" pitchFamily="18" charset="0"/>
              </a:rPr>
              <a:t>CIO hopes that you found this approach to strategy development of interest and can make use of the methodology. </a:t>
            </a:r>
          </a:p>
          <a:p>
            <a:pPr algn="l"/>
            <a:r>
              <a:rPr lang="en-US" b="1" dirty="0">
                <a:latin typeface="Times New Roman" panose="02020603050405020304" pitchFamily="18" charset="0"/>
                <a:cs typeface="Times New Roman" panose="02020603050405020304" pitchFamily="18" charset="0"/>
              </a:rPr>
              <a:t>Innovation should be an integral component of the development  of any strategy</a:t>
            </a:r>
          </a:p>
          <a:p>
            <a:endParaRPr lang="en-US" b="1" dirty="0">
              <a:latin typeface="Times New Roman" panose="02020603050405020304" pitchFamily="18" charset="0"/>
              <a:cs typeface="Times New Roman" panose="02020603050405020304" pitchFamily="18" charset="0"/>
            </a:endParaRPr>
          </a:p>
          <a:p>
            <a:pPr algn="l"/>
            <a:r>
              <a:rPr lang="en-US" b="1" dirty="0">
                <a:latin typeface="Times New Roman" panose="02020603050405020304" pitchFamily="18" charset="0"/>
                <a:cs typeface="Times New Roman" panose="02020603050405020304" pitchFamily="18" charset="0"/>
              </a:rPr>
              <a:t>Further information is available on the web site;</a:t>
            </a:r>
          </a:p>
          <a:p>
            <a:endParaRPr lang="en-US" b="1" dirty="0">
              <a:latin typeface="Times New Roman" panose="02020603050405020304" pitchFamily="18" charset="0"/>
              <a:cs typeface="Times New Roman" panose="02020603050405020304" pitchFamily="18" charset="0"/>
            </a:endParaRPr>
          </a:p>
          <a:p>
            <a:pPr algn="l"/>
            <a:r>
              <a:rPr lang="en-US" b="1" dirty="0">
                <a:latin typeface="Times New Roman" panose="02020603050405020304" pitchFamily="18" charset="0"/>
                <a:cs typeface="Times New Roman" panose="02020603050405020304" pitchFamily="18" charset="0"/>
                <a:hlinkClick r:id="rId2"/>
              </a:rPr>
              <a:t>http://www.corporateinnovationonline.com</a:t>
            </a:r>
            <a:endParaRPr lang="en-US" b="1" dirty="0">
              <a:latin typeface="Times New Roman" panose="02020603050405020304" pitchFamily="18" charset="0"/>
              <a:cs typeface="Times New Roman" panose="02020603050405020304" pitchFamily="18" charset="0"/>
            </a:endParaRPr>
          </a:p>
          <a:p>
            <a:endParaRPr lang="en-US" dirty="0"/>
          </a:p>
        </p:txBody>
      </p:sp>
      <p:sp>
        <p:nvSpPr>
          <p:cNvPr id="3" name="Date Placeholder 2"/>
          <p:cNvSpPr>
            <a:spLocks noGrp="1"/>
          </p:cNvSpPr>
          <p:nvPr>
            <p:ph type="dt" sz="half" idx="10"/>
          </p:nvPr>
        </p:nvSpPr>
        <p:spPr/>
        <p:txBody>
          <a:bodyPr/>
          <a:lstStyle/>
          <a:p>
            <a:fld id="{D28276D9-D5E2-4BE0-BBFC-74711F118F22}" type="datetime1">
              <a:rPr lang="en-US" smtClean="0"/>
              <a:t>5/6/2019</a:t>
            </a:fld>
            <a:endParaRPr lang="en-US" dirty="0"/>
          </a:p>
        </p:txBody>
      </p:sp>
      <p:sp>
        <p:nvSpPr>
          <p:cNvPr id="4" name="Footer Placeholder 3"/>
          <p:cNvSpPr>
            <a:spLocks noGrp="1"/>
          </p:cNvSpPr>
          <p:nvPr>
            <p:ph type="ftr" sz="quarter" idx="11"/>
          </p:nvPr>
        </p:nvSpPr>
        <p:spPr/>
        <p:txBody>
          <a:bodyPr/>
          <a:lstStyle/>
          <a:p>
            <a:r>
              <a:rPr lang="en-CA" dirty="0"/>
              <a:t>Strategy development and Innovation management by CIO</a:t>
            </a:r>
            <a:endParaRPr lang="en-US" dirty="0"/>
          </a:p>
        </p:txBody>
      </p:sp>
      <p:sp>
        <p:nvSpPr>
          <p:cNvPr id="5" name="Slide Number Placeholder 4"/>
          <p:cNvSpPr>
            <a:spLocks noGrp="1"/>
          </p:cNvSpPr>
          <p:nvPr>
            <p:ph type="sldNum" sz="quarter" idx="12"/>
          </p:nvPr>
        </p:nvSpPr>
        <p:spPr/>
        <p:txBody>
          <a:bodyPr/>
          <a:lstStyle/>
          <a:p>
            <a:fld id="{C223C010-E106-4672-9BCB-CB4415750DE8}" type="slidenum">
              <a:rPr lang="en-US" smtClean="0"/>
              <a:pPr/>
              <a:t>28</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182" y="240441"/>
            <a:ext cx="2634018" cy="28677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pPr algn="l"/>
            <a:r>
              <a:rPr lang="en-US" sz="2400" b="1" dirty="0">
                <a:latin typeface="Times New Roman" panose="02020603050405020304" pitchFamily="18" charset="0"/>
                <a:cs typeface="Times New Roman" panose="02020603050405020304" pitchFamily="18" charset="0"/>
              </a:rPr>
              <a:t>Introduction</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Key Components of a Situation-driven strategy </a:t>
            </a:r>
          </a:p>
        </p:txBody>
      </p:sp>
      <p:sp>
        <p:nvSpPr>
          <p:cNvPr id="3" name="Content Placeholder 2"/>
          <p:cNvSpPr>
            <a:spLocks noGrp="1"/>
          </p:cNvSpPr>
          <p:nvPr>
            <p:ph idx="1"/>
          </p:nvPr>
        </p:nvSpPr>
        <p:spPr>
          <a:xfrm>
            <a:off x="457200" y="1828800"/>
            <a:ext cx="8229600" cy="3657600"/>
          </a:xfrm>
        </p:spPr>
        <p:txBody>
          <a:bodyPr>
            <a:normAutofit/>
          </a:bodyPr>
          <a:lstStyle/>
          <a:p>
            <a:pPr>
              <a:buNone/>
            </a:pPr>
            <a:r>
              <a:rPr lang="en-US" sz="2000" b="1" dirty="0">
                <a:latin typeface="Times New Roman" panose="02020603050405020304" pitchFamily="18" charset="0"/>
                <a:cs typeface="Times New Roman" panose="02020603050405020304" pitchFamily="18" charset="0"/>
              </a:rPr>
              <a:t>-   A full understanding of competitors’ strategy and approach to innovation</a:t>
            </a:r>
          </a:p>
          <a:p>
            <a:pPr>
              <a:buFontTx/>
              <a:buChar char="-"/>
            </a:pPr>
            <a:r>
              <a:rPr lang="en-US" sz="2000" b="1" dirty="0">
                <a:latin typeface="Times New Roman" panose="02020603050405020304" pitchFamily="18" charset="0"/>
                <a:cs typeface="Times New Roman" panose="02020603050405020304" pitchFamily="18" charset="0"/>
              </a:rPr>
              <a:t>Industry developments and societal trends</a:t>
            </a:r>
          </a:p>
          <a:p>
            <a:pPr>
              <a:buFontTx/>
              <a:buChar char="-"/>
            </a:pPr>
            <a:r>
              <a:rPr lang="en-US" sz="2000" b="1" dirty="0">
                <a:latin typeface="Times New Roman" panose="02020603050405020304" pitchFamily="18" charset="0"/>
                <a:cs typeface="Times New Roman" panose="02020603050405020304" pitchFamily="18" charset="0"/>
              </a:rPr>
              <a:t>The corporation’s spectrum and depth of innovation compared to the competition or other benchmark</a:t>
            </a:r>
          </a:p>
          <a:p>
            <a:pPr>
              <a:buFontTx/>
              <a:buChar char="-"/>
            </a:pPr>
            <a:r>
              <a:rPr lang="en-US" sz="2000" b="1" dirty="0">
                <a:latin typeface="Times New Roman" panose="02020603050405020304" pitchFamily="18" charset="0"/>
                <a:cs typeface="Times New Roman" panose="02020603050405020304" pitchFamily="18" charset="0"/>
              </a:rPr>
              <a:t>Cultural assessment as a precursor to implementation</a:t>
            </a:r>
          </a:p>
          <a:p>
            <a:pPr>
              <a:buFontTx/>
              <a:buChar char="-"/>
            </a:pPr>
            <a:r>
              <a:rPr lang="en-US" sz="2000" b="1" dirty="0">
                <a:latin typeface="Times New Roman" panose="02020603050405020304" pitchFamily="18" charset="0"/>
                <a:cs typeface="Times New Roman" panose="02020603050405020304" pitchFamily="18" charset="0"/>
              </a:rPr>
              <a:t>Congruency checks to rigorously integrate proposed actions with strategic direction</a:t>
            </a:r>
          </a:p>
          <a:p>
            <a:pPr>
              <a:buFontTx/>
              <a:buChar char="-"/>
            </a:pPr>
            <a:r>
              <a:rPr lang="en-US" sz="2000" b="1" dirty="0">
                <a:latin typeface="Times New Roman" panose="02020603050405020304" pitchFamily="18" charset="0"/>
                <a:cs typeface="Times New Roman" panose="02020603050405020304" pitchFamily="18" charset="0"/>
              </a:rPr>
              <a:t>Risk assessment related to change</a:t>
            </a:r>
            <a:br>
              <a:rPr lang="en-US" dirty="0"/>
            </a:br>
            <a:endParaRPr lang="en-US" dirty="0"/>
          </a:p>
          <a:p>
            <a:endParaRPr lang="en-US" dirty="0"/>
          </a:p>
          <a:p>
            <a:endParaRPr lang="en-US" dirty="0"/>
          </a:p>
        </p:txBody>
      </p:sp>
      <p:sp>
        <p:nvSpPr>
          <p:cNvPr id="5" name="Date Placeholder 4"/>
          <p:cNvSpPr>
            <a:spLocks noGrp="1"/>
          </p:cNvSpPr>
          <p:nvPr>
            <p:ph type="dt" sz="half" idx="10"/>
          </p:nvPr>
        </p:nvSpPr>
        <p:spPr/>
        <p:txBody>
          <a:bodyPr/>
          <a:lstStyle/>
          <a:p>
            <a:fld id="{B99812E7-60AD-47D0-9103-29F50DF09DAE}" type="datetime1">
              <a:rPr lang="en-US" smtClean="0"/>
              <a:t>5/6/2019</a:t>
            </a:fld>
            <a:endParaRPr lang="en-US" dirty="0"/>
          </a:p>
        </p:txBody>
      </p:sp>
      <p:sp>
        <p:nvSpPr>
          <p:cNvPr id="6" name="Footer Placeholder 5"/>
          <p:cNvSpPr>
            <a:spLocks noGrp="1"/>
          </p:cNvSpPr>
          <p:nvPr>
            <p:ph type="ftr" sz="quarter" idx="11"/>
          </p:nvPr>
        </p:nvSpPr>
        <p:spPr/>
        <p:txBody>
          <a:bodyPr/>
          <a:lstStyle/>
          <a:p>
            <a:r>
              <a:rPr lang="en-CA" dirty="0"/>
              <a:t>Strategy development and Innovation management by CIO</a:t>
            </a:r>
            <a:endParaRPr lang="en-US" dirty="0"/>
          </a:p>
        </p:txBody>
      </p:sp>
      <p:sp>
        <p:nvSpPr>
          <p:cNvPr id="4" name="Slide Number Placeholder 3"/>
          <p:cNvSpPr>
            <a:spLocks noGrp="1"/>
          </p:cNvSpPr>
          <p:nvPr>
            <p:ph type="sldNum" sz="quarter" idx="12"/>
          </p:nvPr>
        </p:nvSpPr>
        <p:spPr/>
        <p:txBody>
          <a:bodyPr/>
          <a:lstStyle/>
          <a:p>
            <a:fld id="{C223C010-E106-4672-9BCB-CB4415750DE8}" type="slidenum">
              <a:rPr lang="en-US" smtClean="0"/>
              <a:pPr/>
              <a:t>3</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2710" y="4491378"/>
            <a:ext cx="1181100" cy="2042455"/>
          </a:xfrm>
          <a:prstGeom prst="rect">
            <a:avLst/>
          </a:prstGeom>
          <a:effectLst>
            <a:softEdge rad="2032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Autofit/>
          </a:bodyPr>
          <a:lstStyle/>
          <a:p>
            <a:pPr algn="l"/>
            <a:r>
              <a:rPr lang="en-US" sz="2400" b="1" dirty="0">
                <a:latin typeface="Times New Roman" panose="02020603050405020304" pitchFamily="18" charset="0"/>
                <a:cs typeface="Times New Roman" panose="02020603050405020304" pitchFamily="18" charset="0"/>
              </a:rPr>
              <a:t>How does innovation management change strategy?</a:t>
            </a:r>
          </a:p>
        </p:txBody>
      </p:sp>
      <p:sp>
        <p:nvSpPr>
          <p:cNvPr id="3" name="Content Placeholder 2"/>
          <p:cNvSpPr>
            <a:spLocks noGrp="1"/>
          </p:cNvSpPr>
          <p:nvPr>
            <p:ph idx="1"/>
          </p:nvPr>
        </p:nvSpPr>
        <p:spPr>
          <a:xfrm>
            <a:off x="489045" y="2057400"/>
            <a:ext cx="7511955" cy="3367723"/>
          </a:xfrm>
        </p:spPr>
        <p:txBody>
          <a:bodyPr>
            <a:normAutofit/>
          </a:bodyPr>
          <a:lstStyle/>
          <a:p>
            <a:r>
              <a:rPr lang="en-US" sz="2000" dirty="0">
                <a:latin typeface="Times New Roman" panose="02020603050405020304" pitchFamily="18" charset="0"/>
                <a:cs typeface="Times New Roman" panose="02020603050405020304" pitchFamily="18" charset="0"/>
              </a:rPr>
              <a:t>By knowing the innovation spectrum; i.e. breadth and depth, of the competition, the organization is in a better position to understand the </a:t>
            </a:r>
            <a:r>
              <a:rPr lang="en-US" sz="2000" b="1" dirty="0">
                <a:latin typeface="Times New Roman" panose="02020603050405020304" pitchFamily="18" charset="0"/>
                <a:cs typeface="Times New Roman" panose="02020603050405020304" pitchFamily="18" charset="0"/>
              </a:rPr>
              <a:t>priorities for strategic development and achieving sustainable innovation and growth</a:t>
            </a:r>
            <a:br>
              <a:rPr lang="en-US" sz="2000" b="1" dirty="0">
                <a:solidFill>
                  <a:srgbClr val="FFFF00"/>
                </a:solidFill>
                <a:latin typeface="Times New Roman" panose="02020603050405020304" pitchFamily="18" charset="0"/>
                <a:cs typeface="Times New Roman" panose="02020603050405020304" pitchFamily="18" charset="0"/>
              </a:rPr>
            </a:br>
            <a:endParaRPr lang="en-US" sz="2000" b="1" dirty="0">
              <a:solidFill>
                <a:srgbClr val="FFFF00"/>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By articulating the approach to innovation management, priorities are identified and investment decision making is improved</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Risk assessment for key decision making is more easily quantifiable  </a:t>
            </a:r>
          </a:p>
        </p:txBody>
      </p:sp>
      <p:sp>
        <p:nvSpPr>
          <p:cNvPr id="4" name="Date Placeholder 3"/>
          <p:cNvSpPr>
            <a:spLocks noGrp="1"/>
          </p:cNvSpPr>
          <p:nvPr>
            <p:ph type="dt" sz="half" idx="10"/>
          </p:nvPr>
        </p:nvSpPr>
        <p:spPr/>
        <p:txBody>
          <a:bodyPr/>
          <a:lstStyle/>
          <a:p>
            <a:fld id="{26459597-9B5E-4633-8E6C-FA9AD4B90C48}" type="datetime1">
              <a:rPr lang="en-US" smtClean="0"/>
              <a:t>5/6/2019</a:t>
            </a:fld>
            <a:endParaRPr lang="en-US" dirty="0"/>
          </a:p>
        </p:txBody>
      </p:sp>
      <p:sp>
        <p:nvSpPr>
          <p:cNvPr id="5" name="Footer Placeholder 4"/>
          <p:cNvSpPr>
            <a:spLocks noGrp="1"/>
          </p:cNvSpPr>
          <p:nvPr>
            <p:ph type="ftr" sz="quarter" idx="11"/>
          </p:nvPr>
        </p:nvSpPr>
        <p:spPr/>
        <p:txBody>
          <a:bodyPr/>
          <a:lstStyle/>
          <a:p>
            <a:r>
              <a:rPr lang="en-CA" dirty="0"/>
              <a:t>Strategy development and Innovation management by CIO</a:t>
            </a:r>
            <a:endParaRPr lang="en-US" dirty="0"/>
          </a:p>
        </p:txBody>
      </p:sp>
      <p:sp>
        <p:nvSpPr>
          <p:cNvPr id="6" name="Slide Number Placeholder 5"/>
          <p:cNvSpPr>
            <a:spLocks noGrp="1"/>
          </p:cNvSpPr>
          <p:nvPr>
            <p:ph type="sldNum" sz="quarter" idx="12"/>
          </p:nvPr>
        </p:nvSpPr>
        <p:spPr/>
        <p:txBody>
          <a:bodyPr/>
          <a:lstStyle/>
          <a:p>
            <a:fld id="{C223C010-E106-4672-9BCB-CB4415750DE8}"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5501"/>
            <a:ext cx="7886700" cy="1325563"/>
          </a:xfrm>
        </p:spPr>
        <p:txBody>
          <a:bodyPr>
            <a:normAutofit/>
          </a:bodyPr>
          <a:lstStyle/>
          <a:p>
            <a:pPr algn="l"/>
            <a:r>
              <a:rPr lang="en-US" sz="2400" b="1" dirty="0">
                <a:latin typeface="Times New Roman" panose="02020603050405020304" pitchFamily="18" charset="0"/>
                <a:cs typeface="Times New Roman" panose="02020603050405020304" pitchFamily="18" charset="0"/>
              </a:rPr>
              <a:t>Characteristics of  the methodology</a:t>
            </a:r>
          </a:p>
        </p:txBody>
      </p:sp>
      <p:sp>
        <p:nvSpPr>
          <p:cNvPr id="3" name="Content Placeholder 2"/>
          <p:cNvSpPr>
            <a:spLocks noGrp="1"/>
          </p:cNvSpPr>
          <p:nvPr>
            <p:ph idx="1"/>
          </p:nvPr>
        </p:nvSpPr>
        <p:spPr>
          <a:xfrm>
            <a:off x="381000" y="1611898"/>
            <a:ext cx="6781800" cy="4709160"/>
          </a:xfrm>
        </p:spPr>
        <p:txBody>
          <a:bodyPr>
            <a:normAutofit/>
          </a:bodyPr>
          <a:lstStyle/>
          <a:p>
            <a:r>
              <a:rPr lang="en-US" sz="2000" dirty="0">
                <a:latin typeface="Times New Roman" panose="02020603050405020304" pitchFamily="18" charset="0"/>
                <a:cs typeface="Times New Roman" panose="02020603050405020304" pitchFamily="18" charset="0"/>
              </a:rPr>
              <a:t>Background research on industry and competition</a:t>
            </a:r>
          </a:p>
          <a:p>
            <a:r>
              <a:rPr lang="en-US" sz="2000" dirty="0">
                <a:latin typeface="Times New Roman" panose="02020603050405020304" pitchFamily="18" charset="0"/>
                <a:cs typeface="Times New Roman" panose="02020603050405020304" pitchFamily="18" charset="0"/>
              </a:rPr>
              <a:t>SME/organization provided data</a:t>
            </a:r>
          </a:p>
          <a:p>
            <a:r>
              <a:rPr lang="en-US" sz="2000" b="1" dirty="0">
                <a:latin typeface="Times New Roman" panose="02020603050405020304" pitchFamily="18" charset="0"/>
                <a:cs typeface="Times New Roman" panose="02020603050405020304" pitchFamily="18" charset="0"/>
              </a:rPr>
              <a:t>External</a:t>
            </a:r>
            <a:r>
              <a:rPr lang="en-US" sz="2000" dirty="0">
                <a:latin typeface="Times New Roman" panose="02020603050405020304" pitchFamily="18" charset="0"/>
                <a:cs typeface="Times New Roman" panose="02020603050405020304" pitchFamily="18" charset="0"/>
              </a:rPr>
              <a:t> interviews as required</a:t>
            </a:r>
          </a:p>
          <a:p>
            <a:r>
              <a:rPr lang="en-US" sz="2000" b="1" dirty="0">
                <a:latin typeface="Times New Roman" panose="02020603050405020304" pitchFamily="18" charset="0"/>
                <a:cs typeface="Times New Roman" panose="02020603050405020304" pitchFamily="18" charset="0"/>
              </a:rPr>
              <a:t>Internal</a:t>
            </a:r>
            <a:r>
              <a:rPr lang="en-US" sz="2000" dirty="0">
                <a:latin typeface="Times New Roman" panose="02020603050405020304" pitchFamily="18" charset="0"/>
                <a:cs typeface="Times New Roman" panose="02020603050405020304" pitchFamily="18" charset="0"/>
              </a:rPr>
              <a:t> interviews</a:t>
            </a:r>
          </a:p>
          <a:p>
            <a:r>
              <a:rPr lang="en-US" sz="2000" dirty="0">
                <a:latin typeface="Times New Roman" panose="02020603050405020304" pitchFamily="18" charset="0"/>
                <a:cs typeface="Times New Roman" panose="02020603050405020304" pitchFamily="18" charset="0"/>
              </a:rPr>
              <a:t>Use of </a:t>
            </a:r>
            <a:r>
              <a:rPr lang="en-US" sz="2000" b="1" dirty="0">
                <a:latin typeface="Times New Roman" panose="02020603050405020304" pitchFamily="18" charset="0"/>
                <a:cs typeface="Times New Roman" panose="02020603050405020304" pitchFamily="18" charset="0"/>
              </a:rPr>
              <a:t>on-line survey </a:t>
            </a:r>
            <a:r>
              <a:rPr lang="en-US" sz="2000" dirty="0">
                <a:latin typeface="Times New Roman" panose="02020603050405020304" pitchFamily="18" charset="0"/>
                <a:cs typeface="Times New Roman" panose="02020603050405020304" pitchFamily="18" charset="0"/>
              </a:rPr>
              <a:t>as required</a:t>
            </a:r>
          </a:p>
          <a:p>
            <a:r>
              <a:rPr lang="en-US" sz="2000" b="1" dirty="0">
                <a:latin typeface="Times New Roman" panose="02020603050405020304" pitchFamily="18" charset="0"/>
                <a:cs typeface="Times New Roman" panose="02020603050405020304" pitchFamily="18" charset="0"/>
              </a:rPr>
              <a:t>Workshops</a:t>
            </a:r>
            <a:r>
              <a:rPr lang="en-US" sz="2000" dirty="0">
                <a:latin typeface="Times New Roman" panose="02020603050405020304" pitchFamily="18" charset="0"/>
                <a:cs typeface="Times New Roman" panose="02020603050405020304" pitchFamily="18" charset="0"/>
              </a:rPr>
              <a:t> for each of the three steps</a:t>
            </a:r>
          </a:p>
          <a:p>
            <a:r>
              <a:rPr lang="en-US" sz="2000" b="1" dirty="0">
                <a:latin typeface="Times New Roman" panose="02020603050405020304" pitchFamily="18" charset="0"/>
                <a:cs typeface="Times New Roman" panose="02020603050405020304" pitchFamily="18" charset="0"/>
              </a:rPr>
              <a:t>Board and broad </a:t>
            </a:r>
            <a:r>
              <a:rPr lang="en-US" sz="2000" dirty="0">
                <a:latin typeface="Times New Roman" panose="02020603050405020304" pitchFamily="18" charset="0"/>
                <a:cs typeface="Times New Roman" panose="02020603050405020304" pitchFamily="18" charset="0"/>
              </a:rPr>
              <a:t>consultation as required</a:t>
            </a:r>
          </a:p>
          <a:p>
            <a:r>
              <a:rPr lang="en-US" sz="2000" dirty="0">
                <a:latin typeface="Times New Roman" panose="02020603050405020304" pitchFamily="18" charset="0"/>
                <a:cs typeface="Times New Roman" panose="02020603050405020304" pitchFamily="18" charset="0"/>
              </a:rPr>
              <a:t>Implementation involvement as required</a:t>
            </a:r>
          </a:p>
          <a:p>
            <a:pPr>
              <a:buNone/>
            </a:pPr>
            <a:endParaRPr lang="en-US" sz="2000" dirty="0">
              <a:latin typeface="Times New Roman" panose="02020603050405020304" pitchFamily="18" charset="0"/>
              <a:cs typeface="Times New Roman" panose="02020603050405020304" pitchFamily="18" charset="0"/>
            </a:endParaRPr>
          </a:p>
          <a:p>
            <a:pPr>
              <a:buNone/>
            </a:pPr>
            <a:r>
              <a:rPr lang="en-US" sz="2000" b="1" dirty="0">
                <a:latin typeface="Times New Roman" panose="02020603050405020304" pitchFamily="18" charset="0"/>
                <a:cs typeface="Times New Roman" panose="02020603050405020304" pitchFamily="18" charset="0"/>
              </a:rPr>
              <a:t>Proven methodology and understood by all participants</a:t>
            </a:r>
          </a:p>
          <a:p>
            <a:pPr>
              <a:buNone/>
            </a:pPr>
            <a:r>
              <a:rPr lang="en-US" sz="2000" b="1" dirty="0">
                <a:latin typeface="Times New Roman" panose="02020603050405020304" pitchFamily="18" charset="0"/>
                <a:cs typeface="Times New Roman" panose="02020603050405020304" pitchFamily="18" charset="0"/>
              </a:rPr>
              <a:t>Fully interactive with senior management</a:t>
            </a:r>
          </a:p>
        </p:txBody>
      </p:sp>
      <p:sp>
        <p:nvSpPr>
          <p:cNvPr id="4" name="Date Placeholder 3"/>
          <p:cNvSpPr>
            <a:spLocks noGrp="1"/>
          </p:cNvSpPr>
          <p:nvPr>
            <p:ph type="dt" sz="half" idx="10"/>
          </p:nvPr>
        </p:nvSpPr>
        <p:spPr/>
        <p:txBody>
          <a:bodyPr/>
          <a:lstStyle/>
          <a:p>
            <a:fld id="{6D536107-4289-463F-90F1-C1F9C556063E}" type="datetime1">
              <a:rPr lang="en-US" smtClean="0"/>
              <a:t>5/6/2019</a:t>
            </a:fld>
            <a:endParaRPr lang="en-US" dirty="0"/>
          </a:p>
        </p:txBody>
      </p:sp>
      <p:sp>
        <p:nvSpPr>
          <p:cNvPr id="5" name="Footer Placeholder 4"/>
          <p:cNvSpPr>
            <a:spLocks noGrp="1"/>
          </p:cNvSpPr>
          <p:nvPr>
            <p:ph type="ftr" sz="quarter" idx="11"/>
          </p:nvPr>
        </p:nvSpPr>
        <p:spPr/>
        <p:txBody>
          <a:bodyPr/>
          <a:lstStyle/>
          <a:p>
            <a:r>
              <a:rPr lang="en-CA" dirty="0"/>
              <a:t>Strategy development and Innovation management by CIO</a:t>
            </a:r>
            <a:endParaRPr lang="en-US" dirty="0"/>
          </a:p>
        </p:txBody>
      </p:sp>
      <p:sp>
        <p:nvSpPr>
          <p:cNvPr id="6" name="Slide Number Placeholder 5"/>
          <p:cNvSpPr>
            <a:spLocks noGrp="1"/>
          </p:cNvSpPr>
          <p:nvPr>
            <p:ph type="sldNum" sz="quarter" idx="12"/>
          </p:nvPr>
        </p:nvSpPr>
        <p:spPr/>
        <p:txBody>
          <a:bodyPr/>
          <a:lstStyle/>
          <a:p>
            <a:fld id="{C223C010-E106-4672-9BCB-CB4415750DE8}" type="slidenum">
              <a:rPr lang="en-US" smtClean="0"/>
              <a:pPr/>
              <a:t>5</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1234190"/>
            <a:ext cx="1882775" cy="1714500"/>
          </a:xfrm>
          <a:prstGeom prst="rect">
            <a:avLst/>
          </a:prstGeom>
          <a:effectLst>
            <a:glow rad="127000">
              <a:schemeClr val="accent1">
                <a:alpha val="65000"/>
              </a:schemeClr>
            </a:glow>
            <a:softEdge rad="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82E2-DCAF-4C1E-8227-7CCB9DA06B3D}"/>
              </a:ext>
            </a:extLst>
          </p:cNvPr>
          <p:cNvSpPr>
            <a:spLocks noGrp="1"/>
          </p:cNvSpPr>
          <p:nvPr>
            <p:ph type="ctrTitle"/>
          </p:nvPr>
        </p:nvSpPr>
        <p:spPr>
          <a:xfrm>
            <a:off x="1143000" y="1122363"/>
            <a:ext cx="6858000" cy="706437"/>
          </a:xfrm>
        </p:spPr>
        <p:txBody>
          <a:bodyPr>
            <a:normAutofit/>
          </a:bodyPr>
          <a:lstStyle/>
          <a:p>
            <a:pPr algn="l"/>
            <a:r>
              <a:rPr lang="en-CA" sz="2400" b="1" dirty="0">
                <a:latin typeface="Times New Roman" panose="02020603050405020304" pitchFamily="18" charset="0"/>
                <a:cs typeface="Times New Roman" panose="02020603050405020304" pitchFamily="18" charset="0"/>
              </a:rPr>
              <a:t>Three steps</a:t>
            </a:r>
          </a:p>
        </p:txBody>
      </p:sp>
      <p:sp>
        <p:nvSpPr>
          <p:cNvPr id="3" name="Subtitle 2">
            <a:extLst>
              <a:ext uri="{FF2B5EF4-FFF2-40B4-BE49-F238E27FC236}">
                <a16:creationId xmlns:a16="http://schemas.microsoft.com/office/drawing/2014/main" id="{72A7676E-E51E-411B-9014-04CB007FCBFF}"/>
              </a:ext>
            </a:extLst>
          </p:cNvPr>
          <p:cNvSpPr>
            <a:spLocks noGrp="1"/>
          </p:cNvSpPr>
          <p:nvPr>
            <p:ph type="subTitle" idx="1"/>
          </p:nvPr>
        </p:nvSpPr>
        <p:spPr>
          <a:xfrm>
            <a:off x="2209800" y="2387602"/>
            <a:ext cx="6858000" cy="2641599"/>
          </a:xfrm>
        </p:spPr>
        <p:txBody>
          <a:bodyPr>
            <a:normAutofit/>
          </a:bodyPr>
          <a:lstStyle/>
          <a:p>
            <a:pPr algn="l"/>
            <a:r>
              <a:rPr lang="en-US" sz="2000" b="1" dirty="0">
                <a:latin typeface="Times New Roman" panose="02020603050405020304" pitchFamily="18" charset="0"/>
                <a:cs typeface="Times New Roman" panose="02020603050405020304" pitchFamily="18" charset="0"/>
              </a:rPr>
              <a:t>Step One; Establishing SME’s/organizations Strategic Situation and Innovative Capacity</a:t>
            </a:r>
          </a:p>
          <a:p>
            <a:pPr algn="l"/>
            <a:endParaRPr lang="en-US" sz="2000" b="1" dirty="0">
              <a:latin typeface="Times New Roman" panose="02020603050405020304" pitchFamily="18" charset="0"/>
              <a:cs typeface="Times New Roman" panose="02020603050405020304" pitchFamily="18" charset="0"/>
            </a:endParaRPr>
          </a:p>
          <a:p>
            <a:pPr algn="l"/>
            <a:r>
              <a:rPr lang="en-US" sz="2000" b="1" dirty="0">
                <a:latin typeface="Times New Roman" panose="02020603050405020304" pitchFamily="18" charset="0"/>
                <a:cs typeface="Times New Roman" panose="02020603050405020304" pitchFamily="18" charset="0"/>
              </a:rPr>
              <a:t>Step Two; Selecting a Strategy</a:t>
            </a:r>
          </a:p>
          <a:p>
            <a:pPr algn="l"/>
            <a:endParaRPr lang="en-US" sz="2000" b="1" dirty="0">
              <a:latin typeface="Times New Roman" panose="02020603050405020304" pitchFamily="18" charset="0"/>
              <a:cs typeface="Times New Roman" panose="02020603050405020304" pitchFamily="18" charset="0"/>
            </a:endParaRPr>
          </a:p>
          <a:p>
            <a:pPr algn="l"/>
            <a:r>
              <a:rPr lang="en-US" sz="2000" b="1" dirty="0">
                <a:latin typeface="Times New Roman" panose="02020603050405020304" pitchFamily="18" charset="0"/>
                <a:cs typeface="Times New Roman" panose="02020603050405020304" pitchFamily="18" charset="0"/>
              </a:rPr>
              <a:t>Step three; Making strategy happen by using KRAs</a:t>
            </a:r>
            <a:endParaRPr lang="en-CA" sz="2000" b="1"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07941733-B3B4-4B56-81C5-FB6FDD1AF855}"/>
              </a:ext>
            </a:extLst>
          </p:cNvPr>
          <p:cNvSpPr>
            <a:spLocks noGrp="1"/>
          </p:cNvSpPr>
          <p:nvPr>
            <p:ph type="dt" sz="half" idx="10"/>
          </p:nvPr>
        </p:nvSpPr>
        <p:spPr/>
        <p:txBody>
          <a:bodyPr/>
          <a:lstStyle/>
          <a:p>
            <a:fld id="{03568EBE-2B4B-482D-8C3A-0A42B87F8D3D}" type="datetime1">
              <a:rPr lang="en-US" smtClean="0"/>
              <a:t>5/6/2019</a:t>
            </a:fld>
            <a:endParaRPr lang="en-US" dirty="0"/>
          </a:p>
        </p:txBody>
      </p:sp>
      <p:sp>
        <p:nvSpPr>
          <p:cNvPr id="5" name="Footer Placeholder 4">
            <a:extLst>
              <a:ext uri="{FF2B5EF4-FFF2-40B4-BE49-F238E27FC236}">
                <a16:creationId xmlns:a16="http://schemas.microsoft.com/office/drawing/2014/main" id="{A7462E25-0B72-4C0E-A62E-434AB73B510E}"/>
              </a:ext>
            </a:extLst>
          </p:cNvPr>
          <p:cNvSpPr>
            <a:spLocks noGrp="1"/>
          </p:cNvSpPr>
          <p:nvPr>
            <p:ph type="ftr" sz="quarter" idx="11"/>
          </p:nvPr>
        </p:nvSpPr>
        <p:spPr/>
        <p:txBody>
          <a:bodyPr/>
          <a:lstStyle/>
          <a:p>
            <a:r>
              <a:rPr lang="en-CA" dirty="0"/>
              <a:t>Strategy development and Innovation management by CIO</a:t>
            </a:r>
            <a:endParaRPr lang="en-US" dirty="0"/>
          </a:p>
        </p:txBody>
      </p:sp>
      <p:sp>
        <p:nvSpPr>
          <p:cNvPr id="6" name="Slide Number Placeholder 5">
            <a:extLst>
              <a:ext uri="{FF2B5EF4-FFF2-40B4-BE49-F238E27FC236}">
                <a16:creationId xmlns:a16="http://schemas.microsoft.com/office/drawing/2014/main" id="{8819A48C-F28D-47BC-A760-D22749179A7B}"/>
              </a:ext>
            </a:extLst>
          </p:cNvPr>
          <p:cNvSpPr>
            <a:spLocks noGrp="1"/>
          </p:cNvSpPr>
          <p:nvPr>
            <p:ph type="sldNum" sz="quarter" idx="12"/>
          </p:nvPr>
        </p:nvSpPr>
        <p:spPr/>
        <p:txBody>
          <a:bodyPr/>
          <a:lstStyle/>
          <a:p>
            <a:fld id="{C223C010-E106-4672-9BCB-CB4415750DE8}" type="slidenum">
              <a:rPr lang="en-US" smtClean="0"/>
              <a:pPr/>
              <a:t>6</a:t>
            </a:fld>
            <a:endParaRPr lang="en-US" dirty="0"/>
          </a:p>
        </p:txBody>
      </p:sp>
    </p:spTree>
    <p:extLst>
      <p:ext uri="{BB962C8B-B14F-4D97-AF65-F5344CB8AC3E}">
        <p14:creationId xmlns:p14="http://schemas.microsoft.com/office/powerpoint/2010/main" val="29317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1AA3DB-0F81-46C9-AB80-1C7F3922B849}"/>
              </a:ext>
            </a:extLst>
          </p:cNvPr>
          <p:cNvSpPr>
            <a:spLocks noGrp="1"/>
          </p:cNvSpPr>
          <p:nvPr>
            <p:ph type="title"/>
          </p:nvPr>
        </p:nvSpPr>
        <p:spPr>
          <a:xfrm>
            <a:off x="628650" y="221617"/>
            <a:ext cx="7886700" cy="625473"/>
          </a:xfrm>
        </p:spPr>
        <p:txBody>
          <a:bodyPr>
            <a:normAutofit/>
          </a:bodyPr>
          <a:lstStyle/>
          <a:p>
            <a:r>
              <a:rPr lang="en-CA" sz="2400" b="1" dirty="0">
                <a:latin typeface="Times New Roman" panose="02020603050405020304" pitchFamily="18" charset="0"/>
                <a:cs typeface="Times New Roman" panose="02020603050405020304" pitchFamily="18" charset="0"/>
              </a:rPr>
              <a:t>Summary of the full process</a:t>
            </a:r>
          </a:p>
        </p:txBody>
      </p:sp>
      <p:sp>
        <p:nvSpPr>
          <p:cNvPr id="8" name="Content Placeholder 7">
            <a:extLst>
              <a:ext uri="{FF2B5EF4-FFF2-40B4-BE49-F238E27FC236}">
                <a16:creationId xmlns:a16="http://schemas.microsoft.com/office/drawing/2014/main" id="{98FA2A18-8EF1-4D34-9DFB-4B05F7AA2A09}"/>
              </a:ext>
            </a:extLst>
          </p:cNvPr>
          <p:cNvSpPr>
            <a:spLocks noGrp="1"/>
          </p:cNvSpPr>
          <p:nvPr>
            <p:ph idx="1"/>
          </p:nvPr>
        </p:nvSpPr>
        <p:spPr>
          <a:xfrm>
            <a:off x="628650" y="990600"/>
            <a:ext cx="7886700" cy="5365751"/>
          </a:xfrm>
        </p:spPr>
        <p:txBody>
          <a:bodyPr>
            <a:normAutofit fontScale="62500" lnSpcReduction="20000"/>
          </a:bodyPr>
          <a:lstStyle/>
          <a:p>
            <a:pPr marL="0" indent="0">
              <a:buNone/>
            </a:pPr>
            <a:r>
              <a:rPr lang="en-CA" sz="2500" b="1" dirty="0">
                <a:latin typeface="Times New Roman" panose="02020603050405020304" pitchFamily="18" charset="0"/>
                <a:cs typeface="Times New Roman" panose="02020603050405020304" pitchFamily="18" charset="0"/>
              </a:rPr>
              <a:t>Step One; un</a:t>
            </a:r>
            <a:r>
              <a:rPr lang="en-US" sz="2500" b="1" dirty="0">
                <a:latin typeface="Times New Roman" panose="02020603050405020304" pitchFamily="18" charset="0"/>
                <a:cs typeface="Times New Roman" panose="02020603050405020304" pitchFamily="18" charset="0"/>
              </a:rPr>
              <a:t>derstand the company’s strategic/innovation situation</a:t>
            </a:r>
          </a:p>
          <a:p>
            <a:r>
              <a:rPr lang="en-US" sz="2200" dirty="0">
                <a:latin typeface="Times New Roman" panose="02020603050405020304" pitchFamily="18" charset="0"/>
                <a:cs typeface="Times New Roman" panose="02020603050405020304" pitchFamily="18" charset="0"/>
              </a:rPr>
              <a:t>Gather intelligence and analyze. Define the industry and the business segment</a:t>
            </a:r>
          </a:p>
          <a:p>
            <a:r>
              <a:rPr lang="en-US" sz="2200" dirty="0">
                <a:latin typeface="Times New Roman" panose="02020603050405020304" pitchFamily="18" charset="0"/>
                <a:cs typeface="Times New Roman" panose="02020603050405020304" pitchFamily="18" charset="0"/>
              </a:rPr>
              <a:t>Understand competitive intensity</a:t>
            </a:r>
          </a:p>
          <a:p>
            <a:r>
              <a:rPr lang="en-US" sz="2200" dirty="0">
                <a:latin typeface="Times New Roman" panose="02020603050405020304" pitchFamily="18" charset="0"/>
                <a:cs typeface="Times New Roman" panose="02020603050405020304" pitchFamily="18" charset="0"/>
              </a:rPr>
              <a:t>SWIOT analysis</a:t>
            </a:r>
          </a:p>
          <a:p>
            <a:r>
              <a:rPr lang="en-US" sz="2200" dirty="0">
                <a:latin typeface="Times New Roman" panose="02020603050405020304" pitchFamily="18" charset="0"/>
                <a:cs typeface="Times New Roman" panose="02020603050405020304" pitchFamily="18" charset="0"/>
              </a:rPr>
              <a:t>The spectrum of innovation at Starbucks</a:t>
            </a:r>
          </a:p>
          <a:p>
            <a:r>
              <a:rPr lang="en-US" sz="2200" dirty="0">
                <a:latin typeface="Times New Roman" panose="02020603050405020304" pitchFamily="18" charset="0"/>
                <a:cs typeface="Times New Roman" panose="02020603050405020304" pitchFamily="18" charset="0"/>
              </a:rPr>
              <a:t>Understand the key success factors (BofC)</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relative to the competition</a:t>
            </a:r>
          </a:p>
          <a:p>
            <a:r>
              <a:rPr lang="en-US" sz="2200" dirty="0">
                <a:latin typeface="Times New Roman" panose="02020603050405020304" pitchFamily="18" charset="0"/>
                <a:cs typeface="Times New Roman" panose="02020603050405020304" pitchFamily="18" charset="0"/>
              </a:rPr>
              <a:t>Characterize the strategic/innovation situation</a:t>
            </a:r>
            <a:endParaRPr lang="en-CA" sz="2200" dirty="0">
              <a:latin typeface="Times New Roman" panose="02020603050405020304" pitchFamily="18" charset="0"/>
              <a:cs typeface="Times New Roman" panose="02020603050405020304" pitchFamily="18" charset="0"/>
            </a:endParaRPr>
          </a:p>
          <a:p>
            <a:endParaRPr lang="en-CA" sz="2200" dirty="0">
              <a:latin typeface="Times New Roman" panose="02020603050405020304" pitchFamily="18" charset="0"/>
              <a:cs typeface="Times New Roman" panose="02020603050405020304" pitchFamily="18" charset="0"/>
            </a:endParaRPr>
          </a:p>
          <a:p>
            <a:pPr marL="0" indent="0">
              <a:buNone/>
            </a:pPr>
            <a:r>
              <a:rPr lang="en-CA" sz="2500" b="1" dirty="0">
                <a:latin typeface="Times New Roman" panose="02020603050405020304" pitchFamily="18" charset="0"/>
                <a:cs typeface="Times New Roman" panose="02020603050405020304" pitchFamily="18" charset="0"/>
              </a:rPr>
              <a:t>Step Two; </a:t>
            </a:r>
            <a:r>
              <a:rPr lang="en-US" sz="2500" b="1" dirty="0">
                <a:latin typeface="Times New Roman" panose="02020603050405020304" pitchFamily="18" charset="0"/>
                <a:cs typeface="Times New Roman" panose="02020603050405020304" pitchFamily="18" charset="0"/>
              </a:rPr>
              <a:t>select a strategy</a:t>
            </a:r>
          </a:p>
          <a:p>
            <a:r>
              <a:rPr lang="en-US" sz="2200" dirty="0">
                <a:latin typeface="Times New Roman" panose="02020603050405020304" pitchFamily="18" charset="0"/>
                <a:cs typeface="Times New Roman" panose="02020603050405020304" pitchFamily="18" charset="0"/>
              </a:rPr>
              <a:t>Selecting a Strategy</a:t>
            </a:r>
          </a:p>
          <a:p>
            <a:r>
              <a:rPr lang="en-US" sz="2200" dirty="0">
                <a:latin typeface="Times New Roman" panose="02020603050405020304" pitchFamily="18" charset="0"/>
                <a:cs typeface="Times New Roman" panose="02020603050405020304" pitchFamily="18" charset="0"/>
              </a:rPr>
              <a:t>Evaluating alternate strategies for the business unit, leading to the preparation of action plans</a:t>
            </a:r>
          </a:p>
          <a:p>
            <a:r>
              <a:rPr lang="en-US" sz="2200" dirty="0">
                <a:latin typeface="Times New Roman" panose="02020603050405020304" pitchFamily="18" charset="0"/>
                <a:cs typeface="Times New Roman" panose="02020603050405020304" pitchFamily="18" charset="0"/>
              </a:rPr>
              <a:t>Think about ‘natural’ strategic option zones based on the strategic situation</a:t>
            </a:r>
          </a:p>
          <a:p>
            <a:r>
              <a:rPr lang="en-US" sz="2200" dirty="0">
                <a:latin typeface="Times New Roman" panose="02020603050405020304" pitchFamily="18" charset="0"/>
                <a:cs typeface="Times New Roman" panose="02020603050405020304" pitchFamily="18" charset="0"/>
              </a:rPr>
              <a:t>Selecting a Strategy</a:t>
            </a:r>
          </a:p>
          <a:p>
            <a:r>
              <a:rPr lang="en-US" sz="2200" dirty="0">
                <a:latin typeface="Times New Roman" panose="02020603050405020304" pitchFamily="18" charset="0"/>
                <a:cs typeface="Times New Roman" panose="02020603050405020304" pitchFamily="18" charset="0"/>
              </a:rPr>
              <a:t>Risk analysis is based on many elements</a:t>
            </a:r>
            <a:endParaRPr lang="en-CA" sz="2200" dirty="0">
              <a:latin typeface="Times New Roman" panose="02020603050405020304" pitchFamily="18" charset="0"/>
              <a:cs typeface="Times New Roman" panose="02020603050405020304" pitchFamily="18" charset="0"/>
            </a:endParaRPr>
          </a:p>
          <a:p>
            <a:endParaRPr lang="en-CA" sz="2200" dirty="0">
              <a:latin typeface="Times New Roman" panose="02020603050405020304" pitchFamily="18" charset="0"/>
              <a:cs typeface="Times New Roman" panose="02020603050405020304" pitchFamily="18" charset="0"/>
            </a:endParaRPr>
          </a:p>
          <a:p>
            <a:pPr marL="0" indent="0">
              <a:buNone/>
            </a:pPr>
            <a:r>
              <a:rPr lang="en-CA" sz="2500" b="1" dirty="0">
                <a:latin typeface="Times New Roman" panose="02020603050405020304" pitchFamily="18" charset="0"/>
                <a:cs typeface="Times New Roman" panose="02020603050405020304" pitchFamily="18" charset="0"/>
              </a:rPr>
              <a:t>Step Three; </a:t>
            </a:r>
            <a:r>
              <a:rPr lang="en-US" sz="2500" b="1" dirty="0">
                <a:latin typeface="Times New Roman" panose="02020603050405020304" pitchFamily="18" charset="0"/>
                <a:cs typeface="Times New Roman" panose="02020603050405020304" pitchFamily="18" charset="0"/>
              </a:rPr>
              <a:t>make it happen</a:t>
            </a:r>
          </a:p>
          <a:p>
            <a:r>
              <a:rPr lang="en-US" sz="2000" dirty="0">
                <a:latin typeface="Times New Roman" panose="02020603050405020304" pitchFamily="18" charset="0"/>
                <a:cs typeface="Times New Roman" panose="02020603050405020304" pitchFamily="18" charset="0"/>
              </a:rPr>
              <a:t>Making strategy happen by making use of KRAs</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The implementation of action plans requires a consideration of many factors</a:t>
            </a:r>
          </a:p>
          <a:p>
            <a:r>
              <a:rPr lang="en-US" sz="2200" dirty="0">
                <a:latin typeface="Times New Roman" panose="02020603050405020304" pitchFamily="18" charset="0"/>
                <a:cs typeface="Times New Roman" panose="02020603050405020304" pitchFamily="18" charset="0"/>
              </a:rPr>
              <a:t>Understand </a:t>
            </a:r>
            <a:r>
              <a:rPr lang="en-CA" sz="2200" dirty="0">
                <a:latin typeface="Times New Roman" panose="02020603050405020304" pitchFamily="18" charset="0"/>
                <a:cs typeface="Times New Roman" panose="02020603050405020304" pitchFamily="18" charset="0"/>
              </a:rPr>
              <a:t>group key </a:t>
            </a:r>
            <a:r>
              <a:rPr lang="en-US" sz="2200" dirty="0">
                <a:latin typeface="Times New Roman" panose="02020603050405020304" pitchFamily="18" charset="0"/>
                <a:cs typeface="Times New Roman" panose="02020603050405020304" pitchFamily="18" charset="0"/>
              </a:rPr>
              <a:t>r</a:t>
            </a:r>
            <a:r>
              <a:rPr lang="ru-RU" sz="2200" dirty="0">
                <a:latin typeface="Times New Roman" panose="02020603050405020304" pitchFamily="18" charset="0"/>
                <a:cs typeface="Times New Roman" panose="02020603050405020304" pitchFamily="18" charset="0"/>
              </a:rPr>
              <a:t>esults</a:t>
            </a:r>
            <a:r>
              <a:rPr lang="en-US" sz="2200" dirty="0">
                <a:latin typeface="Times New Roman" panose="02020603050405020304" pitchFamily="18" charset="0"/>
                <a:cs typeface="Times New Roman" panose="02020603050405020304" pitchFamily="18" charset="0"/>
              </a:rPr>
              <a:t> areas and individual responsibilities</a:t>
            </a:r>
          </a:p>
          <a:p>
            <a:r>
              <a:rPr lang="en-US" sz="2200" dirty="0">
                <a:latin typeface="Times New Roman" panose="02020603050405020304" pitchFamily="18" charset="0"/>
                <a:cs typeface="Times New Roman" panose="02020603050405020304" pitchFamily="18" charset="0"/>
              </a:rPr>
              <a:t>A format for individual  establishing </a:t>
            </a:r>
            <a:r>
              <a:rPr lang="ru-RU" sz="2200" dirty="0">
                <a:latin typeface="Times New Roman" panose="02020603050405020304" pitchFamily="18" charset="0"/>
                <a:cs typeface="Times New Roman" panose="02020603050405020304" pitchFamily="18" charset="0"/>
              </a:rPr>
              <a:t>‘Key Result Area</a:t>
            </a:r>
            <a:r>
              <a:rPr lang="en-CA" sz="2200" dirty="0">
                <a:latin typeface="Times New Roman" panose="02020603050405020304" pitchFamily="18" charset="0"/>
                <a:cs typeface="Times New Roman" panose="02020603050405020304" pitchFamily="18" charset="0"/>
              </a:rPr>
              <a:t>s</a:t>
            </a:r>
            <a:r>
              <a:rPr lang="ru-RU"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endParaRPr lang="en-CA" dirty="0"/>
          </a:p>
        </p:txBody>
      </p:sp>
      <p:sp>
        <p:nvSpPr>
          <p:cNvPr id="4" name="Date Placeholder 3">
            <a:extLst>
              <a:ext uri="{FF2B5EF4-FFF2-40B4-BE49-F238E27FC236}">
                <a16:creationId xmlns:a16="http://schemas.microsoft.com/office/drawing/2014/main" id="{37356EE9-FA78-4082-8EE8-20336F9DC086}"/>
              </a:ext>
            </a:extLst>
          </p:cNvPr>
          <p:cNvSpPr>
            <a:spLocks noGrp="1"/>
          </p:cNvSpPr>
          <p:nvPr>
            <p:ph type="dt" sz="half" idx="10"/>
          </p:nvPr>
        </p:nvSpPr>
        <p:spPr/>
        <p:txBody>
          <a:bodyPr/>
          <a:lstStyle/>
          <a:p>
            <a:fld id="{BE44F4DC-63D9-4FA6-B0DD-FA232C8132B7}" type="datetime1">
              <a:rPr lang="en-US" smtClean="0"/>
              <a:t>5/6/2019</a:t>
            </a:fld>
            <a:endParaRPr lang="en-US" dirty="0"/>
          </a:p>
        </p:txBody>
      </p:sp>
      <p:sp>
        <p:nvSpPr>
          <p:cNvPr id="5" name="Footer Placeholder 4">
            <a:extLst>
              <a:ext uri="{FF2B5EF4-FFF2-40B4-BE49-F238E27FC236}">
                <a16:creationId xmlns:a16="http://schemas.microsoft.com/office/drawing/2014/main" id="{24CC26C4-039F-4888-B7F5-E44F0A6DB37A}"/>
              </a:ext>
            </a:extLst>
          </p:cNvPr>
          <p:cNvSpPr>
            <a:spLocks noGrp="1"/>
          </p:cNvSpPr>
          <p:nvPr>
            <p:ph type="ftr" sz="quarter" idx="11"/>
          </p:nvPr>
        </p:nvSpPr>
        <p:spPr/>
        <p:txBody>
          <a:bodyPr/>
          <a:lstStyle/>
          <a:p>
            <a:r>
              <a:rPr lang="en-CA" dirty="0"/>
              <a:t>Strategy development and Innovation management by CIO</a:t>
            </a:r>
            <a:endParaRPr lang="en-US" dirty="0"/>
          </a:p>
        </p:txBody>
      </p:sp>
      <p:sp>
        <p:nvSpPr>
          <p:cNvPr id="6" name="Slide Number Placeholder 5">
            <a:extLst>
              <a:ext uri="{FF2B5EF4-FFF2-40B4-BE49-F238E27FC236}">
                <a16:creationId xmlns:a16="http://schemas.microsoft.com/office/drawing/2014/main" id="{04A9F45D-68AB-4FAC-B577-1B532FC2FDD0}"/>
              </a:ext>
            </a:extLst>
          </p:cNvPr>
          <p:cNvSpPr>
            <a:spLocks noGrp="1"/>
          </p:cNvSpPr>
          <p:nvPr>
            <p:ph type="sldNum" sz="quarter" idx="12"/>
          </p:nvPr>
        </p:nvSpPr>
        <p:spPr/>
        <p:txBody>
          <a:bodyPr/>
          <a:lstStyle/>
          <a:p>
            <a:fld id="{C223C010-E106-4672-9BCB-CB4415750DE8}" type="slidenum">
              <a:rPr lang="en-US" smtClean="0"/>
              <a:pPr/>
              <a:t>7</a:t>
            </a:fld>
            <a:endParaRPr lang="en-US" dirty="0"/>
          </a:p>
        </p:txBody>
      </p:sp>
    </p:spTree>
    <p:extLst>
      <p:ext uri="{BB962C8B-B14F-4D97-AF65-F5344CB8AC3E}">
        <p14:creationId xmlns:p14="http://schemas.microsoft.com/office/powerpoint/2010/main" val="2128017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337" y="3276600"/>
            <a:ext cx="8229600" cy="2209800"/>
          </a:xfrm>
        </p:spPr>
        <p:txBody>
          <a:bodyPr>
            <a:normAutofit/>
          </a:bodyPr>
          <a:lstStyle/>
          <a:p>
            <a:r>
              <a:rPr lang="en-US" sz="2400" b="1" dirty="0">
                <a:latin typeface="Times New Roman" panose="02020603050405020304" pitchFamily="18" charset="0"/>
                <a:cs typeface="Times New Roman" panose="02020603050405020304" pitchFamily="18" charset="0"/>
              </a:rPr>
              <a:t>Step One</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Establishing SME’s Strategic Situation and Innovative Capacity</a:t>
            </a:r>
          </a:p>
        </p:txBody>
      </p:sp>
      <p:sp>
        <p:nvSpPr>
          <p:cNvPr id="3" name="Date Placeholder 2"/>
          <p:cNvSpPr>
            <a:spLocks noGrp="1"/>
          </p:cNvSpPr>
          <p:nvPr>
            <p:ph type="dt" sz="half" idx="10"/>
          </p:nvPr>
        </p:nvSpPr>
        <p:spPr/>
        <p:txBody>
          <a:bodyPr/>
          <a:lstStyle/>
          <a:p>
            <a:fld id="{AFB71480-1FC2-4F1D-A584-A70C45D16682}" type="datetime1">
              <a:rPr lang="en-US" smtClean="0"/>
              <a:t>5/6/2019</a:t>
            </a:fld>
            <a:endParaRPr lang="en-US" dirty="0"/>
          </a:p>
        </p:txBody>
      </p:sp>
      <p:sp>
        <p:nvSpPr>
          <p:cNvPr id="4" name="Footer Placeholder 3"/>
          <p:cNvSpPr>
            <a:spLocks noGrp="1"/>
          </p:cNvSpPr>
          <p:nvPr>
            <p:ph type="ftr" sz="quarter" idx="11"/>
          </p:nvPr>
        </p:nvSpPr>
        <p:spPr/>
        <p:txBody>
          <a:bodyPr/>
          <a:lstStyle/>
          <a:p>
            <a:r>
              <a:rPr lang="en-CA" dirty="0"/>
              <a:t>Strategy development and Innovation management by CIO</a:t>
            </a:r>
            <a:endParaRPr lang="en-US" dirty="0"/>
          </a:p>
        </p:txBody>
      </p:sp>
      <p:sp>
        <p:nvSpPr>
          <p:cNvPr id="5" name="Slide Number Placeholder 4"/>
          <p:cNvSpPr>
            <a:spLocks noGrp="1"/>
          </p:cNvSpPr>
          <p:nvPr>
            <p:ph type="sldNum" sz="quarter" idx="12"/>
          </p:nvPr>
        </p:nvSpPr>
        <p:spPr/>
        <p:txBody>
          <a:bodyPr/>
          <a:lstStyle/>
          <a:p>
            <a:fld id="{C223C010-E106-4672-9BCB-CB4415750DE8}" type="slidenum">
              <a:rPr lang="en-US" smtClean="0"/>
              <a:pPr/>
              <a:t>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49358"/>
            <a:ext cx="4419600" cy="3829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1649"/>
            <a:ext cx="8686800" cy="1143000"/>
          </a:xfrm>
        </p:spPr>
        <p:txBody>
          <a:bodyPr>
            <a:noAutofit/>
          </a:bodyPr>
          <a:lstStyle/>
          <a:p>
            <a:r>
              <a:rPr lang="en-US" sz="1400" b="1" i="1" dirty="0">
                <a:latin typeface="Times New Roman" panose="02020603050405020304" pitchFamily="18" charset="0"/>
                <a:cs typeface="Times New Roman" panose="02020603050405020304" pitchFamily="18" charset="0"/>
              </a:rPr>
              <a:t>Establishing SME’s Strategic Situation and Innovative Capacity; Step one.</a:t>
            </a:r>
            <a:br>
              <a:rPr lang="en-US" sz="1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Gather intelligence and analyze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Define the industry and the business segment</a:t>
            </a:r>
          </a:p>
        </p:txBody>
      </p:sp>
      <p:sp>
        <p:nvSpPr>
          <p:cNvPr id="7" name="Content Placeholder 6"/>
          <p:cNvSpPr>
            <a:spLocks noGrp="1"/>
          </p:cNvSpPr>
          <p:nvPr>
            <p:ph idx="1"/>
          </p:nvPr>
        </p:nvSpPr>
        <p:spPr>
          <a:xfrm>
            <a:off x="228600" y="2133600"/>
            <a:ext cx="8229600" cy="4114800"/>
          </a:xfrm>
        </p:spPr>
        <p:txBody>
          <a:bodyPr>
            <a:normAutofit fontScale="92500" lnSpcReduction="10000"/>
          </a:bodyPr>
          <a:lstStyle/>
          <a:p>
            <a:pPr lvl="0"/>
            <a:r>
              <a:rPr lang="en-US" sz="1700" dirty="0">
                <a:latin typeface="Times New Roman" panose="02020603050405020304" pitchFamily="18" charset="0"/>
                <a:cs typeface="Times New Roman" panose="02020603050405020304" pitchFamily="18" charset="0"/>
              </a:rPr>
              <a:t>Size of industry</a:t>
            </a:r>
          </a:p>
          <a:p>
            <a:pPr lvl="0"/>
            <a:r>
              <a:rPr lang="en-US" sz="1700" dirty="0">
                <a:latin typeface="Times New Roman" panose="02020603050405020304" pitchFamily="18" charset="0"/>
                <a:cs typeface="Times New Roman" panose="02020603050405020304" pitchFamily="18" charset="0"/>
              </a:rPr>
              <a:t>Growth over time, price trends</a:t>
            </a:r>
          </a:p>
          <a:p>
            <a:pPr lvl="0"/>
            <a:r>
              <a:rPr lang="en-US" sz="1700" dirty="0">
                <a:latin typeface="Times New Roman" panose="02020603050405020304" pitchFamily="18" charset="0"/>
                <a:cs typeface="Times New Roman" panose="02020603050405020304" pitchFamily="18" charset="0"/>
              </a:rPr>
              <a:t>Key influences on industry growth</a:t>
            </a:r>
          </a:p>
          <a:p>
            <a:pPr lvl="0"/>
            <a:r>
              <a:rPr lang="en-US" sz="1700" dirty="0">
                <a:latin typeface="Times New Roman" panose="02020603050405020304" pitchFamily="18" charset="0"/>
                <a:cs typeface="Times New Roman" panose="02020603050405020304" pitchFamily="18" charset="0"/>
              </a:rPr>
              <a:t>Competition</a:t>
            </a:r>
          </a:p>
          <a:p>
            <a:pPr lvl="0"/>
            <a:r>
              <a:rPr lang="en-US" sz="1700" dirty="0">
                <a:latin typeface="Times New Roman" panose="02020603050405020304" pitchFamily="18" charset="0"/>
                <a:cs typeface="Times New Roman" panose="02020603050405020304" pitchFamily="18" charset="0"/>
              </a:rPr>
              <a:t>Organizational nature of the competition</a:t>
            </a:r>
          </a:p>
          <a:p>
            <a:pPr lvl="0"/>
            <a:r>
              <a:rPr lang="en-US" sz="1700" dirty="0">
                <a:latin typeface="Times New Roman" panose="02020603050405020304" pitchFamily="18" charset="0"/>
                <a:cs typeface="Times New Roman" panose="02020603050405020304" pitchFamily="18" charset="0"/>
              </a:rPr>
              <a:t>Innovation spectrum of the competition</a:t>
            </a:r>
          </a:p>
          <a:p>
            <a:pPr lvl="0"/>
            <a:r>
              <a:rPr lang="en-US" sz="1700" dirty="0">
                <a:latin typeface="Times New Roman" panose="02020603050405020304" pitchFamily="18" charset="0"/>
                <a:cs typeface="Times New Roman" panose="02020603050405020304" pitchFamily="18" charset="0"/>
              </a:rPr>
              <a:t>Product line concept</a:t>
            </a:r>
          </a:p>
          <a:p>
            <a:pPr lvl="0"/>
            <a:r>
              <a:rPr lang="en-US" sz="1700" dirty="0">
                <a:latin typeface="Times New Roman" panose="02020603050405020304" pitchFamily="18" charset="0"/>
                <a:cs typeface="Times New Roman" panose="02020603050405020304" pitchFamily="18" charset="0"/>
              </a:rPr>
              <a:t>Basis of competition</a:t>
            </a:r>
          </a:p>
          <a:p>
            <a:pPr lvl="0"/>
            <a:r>
              <a:rPr lang="en-US" sz="1700" dirty="0">
                <a:latin typeface="Times New Roman" panose="02020603050405020304" pitchFamily="18" charset="0"/>
                <a:cs typeface="Times New Roman" panose="02020603050405020304" pitchFamily="18" charset="0"/>
              </a:rPr>
              <a:t>Barriers to entry</a:t>
            </a:r>
          </a:p>
          <a:p>
            <a:pPr lvl="0"/>
            <a:r>
              <a:rPr lang="en-US" sz="1700" dirty="0">
                <a:latin typeface="Times New Roman" panose="02020603050405020304" pitchFamily="18" charset="0"/>
                <a:cs typeface="Times New Roman" panose="02020603050405020304" pitchFamily="18" charset="0"/>
              </a:rPr>
              <a:t>Facilities factors</a:t>
            </a:r>
          </a:p>
          <a:p>
            <a:pPr lvl="0"/>
            <a:r>
              <a:rPr lang="en-US" sz="1700" dirty="0">
                <a:latin typeface="Times New Roman" panose="02020603050405020304" pitchFamily="18" charset="0"/>
                <a:cs typeface="Times New Roman" panose="02020603050405020304" pitchFamily="18" charset="0"/>
              </a:rPr>
              <a:t>Financial operating characteristics</a:t>
            </a:r>
          </a:p>
          <a:p>
            <a:pPr lvl="0"/>
            <a:r>
              <a:rPr lang="en-US" sz="1700" dirty="0">
                <a:latin typeface="Times New Roman" panose="02020603050405020304" pitchFamily="18" charset="0"/>
                <a:cs typeface="Times New Roman" panose="02020603050405020304" pitchFamily="18" charset="0"/>
              </a:rPr>
              <a:t>Role of technology</a:t>
            </a:r>
          </a:p>
          <a:p>
            <a:pPr lvl="0"/>
            <a:r>
              <a:rPr lang="en-US" sz="1700" dirty="0">
                <a:latin typeface="Times New Roman" panose="02020603050405020304" pitchFamily="18" charset="0"/>
                <a:cs typeface="Times New Roman" panose="02020603050405020304" pitchFamily="18" charset="0"/>
              </a:rPr>
              <a:t>Constraints</a:t>
            </a:r>
          </a:p>
          <a:p>
            <a:endParaRPr lang="en-US" dirty="0"/>
          </a:p>
        </p:txBody>
      </p:sp>
      <p:sp>
        <p:nvSpPr>
          <p:cNvPr id="3" name="Date Placeholder 2"/>
          <p:cNvSpPr>
            <a:spLocks noGrp="1"/>
          </p:cNvSpPr>
          <p:nvPr>
            <p:ph type="dt" sz="half" idx="10"/>
          </p:nvPr>
        </p:nvSpPr>
        <p:spPr/>
        <p:txBody>
          <a:bodyPr/>
          <a:lstStyle/>
          <a:p>
            <a:fld id="{C803ACB2-6FD5-4AA1-9A99-AF07A270F4AE}" type="datetime1">
              <a:rPr lang="en-US" smtClean="0"/>
              <a:t>5/6/2019</a:t>
            </a:fld>
            <a:endParaRPr lang="en-US" dirty="0"/>
          </a:p>
        </p:txBody>
      </p:sp>
      <p:sp>
        <p:nvSpPr>
          <p:cNvPr id="6" name="Footer Placeholder 5"/>
          <p:cNvSpPr>
            <a:spLocks noGrp="1"/>
          </p:cNvSpPr>
          <p:nvPr>
            <p:ph type="ftr" sz="quarter" idx="11"/>
          </p:nvPr>
        </p:nvSpPr>
        <p:spPr/>
        <p:txBody>
          <a:bodyPr/>
          <a:lstStyle/>
          <a:p>
            <a:r>
              <a:rPr lang="en-CA" dirty="0"/>
              <a:t>Strategy development and Innovation management by CIO</a:t>
            </a:r>
            <a:endParaRPr lang="en-US" dirty="0"/>
          </a:p>
        </p:txBody>
      </p:sp>
      <p:sp>
        <p:nvSpPr>
          <p:cNvPr id="5" name="Slide Number Placeholder 4"/>
          <p:cNvSpPr>
            <a:spLocks noGrp="1"/>
          </p:cNvSpPr>
          <p:nvPr>
            <p:ph type="sldNum" sz="quarter" idx="12"/>
          </p:nvPr>
        </p:nvSpPr>
        <p:spPr/>
        <p:txBody>
          <a:bodyPr/>
          <a:lstStyle/>
          <a:p>
            <a:fld id="{C223C010-E106-4672-9BCB-CB4415750DE8}" type="slidenum">
              <a:rPr lang="en-US" smtClean="0"/>
              <a:pPr/>
              <a:t>9</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1034" y="1537621"/>
            <a:ext cx="5930566" cy="4818730"/>
          </a:xfrm>
          <a:prstGeom prst="rect">
            <a:avLst/>
          </a:prstGeom>
          <a:effectLst>
            <a:softEdge rad="787400"/>
          </a:effectLst>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1205</TotalTime>
  <Words>1938</Words>
  <Application>Microsoft Office PowerPoint</Application>
  <PresentationFormat>On-screen Show (4:3)</PresentationFormat>
  <Paragraphs>434</Paragraphs>
  <Slides>28</Slides>
  <Notes>0</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Book Antiqua</vt:lpstr>
      <vt:lpstr>Calibri</vt:lpstr>
      <vt:lpstr>Calibri Light</vt:lpstr>
      <vt:lpstr>Lucida Sans</vt:lpstr>
      <vt:lpstr>Times New Roman</vt:lpstr>
      <vt:lpstr>Wingdings</vt:lpstr>
      <vt:lpstr>Wingdings 2</vt:lpstr>
      <vt:lpstr>Wingdings 3</vt:lpstr>
      <vt:lpstr>Office Theme</vt:lpstr>
      <vt:lpstr>Apex</vt:lpstr>
      <vt:lpstr>Situation-driven strategy development  and innovation management for SMEs and other organizations</vt:lpstr>
      <vt:lpstr>Situation-driven  strategy development and innovation management</vt:lpstr>
      <vt:lpstr>Introduction Key Components of a Situation-driven strategy </vt:lpstr>
      <vt:lpstr>How does innovation management change strategy?</vt:lpstr>
      <vt:lpstr>Characteristics of  the methodology</vt:lpstr>
      <vt:lpstr>Three steps</vt:lpstr>
      <vt:lpstr>Summary of the full process</vt:lpstr>
      <vt:lpstr>Step One  Establishing SME’s Strategic Situation and Innovative Capacity</vt:lpstr>
      <vt:lpstr>Establishing SME’s Strategic Situation and Innovative Capacity; Step one.  Gather intelligence and analyze Define the industry and the business segment</vt:lpstr>
      <vt:lpstr>Establishing SME’s Strategic Situation and Innovative Capacity; Step one.  Understand competitive intensity Courtesy of Michael E. Porter, Competitive Strategy</vt:lpstr>
      <vt:lpstr>Establishing SME’s Strategic Situation and Innovative Capacity; Step one.  SWIOT analysis Picture attributed to Booz  and Company</vt:lpstr>
      <vt:lpstr>Establishing SME’s Strategic Situation and Innovative Capacity; Step one.  An example The spectrum of innovation at Starbucks</vt:lpstr>
      <vt:lpstr>Establishing SME’s Strategic Situation and Innovative Capacity; Step one.   The spectrum of innovation</vt:lpstr>
      <vt:lpstr>PowerPoint Presentation</vt:lpstr>
      <vt:lpstr>Note; Establishing SME’s Strategic Situation and Innovative Capacity; Step one.  Measures to move forward Some external measure – a comparison - is necessary  to make realistic the chosen strategy. For every type of organization, there is a source for making comparisons.</vt:lpstr>
      <vt:lpstr> Establishing SME’s Strategic Situation and Innovative Capacity; Step one.  Understand the key success factors (Basis of competition) relative to the competition. Example is from a manufacturing company. </vt:lpstr>
      <vt:lpstr>Establishing SME’s Strategic Situation and Innovative Capacity; Step one.  Characterize the strategic/innovation situation</vt:lpstr>
      <vt:lpstr>Selecting a Strategy; Step Two  Get it out! </vt:lpstr>
      <vt:lpstr> Select a strategy; Step Two  Evaluating alternate strategies for the business unit, leading to the preparation of action plans</vt:lpstr>
      <vt:lpstr> Select a strategy; Step Two  Think about ‘natural’ strategic option zones based on the SME’s strategic situation</vt:lpstr>
      <vt:lpstr>Select a strategy; Step Two  Selecting a Strategy</vt:lpstr>
      <vt:lpstr>Select a strategy; Step Two  Risk analysis is based on many elements</vt:lpstr>
      <vt:lpstr>Translating Strategy into Action by Groups and Individuals; Step Three  </vt:lpstr>
      <vt:lpstr> Translating Strategy into Action by Groups and Individuals; Step Three  Making strategy happen by making use of KRAs</vt:lpstr>
      <vt:lpstr> Translating Strategy into Action by Groups and Individuals; Step Three  The implementation of action plans requires a consideration of many factors including, most importantly, the culture of the organization</vt:lpstr>
      <vt:lpstr> Translating Strategy into Action by Groups and Individuals; Step Three  Understand group key results areas (KRAs) and individual responsibilities  </vt:lpstr>
      <vt:lpstr> Translating Strategy into Action by Groups and Individuals; Step Three  A format for individual  establishing ‘Key Result Area’ responsibilities  Six topics to address in the development of a KRA. No matter what ‘format’ is used, the key is to provide a clear understanding amongst the group and between each manager and subordinate. </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Paul White</cp:lastModifiedBy>
  <cp:revision>195</cp:revision>
  <dcterms:created xsi:type="dcterms:W3CDTF">2012-03-23T17:09:23Z</dcterms:created>
  <dcterms:modified xsi:type="dcterms:W3CDTF">2019-05-06T13:57:06Z</dcterms:modified>
</cp:coreProperties>
</file>