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5"/>
  </p:notesMasterIdLst>
  <p:handoutMasterIdLst>
    <p:handoutMasterId r:id="rId26"/>
  </p:handoutMasterIdLst>
  <p:sldIdLst>
    <p:sldId id="256" r:id="rId2"/>
    <p:sldId id="257" r:id="rId3"/>
    <p:sldId id="258" r:id="rId4"/>
    <p:sldId id="285" r:id="rId5"/>
    <p:sldId id="267" r:id="rId6"/>
    <p:sldId id="273" r:id="rId7"/>
    <p:sldId id="261" r:id="rId8"/>
    <p:sldId id="262" r:id="rId9"/>
    <p:sldId id="286" r:id="rId10"/>
    <p:sldId id="288" r:id="rId11"/>
    <p:sldId id="274" r:id="rId12"/>
    <p:sldId id="277" r:id="rId13"/>
    <p:sldId id="284" r:id="rId14"/>
    <p:sldId id="278" r:id="rId15"/>
    <p:sldId id="275" r:id="rId16"/>
    <p:sldId id="276" r:id="rId17"/>
    <p:sldId id="279" r:id="rId18"/>
    <p:sldId id="270" r:id="rId19"/>
    <p:sldId id="280" r:id="rId20"/>
    <p:sldId id="281" r:id="rId21"/>
    <p:sldId id="282" r:id="rId22"/>
    <p:sldId id="283"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5" autoAdjust="0"/>
    <p:restoredTop sz="94660"/>
  </p:normalViewPr>
  <p:slideViewPr>
    <p:cSldViewPr>
      <p:cViewPr varScale="1">
        <p:scale>
          <a:sx n="111" d="100"/>
          <a:sy n="111" d="100"/>
        </p:scale>
        <p:origin x="-16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9A32C-46F2-4595-A670-4416B7BB9D8E}"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CA"/>
        </a:p>
      </dgm:t>
    </dgm:pt>
    <dgm:pt modelId="{C440C73F-C2E3-451C-8E45-524C5ADD2B68}">
      <dgm:prSet phldrT="[Text]"/>
      <dgm:spPr>
        <a:solidFill>
          <a:schemeClr val="tx2">
            <a:lumMod val="60000"/>
            <a:lumOff val="40000"/>
          </a:schemeClr>
        </a:solidFill>
      </dgm:spPr>
      <dgm:t>
        <a:bodyPr/>
        <a:lstStyle/>
        <a:p>
          <a:r>
            <a:rPr lang="en-CA" dirty="0">
              <a:latin typeface="Times New Roman" pitchFamily="18" charset="0"/>
              <a:cs typeface="Times New Roman" pitchFamily="18" charset="0"/>
            </a:rPr>
            <a:t>Industry/market/customer-centric 'Innovation interest' with minimal risk</a:t>
          </a:r>
        </a:p>
      </dgm:t>
    </dgm:pt>
    <dgm:pt modelId="{93C57471-1030-48AB-B023-AD4A88F10FFA}" type="parTrans" cxnId="{96133359-E372-418D-AB13-9665F0BA38B7}">
      <dgm:prSet/>
      <dgm:spPr/>
      <dgm:t>
        <a:bodyPr/>
        <a:lstStyle/>
        <a:p>
          <a:endParaRPr lang="en-CA"/>
        </a:p>
      </dgm:t>
    </dgm:pt>
    <dgm:pt modelId="{8CE7DABC-3219-4ED1-A167-3D43A99B435C}" type="sibTrans" cxnId="{96133359-E372-418D-AB13-9665F0BA38B7}">
      <dgm:prSet/>
      <dgm:spPr/>
      <dgm:t>
        <a:bodyPr/>
        <a:lstStyle/>
        <a:p>
          <a:endParaRPr lang="en-CA"/>
        </a:p>
      </dgm:t>
    </dgm:pt>
    <dgm:pt modelId="{B6B536CD-8463-4809-B17E-8EAF427F81E4}">
      <dgm:prSet phldrT="[Text]"/>
      <dgm:spPr>
        <a:solidFill>
          <a:srgbClr val="FF0000"/>
        </a:solidFill>
      </dgm:spPr>
      <dgm:t>
        <a:bodyPr/>
        <a:lstStyle/>
        <a:p>
          <a:r>
            <a:rPr lang="en-CA">
              <a:latin typeface="Times New Roman" pitchFamily="18" charset="0"/>
              <a:cs typeface="Times New Roman" pitchFamily="18" charset="0"/>
            </a:rPr>
            <a:t>Technology 'Innovation interest' with nominal risk</a:t>
          </a:r>
        </a:p>
      </dgm:t>
    </dgm:pt>
    <dgm:pt modelId="{9401B836-9DDD-4B5F-8461-6F48F20193BF}" type="parTrans" cxnId="{A97059F2-A76D-496A-A9E6-34C8B9D8637C}">
      <dgm:prSet/>
      <dgm:spPr/>
      <dgm:t>
        <a:bodyPr/>
        <a:lstStyle/>
        <a:p>
          <a:endParaRPr lang="en-CA"/>
        </a:p>
      </dgm:t>
    </dgm:pt>
    <dgm:pt modelId="{06536477-A8B1-4AE8-B9AC-8B6ECF6783D0}" type="sibTrans" cxnId="{A97059F2-A76D-496A-A9E6-34C8B9D8637C}">
      <dgm:prSet/>
      <dgm:spPr/>
      <dgm:t>
        <a:bodyPr/>
        <a:lstStyle/>
        <a:p>
          <a:endParaRPr lang="en-CA"/>
        </a:p>
      </dgm:t>
    </dgm:pt>
    <dgm:pt modelId="{04FC9115-A597-4C4A-8CD5-C643EBF1A3AC}">
      <dgm:prSet phldrT="[Text]" custT="1"/>
      <dgm:spPr/>
      <dgm:t>
        <a:bodyPr/>
        <a:lstStyle/>
        <a:p>
          <a:pPr algn="l"/>
          <a:r>
            <a:rPr lang="en-CA" sz="700"/>
            <a:t>'Innovation interest' in com</a:t>
          </a:r>
          <a:r>
            <a:rPr lang="en-CA" sz="700">
              <a:latin typeface="Times New Roman" pitchFamily="18" charset="0"/>
              <a:cs typeface="Times New Roman" pitchFamily="18" charset="0"/>
            </a:rPr>
            <a:t>m</a:t>
          </a:r>
          <a:r>
            <a:rPr lang="en-CA" sz="700"/>
            <a:t>on-use technologies to keep up to date.</a:t>
          </a:r>
        </a:p>
      </dgm:t>
    </dgm:pt>
    <dgm:pt modelId="{33AD90DF-9327-4B61-878B-477F390B745C}" type="parTrans" cxnId="{A1E1C5A3-6B61-4AA2-AB32-FAFA11800532}">
      <dgm:prSet/>
      <dgm:spPr/>
      <dgm:t>
        <a:bodyPr/>
        <a:lstStyle/>
        <a:p>
          <a:endParaRPr lang="en-CA"/>
        </a:p>
      </dgm:t>
    </dgm:pt>
    <dgm:pt modelId="{D2D3C032-548F-4D3C-AB1B-AA3CD87F6586}" type="sibTrans" cxnId="{A1E1C5A3-6B61-4AA2-AB32-FAFA11800532}">
      <dgm:prSet/>
      <dgm:spPr/>
      <dgm:t>
        <a:bodyPr/>
        <a:lstStyle/>
        <a:p>
          <a:endParaRPr lang="en-CA"/>
        </a:p>
      </dgm:t>
    </dgm:pt>
    <dgm:pt modelId="{BAE97419-D9B9-4486-877D-8DF5DCD6BCD6}">
      <dgm:prSet phldrT="[Text]" custT="1"/>
      <dgm:spPr/>
      <dgm:t>
        <a:bodyPr/>
        <a:lstStyle/>
        <a:p>
          <a:pPr algn="l"/>
          <a:r>
            <a:rPr lang="en-CA" sz="700" dirty="0">
              <a:latin typeface="Times New Roman" pitchFamily="18" charset="0"/>
              <a:cs typeface="Times New Roman" pitchFamily="18" charset="0"/>
            </a:rPr>
            <a:t>'Innovation interest' in a defined market in order to  differentiate  product/service.</a:t>
          </a:r>
        </a:p>
      </dgm:t>
    </dgm:pt>
    <dgm:pt modelId="{08ACD724-C92B-4657-ADCA-C8AF0D6F03C3}" type="parTrans" cxnId="{0109AFA5-2430-4071-AA1A-03BCAA611D6F}">
      <dgm:prSet/>
      <dgm:spPr/>
      <dgm:t>
        <a:bodyPr/>
        <a:lstStyle/>
        <a:p>
          <a:endParaRPr lang="en-CA"/>
        </a:p>
      </dgm:t>
    </dgm:pt>
    <dgm:pt modelId="{F5E6DBE2-59FF-472C-A49B-677A36BA3E2A}" type="sibTrans" cxnId="{0109AFA5-2430-4071-AA1A-03BCAA611D6F}">
      <dgm:prSet/>
      <dgm:spPr/>
      <dgm:t>
        <a:bodyPr/>
        <a:lstStyle/>
        <a:p>
          <a:endParaRPr lang="en-CA"/>
        </a:p>
      </dgm:t>
    </dgm:pt>
    <dgm:pt modelId="{9E20C510-AE62-4F01-86F1-E23AB965A3D6}">
      <dgm:prSet phldrT="[Text]"/>
      <dgm:spPr>
        <a:solidFill>
          <a:srgbClr val="FFFF00"/>
        </a:solidFill>
      </dgm:spPr>
      <dgm:t>
        <a:bodyPr/>
        <a:lstStyle/>
        <a:p>
          <a:r>
            <a:rPr lang="en-CA">
              <a:solidFill>
                <a:sysClr val="windowText" lastClr="000000"/>
              </a:solidFill>
              <a:latin typeface="Times New Roman" pitchFamily="18" charset="0"/>
              <a:cs typeface="Times New Roman" pitchFamily="18" charset="0"/>
            </a:rPr>
            <a:t>R&amp;D 'Innovation interest' with high risk</a:t>
          </a:r>
        </a:p>
      </dgm:t>
    </dgm:pt>
    <dgm:pt modelId="{F0E2812F-459A-462C-9A6E-CAF1B910F7EA}" type="parTrans" cxnId="{086B7DB8-7355-4B4D-9FBE-2F87E05ECDCD}">
      <dgm:prSet/>
      <dgm:spPr/>
      <dgm:t>
        <a:bodyPr/>
        <a:lstStyle/>
        <a:p>
          <a:endParaRPr lang="en-CA"/>
        </a:p>
      </dgm:t>
    </dgm:pt>
    <dgm:pt modelId="{308FC8F7-4755-4EC4-92DA-DEE5E8CC0924}" type="sibTrans" cxnId="{086B7DB8-7355-4B4D-9FBE-2F87E05ECDCD}">
      <dgm:prSet/>
      <dgm:spPr/>
      <dgm:t>
        <a:bodyPr/>
        <a:lstStyle/>
        <a:p>
          <a:endParaRPr lang="en-CA"/>
        </a:p>
      </dgm:t>
    </dgm:pt>
    <dgm:pt modelId="{5D48ED77-4B5E-493C-BD26-B26FA0A0DFA1}">
      <dgm:prSet phldrT="[Text]" custT="1"/>
      <dgm:spPr/>
      <dgm:t>
        <a:bodyPr/>
        <a:lstStyle/>
        <a:p>
          <a:r>
            <a:rPr lang="en-CA" sz="700">
              <a:latin typeface="Times New Roman" pitchFamily="18" charset="0"/>
              <a:cs typeface="Times New Roman" pitchFamily="18" charset="0"/>
            </a:rPr>
            <a:t>Applied Science/</a:t>
          </a:r>
        </a:p>
        <a:p>
          <a:endParaRPr lang="en-CA" sz="700">
            <a:latin typeface="Times New Roman" pitchFamily="18" charset="0"/>
            <a:cs typeface="Times New Roman" pitchFamily="18" charset="0"/>
          </a:endParaRPr>
        </a:p>
      </dgm:t>
    </dgm:pt>
    <dgm:pt modelId="{1099CEAC-5B66-47D4-A6F4-669D9EDA9607}" type="parTrans" cxnId="{847D16B7-05F7-4ADB-8614-AE48478B13C9}">
      <dgm:prSet/>
      <dgm:spPr/>
      <dgm:t>
        <a:bodyPr/>
        <a:lstStyle/>
        <a:p>
          <a:endParaRPr lang="en-CA"/>
        </a:p>
      </dgm:t>
    </dgm:pt>
    <dgm:pt modelId="{29476190-DB9E-4B43-BA01-C5921FA6BC31}" type="sibTrans" cxnId="{847D16B7-05F7-4ADB-8614-AE48478B13C9}">
      <dgm:prSet/>
      <dgm:spPr/>
      <dgm:t>
        <a:bodyPr/>
        <a:lstStyle/>
        <a:p>
          <a:endParaRPr lang="en-CA"/>
        </a:p>
      </dgm:t>
    </dgm:pt>
    <dgm:pt modelId="{AA8D8691-0041-4CAA-AB4B-ED6983A24F49}">
      <dgm:prSet phldrT="[Text]" custT="1"/>
      <dgm:spPr/>
      <dgm:t>
        <a:bodyPr/>
        <a:lstStyle/>
        <a:p>
          <a:r>
            <a:rPr lang="en-CA" sz="700">
              <a:latin typeface="Times New Roman" pitchFamily="18" charset="0"/>
              <a:cs typeface="Times New Roman" pitchFamily="18" charset="0"/>
            </a:rPr>
            <a:t>Fundamental science</a:t>
          </a:r>
        </a:p>
      </dgm:t>
    </dgm:pt>
    <dgm:pt modelId="{90C36053-8C6F-4CF1-A845-1348B050B175}" type="parTrans" cxnId="{42469A99-BADF-40B2-AD58-6BFDE9756309}">
      <dgm:prSet/>
      <dgm:spPr/>
      <dgm:t>
        <a:bodyPr/>
        <a:lstStyle/>
        <a:p>
          <a:endParaRPr lang="en-CA"/>
        </a:p>
      </dgm:t>
    </dgm:pt>
    <dgm:pt modelId="{8F67E5C0-A588-44DC-B848-00139C35747E}" type="sibTrans" cxnId="{42469A99-BADF-40B2-AD58-6BFDE9756309}">
      <dgm:prSet/>
      <dgm:spPr/>
      <dgm:t>
        <a:bodyPr/>
        <a:lstStyle/>
        <a:p>
          <a:endParaRPr lang="en-CA"/>
        </a:p>
      </dgm:t>
    </dgm:pt>
    <dgm:pt modelId="{A9D4B0C7-3402-4A33-968D-597058569AA3}">
      <dgm:prSet phldrT="[Text]" custT="1"/>
      <dgm:spPr/>
      <dgm:t>
        <a:bodyPr/>
        <a:lstStyle/>
        <a:p>
          <a:pPr algn="l"/>
          <a:r>
            <a:rPr lang="en-CA" sz="700" dirty="0">
              <a:latin typeface="Times New Roman" pitchFamily="18" charset="0"/>
              <a:cs typeface="Times New Roman" pitchFamily="18" charset="0"/>
            </a:rPr>
            <a:t>'Innovation </a:t>
          </a:r>
          <a:r>
            <a:rPr lang="en-CA" sz="700" dirty="0" smtClean="0">
              <a:latin typeface="Times New Roman" pitchFamily="18" charset="0"/>
              <a:cs typeface="Times New Roman" pitchFamily="18" charset="0"/>
            </a:rPr>
            <a:t>interest</a:t>
          </a:r>
          <a:r>
            <a:rPr lang="en-CA" sz="700" dirty="0">
              <a:latin typeface="Times New Roman" pitchFamily="18" charset="0"/>
              <a:cs typeface="Times New Roman" pitchFamily="18" charset="0"/>
            </a:rPr>
            <a:t>' in</a:t>
          </a:r>
          <a:r>
            <a:rPr lang="en-CA" sz="700" dirty="0"/>
            <a:t> emerging technologies.</a:t>
          </a:r>
        </a:p>
      </dgm:t>
    </dgm:pt>
    <dgm:pt modelId="{E3AA1CC5-26B8-4EDF-9380-ABA20D623502}" type="parTrans" cxnId="{AE24F360-46E0-4776-9D7E-561B383E95E0}">
      <dgm:prSet/>
      <dgm:spPr/>
      <dgm:t>
        <a:bodyPr/>
        <a:lstStyle/>
        <a:p>
          <a:endParaRPr lang="en-CA"/>
        </a:p>
      </dgm:t>
    </dgm:pt>
    <dgm:pt modelId="{EE8BF10A-9602-47E1-9843-855933363147}" type="sibTrans" cxnId="{AE24F360-46E0-4776-9D7E-561B383E95E0}">
      <dgm:prSet/>
      <dgm:spPr/>
      <dgm:t>
        <a:bodyPr/>
        <a:lstStyle/>
        <a:p>
          <a:endParaRPr lang="en-CA"/>
        </a:p>
      </dgm:t>
    </dgm:pt>
    <dgm:pt modelId="{4D5CD99D-1BB1-4C42-BB8D-2369A6E79B6B}">
      <dgm:prSet phldrT="[Text]" custT="1"/>
      <dgm:spPr/>
      <dgm:t>
        <a:bodyPr/>
        <a:lstStyle/>
        <a:p>
          <a:pPr algn="l"/>
          <a:r>
            <a:rPr lang="en-CA" sz="700" dirty="0">
              <a:latin typeface="Times New Roman" pitchFamily="18" charset="0"/>
              <a:cs typeface="Times New Roman" pitchFamily="18" charset="0"/>
            </a:rPr>
            <a:t>"Innovation interest ' in research</a:t>
          </a:r>
        </a:p>
      </dgm:t>
    </dgm:pt>
    <dgm:pt modelId="{61B4BE50-C145-4CEC-9087-086D89989166}" type="parTrans" cxnId="{D7F48E0A-F5A6-4E88-B537-EECCD2879D0A}">
      <dgm:prSet/>
      <dgm:spPr/>
      <dgm:t>
        <a:bodyPr/>
        <a:lstStyle/>
        <a:p>
          <a:endParaRPr lang="en-CA"/>
        </a:p>
      </dgm:t>
    </dgm:pt>
    <dgm:pt modelId="{9ECF1A17-9107-42E8-BD80-69E17A83CE8A}" type="sibTrans" cxnId="{D7F48E0A-F5A6-4E88-B537-EECCD2879D0A}">
      <dgm:prSet/>
      <dgm:spPr/>
      <dgm:t>
        <a:bodyPr/>
        <a:lstStyle/>
        <a:p>
          <a:endParaRPr lang="en-CA"/>
        </a:p>
      </dgm:t>
    </dgm:pt>
    <dgm:pt modelId="{21E1CBC3-AE45-400B-BC25-724D0D31B489}">
      <dgm:prSet phldrT="[Text]"/>
      <dgm:spPr/>
      <dgm:t>
        <a:bodyPr/>
        <a:lstStyle/>
        <a:p>
          <a:r>
            <a:rPr lang="en-CA">
              <a:latin typeface="Times New Roman" pitchFamily="18" charset="0"/>
              <a:cs typeface="Times New Roman" pitchFamily="18" charset="0"/>
            </a:rPr>
            <a:t>Business process continuous improvement</a:t>
          </a:r>
        </a:p>
      </dgm:t>
    </dgm:pt>
    <dgm:pt modelId="{8B607FEE-168D-4DB6-AEB6-112D0E3B313D}" type="parTrans" cxnId="{4E9A8193-19B0-41D1-AFAC-0435875396EF}">
      <dgm:prSet/>
      <dgm:spPr/>
      <dgm:t>
        <a:bodyPr/>
        <a:lstStyle/>
        <a:p>
          <a:endParaRPr lang="en-CA"/>
        </a:p>
      </dgm:t>
    </dgm:pt>
    <dgm:pt modelId="{702F66BE-210B-4EC3-8F35-A174479A8ADD}" type="sibTrans" cxnId="{4E9A8193-19B0-41D1-AFAC-0435875396EF}">
      <dgm:prSet/>
      <dgm:spPr/>
      <dgm:t>
        <a:bodyPr/>
        <a:lstStyle/>
        <a:p>
          <a:endParaRPr lang="en-CA"/>
        </a:p>
      </dgm:t>
    </dgm:pt>
    <dgm:pt modelId="{CEF662A5-7CF3-4F36-BDC8-F8B93E1E7602}">
      <dgm:prSet phldrT="[Text]"/>
      <dgm:spPr/>
      <dgm:t>
        <a:bodyPr/>
        <a:lstStyle/>
        <a:p>
          <a:r>
            <a:rPr lang="en-CA">
              <a:latin typeface="Times New Roman" pitchFamily="18" charset="0"/>
              <a:cs typeface="Times New Roman" pitchFamily="18" charset="0"/>
            </a:rPr>
            <a:t>Product line extensions</a:t>
          </a:r>
        </a:p>
      </dgm:t>
    </dgm:pt>
    <dgm:pt modelId="{56A6CAB2-C236-46F9-9A06-055C5FDC2D9D}" type="parTrans" cxnId="{63A2F7C4-177E-44D9-8077-4551D55FB217}">
      <dgm:prSet/>
      <dgm:spPr/>
      <dgm:t>
        <a:bodyPr/>
        <a:lstStyle/>
        <a:p>
          <a:endParaRPr lang="en-CA"/>
        </a:p>
      </dgm:t>
    </dgm:pt>
    <dgm:pt modelId="{E2DCDE3C-57EC-4CDC-A19B-16B21A2B584D}" type="sibTrans" cxnId="{63A2F7C4-177E-44D9-8077-4551D55FB217}">
      <dgm:prSet/>
      <dgm:spPr/>
      <dgm:t>
        <a:bodyPr/>
        <a:lstStyle/>
        <a:p>
          <a:endParaRPr lang="en-CA"/>
        </a:p>
      </dgm:t>
    </dgm:pt>
    <dgm:pt modelId="{47CB5075-F4DA-4A2B-9213-945F0FD68A72}">
      <dgm:prSet phldrT="[Text]"/>
      <dgm:spPr/>
      <dgm:t>
        <a:bodyPr/>
        <a:lstStyle/>
        <a:p>
          <a:r>
            <a:rPr lang="en-CA">
              <a:latin typeface="Times New Roman" pitchFamily="18" charset="0"/>
              <a:cs typeface="Times New Roman" pitchFamily="18" charset="0"/>
            </a:rPr>
            <a:t>New business models</a:t>
          </a:r>
        </a:p>
      </dgm:t>
    </dgm:pt>
    <dgm:pt modelId="{945A6AF2-40A2-4C50-8480-2B11BC958B0A}" type="parTrans" cxnId="{66972A58-4BA7-4705-ACC8-135BB44099E1}">
      <dgm:prSet/>
      <dgm:spPr/>
      <dgm:t>
        <a:bodyPr/>
        <a:lstStyle/>
        <a:p>
          <a:endParaRPr lang="en-CA"/>
        </a:p>
      </dgm:t>
    </dgm:pt>
    <dgm:pt modelId="{BB3B279D-C213-4930-A67C-3FD983DF85CF}" type="sibTrans" cxnId="{66972A58-4BA7-4705-ACC8-135BB44099E1}">
      <dgm:prSet/>
      <dgm:spPr/>
      <dgm:t>
        <a:bodyPr/>
        <a:lstStyle/>
        <a:p>
          <a:endParaRPr lang="en-CA"/>
        </a:p>
      </dgm:t>
    </dgm:pt>
    <dgm:pt modelId="{FE0763C5-B9EC-4622-92D8-EB51CE5A3225}">
      <dgm:prSet phldrT="[Text]"/>
      <dgm:spPr/>
      <dgm:t>
        <a:bodyPr/>
        <a:lstStyle/>
        <a:p>
          <a:r>
            <a:rPr lang="en-CA">
              <a:latin typeface="Times New Roman" pitchFamily="18" charset="0"/>
              <a:cs typeface="Times New Roman" pitchFamily="18" charset="0"/>
            </a:rPr>
            <a:t>New products</a:t>
          </a:r>
        </a:p>
      </dgm:t>
    </dgm:pt>
    <dgm:pt modelId="{D3B3CD68-5342-4C9C-87DD-ECB574F87948}" type="parTrans" cxnId="{650A4D9F-CA42-4002-85FA-A3ADAE475006}">
      <dgm:prSet/>
      <dgm:spPr/>
      <dgm:t>
        <a:bodyPr/>
        <a:lstStyle/>
        <a:p>
          <a:endParaRPr lang="en-CA"/>
        </a:p>
      </dgm:t>
    </dgm:pt>
    <dgm:pt modelId="{347E79CA-863B-4AA1-97F3-389B5CA08A19}" type="sibTrans" cxnId="{650A4D9F-CA42-4002-85FA-A3ADAE475006}">
      <dgm:prSet/>
      <dgm:spPr/>
      <dgm:t>
        <a:bodyPr/>
        <a:lstStyle/>
        <a:p>
          <a:endParaRPr lang="en-CA"/>
        </a:p>
      </dgm:t>
    </dgm:pt>
    <dgm:pt modelId="{5BC1641D-466C-430D-AF25-15AFEDF73DD7}" type="pres">
      <dgm:prSet presAssocID="{EFF9A32C-46F2-4595-A670-4416B7BB9D8E}" presName="Name0" presStyleCnt="0">
        <dgm:presLayoutVars>
          <dgm:chMax val="3"/>
          <dgm:chPref val="1"/>
          <dgm:dir/>
          <dgm:animLvl val="lvl"/>
          <dgm:resizeHandles/>
        </dgm:presLayoutVars>
      </dgm:prSet>
      <dgm:spPr/>
      <dgm:t>
        <a:bodyPr/>
        <a:lstStyle/>
        <a:p>
          <a:endParaRPr lang="en-CA"/>
        </a:p>
      </dgm:t>
    </dgm:pt>
    <dgm:pt modelId="{DAE058BB-1711-4828-83CF-04D0FECB8865}" type="pres">
      <dgm:prSet presAssocID="{EFF9A32C-46F2-4595-A670-4416B7BB9D8E}" presName="outerBox" presStyleCnt="0"/>
      <dgm:spPr/>
    </dgm:pt>
    <dgm:pt modelId="{A1CA80DC-F839-4EC4-A00F-4B4C352CC324}" type="pres">
      <dgm:prSet presAssocID="{EFF9A32C-46F2-4595-A670-4416B7BB9D8E}" presName="outerBoxParent" presStyleLbl="node1" presStyleIdx="0" presStyleCnt="3" custLinFactNeighborX="-4501" custLinFactNeighborY="3268"/>
      <dgm:spPr/>
      <dgm:t>
        <a:bodyPr/>
        <a:lstStyle/>
        <a:p>
          <a:endParaRPr lang="en-CA"/>
        </a:p>
      </dgm:t>
    </dgm:pt>
    <dgm:pt modelId="{F2238575-55B4-41DF-BC65-69B888C2EE44}" type="pres">
      <dgm:prSet presAssocID="{EFF9A32C-46F2-4595-A670-4416B7BB9D8E}" presName="outerBoxChildren" presStyleCnt="0"/>
      <dgm:spPr/>
    </dgm:pt>
    <dgm:pt modelId="{2C013049-A5F4-4AC9-8024-0D1E6F0E401D}" type="pres">
      <dgm:prSet presAssocID="{21E1CBC3-AE45-400B-BC25-724D0D31B489}" presName="oChild" presStyleLbl="fgAcc1" presStyleIdx="0" presStyleCnt="10">
        <dgm:presLayoutVars>
          <dgm:bulletEnabled val="1"/>
        </dgm:presLayoutVars>
      </dgm:prSet>
      <dgm:spPr/>
      <dgm:t>
        <a:bodyPr/>
        <a:lstStyle/>
        <a:p>
          <a:endParaRPr lang="en-CA"/>
        </a:p>
      </dgm:t>
    </dgm:pt>
    <dgm:pt modelId="{A6810CD2-32AD-42E3-AF2F-C10025516E36}" type="pres">
      <dgm:prSet presAssocID="{702F66BE-210B-4EC3-8F35-A174479A8ADD}" presName="outerSibTrans" presStyleCnt="0"/>
      <dgm:spPr/>
    </dgm:pt>
    <dgm:pt modelId="{D62D6173-74E7-42F3-82E9-693CAFEDC126}" type="pres">
      <dgm:prSet presAssocID="{CEF662A5-7CF3-4F36-BDC8-F8B93E1E7602}" presName="oChild" presStyleLbl="fgAcc1" presStyleIdx="1" presStyleCnt="10">
        <dgm:presLayoutVars>
          <dgm:bulletEnabled val="1"/>
        </dgm:presLayoutVars>
      </dgm:prSet>
      <dgm:spPr/>
      <dgm:t>
        <a:bodyPr/>
        <a:lstStyle/>
        <a:p>
          <a:endParaRPr lang="en-CA"/>
        </a:p>
      </dgm:t>
    </dgm:pt>
    <dgm:pt modelId="{E6AD80CE-19B9-4A0E-B875-2D1BE955A939}" type="pres">
      <dgm:prSet presAssocID="{E2DCDE3C-57EC-4CDC-A19B-16B21A2B584D}" presName="outerSibTrans" presStyleCnt="0"/>
      <dgm:spPr/>
    </dgm:pt>
    <dgm:pt modelId="{107D4AA2-5ECE-48CE-9464-D20F51D75BDD}" type="pres">
      <dgm:prSet presAssocID="{FE0763C5-B9EC-4622-92D8-EB51CE5A3225}" presName="oChild" presStyleLbl="fgAcc1" presStyleIdx="2" presStyleCnt="10">
        <dgm:presLayoutVars>
          <dgm:bulletEnabled val="1"/>
        </dgm:presLayoutVars>
      </dgm:prSet>
      <dgm:spPr/>
      <dgm:t>
        <a:bodyPr/>
        <a:lstStyle/>
        <a:p>
          <a:endParaRPr lang="en-CA"/>
        </a:p>
      </dgm:t>
    </dgm:pt>
    <dgm:pt modelId="{3014DECE-5CD7-4FE3-89C0-42129F17D47F}" type="pres">
      <dgm:prSet presAssocID="{347E79CA-863B-4AA1-97F3-389B5CA08A19}" presName="outerSibTrans" presStyleCnt="0"/>
      <dgm:spPr/>
    </dgm:pt>
    <dgm:pt modelId="{CBE12EF3-2A09-4455-8A4E-5AF6C7B3BB7A}" type="pres">
      <dgm:prSet presAssocID="{47CB5075-F4DA-4A2B-9213-945F0FD68A72}" presName="oChild" presStyleLbl="fgAcc1" presStyleIdx="3" presStyleCnt="10">
        <dgm:presLayoutVars>
          <dgm:bulletEnabled val="1"/>
        </dgm:presLayoutVars>
      </dgm:prSet>
      <dgm:spPr/>
      <dgm:t>
        <a:bodyPr/>
        <a:lstStyle/>
        <a:p>
          <a:endParaRPr lang="en-CA"/>
        </a:p>
      </dgm:t>
    </dgm:pt>
    <dgm:pt modelId="{07AF9740-16CD-41D0-B79F-2B89AF51BBA7}" type="pres">
      <dgm:prSet presAssocID="{EFF9A32C-46F2-4595-A670-4416B7BB9D8E}" presName="middleBox" presStyleCnt="0"/>
      <dgm:spPr/>
    </dgm:pt>
    <dgm:pt modelId="{D89D6B02-4999-4314-BF86-7BA7DA1E01CB}" type="pres">
      <dgm:prSet presAssocID="{EFF9A32C-46F2-4595-A670-4416B7BB9D8E}" presName="middleBoxParent" presStyleLbl="node1" presStyleIdx="1" presStyleCnt="3"/>
      <dgm:spPr/>
      <dgm:t>
        <a:bodyPr/>
        <a:lstStyle/>
        <a:p>
          <a:endParaRPr lang="en-CA"/>
        </a:p>
      </dgm:t>
    </dgm:pt>
    <dgm:pt modelId="{6495648C-D3FC-4D27-81FB-DA212CBE3AE8}" type="pres">
      <dgm:prSet presAssocID="{EFF9A32C-46F2-4595-A670-4416B7BB9D8E}" presName="middleBoxChildren" presStyleCnt="0"/>
      <dgm:spPr/>
    </dgm:pt>
    <dgm:pt modelId="{1656AC4C-004B-4E41-B9EA-1611AA231B8D}" type="pres">
      <dgm:prSet presAssocID="{04FC9115-A597-4C4A-8CD5-C643EBF1A3AC}" presName="mChild" presStyleLbl="fgAcc1" presStyleIdx="4" presStyleCnt="10" custScaleX="189715" custScaleY="166772" custLinFactY="-106612" custLinFactNeighborX="37390" custLinFactNeighborY="-200000">
        <dgm:presLayoutVars>
          <dgm:bulletEnabled val="1"/>
        </dgm:presLayoutVars>
      </dgm:prSet>
      <dgm:spPr/>
      <dgm:t>
        <a:bodyPr/>
        <a:lstStyle/>
        <a:p>
          <a:endParaRPr lang="en-CA"/>
        </a:p>
      </dgm:t>
    </dgm:pt>
    <dgm:pt modelId="{ABBB1783-1880-4DC6-A7CD-80281C41354C}" type="pres">
      <dgm:prSet presAssocID="{D2D3C032-548F-4D3C-AB1B-AA3CD87F6586}" presName="middleSibTrans" presStyleCnt="0"/>
      <dgm:spPr/>
    </dgm:pt>
    <dgm:pt modelId="{51B9086E-7C55-4FFA-95A5-8D8D7D0B0546}" type="pres">
      <dgm:prSet presAssocID="{BAE97419-D9B9-4486-877D-8DF5DCD6BCD6}" presName="mChild" presStyleLbl="fgAcc1" presStyleIdx="5" presStyleCnt="10" custScaleX="147327" custScaleY="221474" custLinFactY="-85674" custLinFactNeighborX="18608" custLinFactNeighborY="-100000">
        <dgm:presLayoutVars>
          <dgm:bulletEnabled val="1"/>
        </dgm:presLayoutVars>
      </dgm:prSet>
      <dgm:spPr/>
      <dgm:t>
        <a:bodyPr/>
        <a:lstStyle/>
        <a:p>
          <a:endParaRPr lang="en-CA"/>
        </a:p>
      </dgm:t>
    </dgm:pt>
    <dgm:pt modelId="{D07E5605-655B-4975-833F-9778C607C191}" type="pres">
      <dgm:prSet presAssocID="{F5E6DBE2-59FF-472C-A49B-677A36BA3E2A}" presName="middleSibTrans" presStyleCnt="0"/>
      <dgm:spPr/>
    </dgm:pt>
    <dgm:pt modelId="{B61CE35A-C56D-48E1-B8F7-D7AD82DFC593}" type="pres">
      <dgm:prSet presAssocID="{A9D4B0C7-3402-4A33-968D-597058569AA3}" presName="mChild" presStyleLbl="fgAcc1" presStyleIdx="6" presStyleCnt="10" custScaleX="144148" custScaleY="174216" custLinFactY="-41857" custLinFactNeighborX="17018" custLinFactNeighborY="-100000">
        <dgm:presLayoutVars>
          <dgm:bulletEnabled val="1"/>
        </dgm:presLayoutVars>
      </dgm:prSet>
      <dgm:spPr/>
      <dgm:t>
        <a:bodyPr/>
        <a:lstStyle/>
        <a:p>
          <a:endParaRPr lang="en-CA"/>
        </a:p>
      </dgm:t>
    </dgm:pt>
    <dgm:pt modelId="{5945996C-E776-41A4-8FE7-881EC511E543}" type="pres">
      <dgm:prSet presAssocID="{EE8BF10A-9602-47E1-9843-855933363147}" presName="middleSibTrans" presStyleCnt="0"/>
      <dgm:spPr/>
    </dgm:pt>
    <dgm:pt modelId="{C8348EBF-4DDA-4A7F-B39B-8C5793EB4F6F}" type="pres">
      <dgm:prSet presAssocID="{4D5CD99D-1BB1-4C42-BB8D-2369A6E79B6B}" presName="mChild" presStyleLbl="fgAcc1" presStyleIdx="7" presStyleCnt="10" custScaleX="124431" custScaleY="180682" custLinFactY="1296" custLinFactNeighborX="7160" custLinFactNeighborY="100000">
        <dgm:presLayoutVars>
          <dgm:bulletEnabled val="1"/>
        </dgm:presLayoutVars>
      </dgm:prSet>
      <dgm:spPr/>
      <dgm:t>
        <a:bodyPr/>
        <a:lstStyle/>
        <a:p>
          <a:endParaRPr lang="en-CA"/>
        </a:p>
      </dgm:t>
    </dgm:pt>
    <dgm:pt modelId="{ECA5E718-AFDE-4678-9B97-D38733841B9F}" type="pres">
      <dgm:prSet presAssocID="{EFF9A32C-46F2-4595-A670-4416B7BB9D8E}" presName="centerBox" presStyleCnt="0"/>
      <dgm:spPr/>
    </dgm:pt>
    <dgm:pt modelId="{824BD75E-F007-4BEB-80A6-6DF3F24C19CC}" type="pres">
      <dgm:prSet presAssocID="{EFF9A32C-46F2-4595-A670-4416B7BB9D8E}" presName="centerBoxParent" presStyleLbl="node1" presStyleIdx="2" presStyleCnt="3" custScaleX="87395" custScaleY="101190" custLinFactNeighborX="7702" custLinFactNeighborY="5543"/>
      <dgm:spPr/>
      <dgm:t>
        <a:bodyPr/>
        <a:lstStyle/>
        <a:p>
          <a:endParaRPr lang="en-CA"/>
        </a:p>
      </dgm:t>
    </dgm:pt>
    <dgm:pt modelId="{8177E926-A41B-4345-ABC9-15861C0C6E02}" type="pres">
      <dgm:prSet presAssocID="{EFF9A32C-46F2-4595-A670-4416B7BB9D8E}" presName="centerBoxChildren" presStyleCnt="0"/>
      <dgm:spPr/>
    </dgm:pt>
    <dgm:pt modelId="{DA2B17D9-B132-45C3-8333-D8FF71CC5CE3}" type="pres">
      <dgm:prSet presAssocID="{5D48ED77-4B5E-493C-BD26-B26FA0A0DFA1}" presName="cChild" presStyleLbl="fgAcc1" presStyleIdx="8" presStyleCnt="10" custScaleX="30072" custScaleY="80423" custLinFactX="13682" custLinFactNeighborX="100000" custLinFactNeighborY="1323">
        <dgm:presLayoutVars>
          <dgm:bulletEnabled val="1"/>
        </dgm:presLayoutVars>
      </dgm:prSet>
      <dgm:spPr/>
      <dgm:t>
        <a:bodyPr/>
        <a:lstStyle/>
        <a:p>
          <a:endParaRPr lang="en-CA"/>
        </a:p>
      </dgm:t>
    </dgm:pt>
    <dgm:pt modelId="{B0DF6CD8-6A02-4019-9DF5-7A0592B00E0E}" type="pres">
      <dgm:prSet presAssocID="{29476190-DB9E-4B43-BA01-C5921FA6BC31}" presName="centerSibTrans" presStyleCnt="0"/>
      <dgm:spPr/>
    </dgm:pt>
    <dgm:pt modelId="{7116B65B-D732-4DC0-AAF7-6C89389D1872}" type="pres">
      <dgm:prSet presAssocID="{AA8D8691-0041-4CAA-AB4B-ED6983A24F49}" presName="cChild" presStyleLbl="fgAcc1" presStyleIdx="9" presStyleCnt="10" custScaleX="26701" custScaleY="72487" custLinFactX="23913" custLinFactNeighborX="100000" custLinFactNeighborY="-2646">
        <dgm:presLayoutVars>
          <dgm:bulletEnabled val="1"/>
        </dgm:presLayoutVars>
      </dgm:prSet>
      <dgm:spPr/>
      <dgm:t>
        <a:bodyPr/>
        <a:lstStyle/>
        <a:p>
          <a:endParaRPr lang="en-CA"/>
        </a:p>
      </dgm:t>
    </dgm:pt>
  </dgm:ptLst>
  <dgm:cxnLst>
    <dgm:cxn modelId="{4A8EC04F-E87D-40FE-8FEB-4F9C470C0823}" type="presOf" srcId="{5D48ED77-4B5E-493C-BD26-B26FA0A0DFA1}" destId="{DA2B17D9-B132-45C3-8333-D8FF71CC5CE3}" srcOrd="0" destOrd="0" presId="urn:microsoft.com/office/officeart/2005/8/layout/target2"/>
    <dgm:cxn modelId="{005093AA-65FE-45C9-87A6-5A99E018A69D}" type="presOf" srcId="{9E20C510-AE62-4F01-86F1-E23AB965A3D6}" destId="{824BD75E-F007-4BEB-80A6-6DF3F24C19CC}" srcOrd="0" destOrd="0" presId="urn:microsoft.com/office/officeart/2005/8/layout/target2"/>
    <dgm:cxn modelId="{D7F48E0A-F5A6-4E88-B537-EECCD2879D0A}" srcId="{B6B536CD-8463-4809-B17E-8EAF427F81E4}" destId="{4D5CD99D-1BB1-4C42-BB8D-2369A6E79B6B}" srcOrd="3" destOrd="0" parTransId="{61B4BE50-C145-4CEC-9087-086D89989166}" sibTransId="{9ECF1A17-9107-42E8-BD80-69E17A83CE8A}"/>
    <dgm:cxn modelId="{63A2F7C4-177E-44D9-8077-4551D55FB217}" srcId="{C440C73F-C2E3-451C-8E45-524C5ADD2B68}" destId="{CEF662A5-7CF3-4F36-BDC8-F8B93E1E7602}" srcOrd="1" destOrd="0" parTransId="{56A6CAB2-C236-46F9-9A06-055C5FDC2D9D}" sibTransId="{E2DCDE3C-57EC-4CDC-A19B-16B21A2B584D}"/>
    <dgm:cxn modelId="{E6486CE7-343B-4A0F-AFDC-5BD7C28EB3DC}" type="presOf" srcId="{A9D4B0C7-3402-4A33-968D-597058569AA3}" destId="{B61CE35A-C56D-48E1-B8F7-D7AD82DFC593}" srcOrd="0" destOrd="0" presId="urn:microsoft.com/office/officeart/2005/8/layout/target2"/>
    <dgm:cxn modelId="{E884DB19-B2AB-444C-BD3A-D7AB2E5795A4}" type="presOf" srcId="{C440C73F-C2E3-451C-8E45-524C5ADD2B68}" destId="{A1CA80DC-F839-4EC4-A00F-4B4C352CC324}" srcOrd="0" destOrd="0" presId="urn:microsoft.com/office/officeart/2005/8/layout/target2"/>
    <dgm:cxn modelId="{A5D2804B-0310-4592-88B0-6B647F8B4867}" type="presOf" srcId="{EFF9A32C-46F2-4595-A670-4416B7BB9D8E}" destId="{5BC1641D-466C-430D-AF25-15AFEDF73DD7}" srcOrd="0" destOrd="0" presId="urn:microsoft.com/office/officeart/2005/8/layout/target2"/>
    <dgm:cxn modelId="{AE24F360-46E0-4776-9D7E-561B383E95E0}" srcId="{B6B536CD-8463-4809-B17E-8EAF427F81E4}" destId="{A9D4B0C7-3402-4A33-968D-597058569AA3}" srcOrd="2" destOrd="0" parTransId="{E3AA1CC5-26B8-4EDF-9380-ABA20D623502}" sibTransId="{EE8BF10A-9602-47E1-9843-855933363147}"/>
    <dgm:cxn modelId="{847D16B7-05F7-4ADB-8614-AE48478B13C9}" srcId="{9E20C510-AE62-4F01-86F1-E23AB965A3D6}" destId="{5D48ED77-4B5E-493C-BD26-B26FA0A0DFA1}" srcOrd="0" destOrd="0" parTransId="{1099CEAC-5B66-47D4-A6F4-669D9EDA9607}" sibTransId="{29476190-DB9E-4B43-BA01-C5921FA6BC31}"/>
    <dgm:cxn modelId="{4F34EBC3-4A8E-455D-8B37-57564A584D89}" type="presOf" srcId="{BAE97419-D9B9-4486-877D-8DF5DCD6BCD6}" destId="{51B9086E-7C55-4FFA-95A5-8D8D7D0B0546}" srcOrd="0" destOrd="0" presId="urn:microsoft.com/office/officeart/2005/8/layout/target2"/>
    <dgm:cxn modelId="{E7165904-83FA-4639-AB07-D047E0DE5491}" type="presOf" srcId="{21E1CBC3-AE45-400B-BC25-724D0D31B489}" destId="{2C013049-A5F4-4AC9-8024-0D1E6F0E401D}" srcOrd="0" destOrd="0" presId="urn:microsoft.com/office/officeart/2005/8/layout/target2"/>
    <dgm:cxn modelId="{CEFB5A3E-DA06-4723-B999-734737143727}" type="presOf" srcId="{CEF662A5-7CF3-4F36-BDC8-F8B93E1E7602}" destId="{D62D6173-74E7-42F3-82E9-693CAFEDC126}" srcOrd="0" destOrd="0" presId="urn:microsoft.com/office/officeart/2005/8/layout/target2"/>
    <dgm:cxn modelId="{30FB80E6-9301-49C8-9CE7-964B3B504583}" type="presOf" srcId="{4D5CD99D-1BB1-4C42-BB8D-2369A6E79B6B}" destId="{C8348EBF-4DDA-4A7F-B39B-8C5793EB4F6F}" srcOrd="0" destOrd="0" presId="urn:microsoft.com/office/officeart/2005/8/layout/target2"/>
    <dgm:cxn modelId="{CCF48A54-FE81-4E6A-9185-9569B3C5DCB3}" type="presOf" srcId="{AA8D8691-0041-4CAA-AB4B-ED6983A24F49}" destId="{7116B65B-D732-4DC0-AAF7-6C89389D1872}" srcOrd="0" destOrd="0" presId="urn:microsoft.com/office/officeart/2005/8/layout/target2"/>
    <dgm:cxn modelId="{A1E1C5A3-6B61-4AA2-AB32-FAFA11800532}" srcId="{B6B536CD-8463-4809-B17E-8EAF427F81E4}" destId="{04FC9115-A597-4C4A-8CD5-C643EBF1A3AC}" srcOrd="0" destOrd="0" parTransId="{33AD90DF-9327-4B61-878B-477F390B745C}" sibTransId="{D2D3C032-548F-4D3C-AB1B-AA3CD87F6586}"/>
    <dgm:cxn modelId="{650A4D9F-CA42-4002-85FA-A3ADAE475006}" srcId="{C440C73F-C2E3-451C-8E45-524C5ADD2B68}" destId="{FE0763C5-B9EC-4622-92D8-EB51CE5A3225}" srcOrd="2" destOrd="0" parTransId="{D3B3CD68-5342-4C9C-87DD-ECB574F87948}" sibTransId="{347E79CA-863B-4AA1-97F3-389B5CA08A19}"/>
    <dgm:cxn modelId="{42469A99-BADF-40B2-AD58-6BFDE9756309}" srcId="{9E20C510-AE62-4F01-86F1-E23AB965A3D6}" destId="{AA8D8691-0041-4CAA-AB4B-ED6983A24F49}" srcOrd="1" destOrd="0" parTransId="{90C36053-8C6F-4CF1-A845-1348B050B175}" sibTransId="{8F67E5C0-A588-44DC-B848-00139C35747E}"/>
    <dgm:cxn modelId="{4E9A8193-19B0-41D1-AFAC-0435875396EF}" srcId="{C440C73F-C2E3-451C-8E45-524C5ADD2B68}" destId="{21E1CBC3-AE45-400B-BC25-724D0D31B489}" srcOrd="0" destOrd="0" parTransId="{8B607FEE-168D-4DB6-AEB6-112D0E3B313D}" sibTransId="{702F66BE-210B-4EC3-8F35-A174479A8ADD}"/>
    <dgm:cxn modelId="{B286CB9F-1C0D-4131-86CC-FA19BCEB3C8C}" type="presOf" srcId="{47CB5075-F4DA-4A2B-9213-945F0FD68A72}" destId="{CBE12EF3-2A09-4455-8A4E-5AF6C7B3BB7A}" srcOrd="0" destOrd="0" presId="urn:microsoft.com/office/officeart/2005/8/layout/target2"/>
    <dgm:cxn modelId="{96133359-E372-418D-AB13-9665F0BA38B7}" srcId="{EFF9A32C-46F2-4595-A670-4416B7BB9D8E}" destId="{C440C73F-C2E3-451C-8E45-524C5ADD2B68}" srcOrd="0" destOrd="0" parTransId="{93C57471-1030-48AB-B023-AD4A88F10FFA}" sibTransId="{8CE7DABC-3219-4ED1-A167-3D43A99B435C}"/>
    <dgm:cxn modelId="{086B7DB8-7355-4B4D-9FBE-2F87E05ECDCD}" srcId="{EFF9A32C-46F2-4595-A670-4416B7BB9D8E}" destId="{9E20C510-AE62-4F01-86F1-E23AB965A3D6}" srcOrd="2" destOrd="0" parTransId="{F0E2812F-459A-462C-9A6E-CAF1B910F7EA}" sibTransId="{308FC8F7-4755-4EC4-92DA-DEE5E8CC0924}"/>
    <dgm:cxn modelId="{0109AFA5-2430-4071-AA1A-03BCAA611D6F}" srcId="{B6B536CD-8463-4809-B17E-8EAF427F81E4}" destId="{BAE97419-D9B9-4486-877D-8DF5DCD6BCD6}" srcOrd="1" destOrd="0" parTransId="{08ACD724-C92B-4657-ADCA-C8AF0D6F03C3}" sibTransId="{F5E6DBE2-59FF-472C-A49B-677A36BA3E2A}"/>
    <dgm:cxn modelId="{0016688D-0A54-4F02-B4D4-229413BC4A3C}" type="presOf" srcId="{FE0763C5-B9EC-4622-92D8-EB51CE5A3225}" destId="{107D4AA2-5ECE-48CE-9464-D20F51D75BDD}" srcOrd="0" destOrd="0" presId="urn:microsoft.com/office/officeart/2005/8/layout/target2"/>
    <dgm:cxn modelId="{A8A4E050-DCE4-4707-B947-8079A2D733B5}" type="presOf" srcId="{B6B536CD-8463-4809-B17E-8EAF427F81E4}" destId="{D89D6B02-4999-4314-BF86-7BA7DA1E01CB}" srcOrd="0" destOrd="0" presId="urn:microsoft.com/office/officeart/2005/8/layout/target2"/>
    <dgm:cxn modelId="{A97059F2-A76D-496A-A9E6-34C8B9D8637C}" srcId="{EFF9A32C-46F2-4595-A670-4416B7BB9D8E}" destId="{B6B536CD-8463-4809-B17E-8EAF427F81E4}" srcOrd="1" destOrd="0" parTransId="{9401B836-9DDD-4B5F-8461-6F48F20193BF}" sibTransId="{06536477-A8B1-4AE8-B9AC-8B6ECF6783D0}"/>
    <dgm:cxn modelId="{53BCE594-5D6E-4F58-9C00-9B7054381698}" type="presOf" srcId="{04FC9115-A597-4C4A-8CD5-C643EBF1A3AC}" destId="{1656AC4C-004B-4E41-B9EA-1611AA231B8D}" srcOrd="0" destOrd="0" presId="urn:microsoft.com/office/officeart/2005/8/layout/target2"/>
    <dgm:cxn modelId="{66972A58-4BA7-4705-ACC8-135BB44099E1}" srcId="{C440C73F-C2E3-451C-8E45-524C5ADD2B68}" destId="{47CB5075-F4DA-4A2B-9213-945F0FD68A72}" srcOrd="3" destOrd="0" parTransId="{945A6AF2-40A2-4C50-8480-2B11BC958B0A}" sibTransId="{BB3B279D-C213-4930-A67C-3FD983DF85CF}"/>
    <dgm:cxn modelId="{E58AE491-548B-4E1E-AA5E-F5C310032C92}" type="presParOf" srcId="{5BC1641D-466C-430D-AF25-15AFEDF73DD7}" destId="{DAE058BB-1711-4828-83CF-04D0FECB8865}" srcOrd="0" destOrd="0" presId="urn:microsoft.com/office/officeart/2005/8/layout/target2"/>
    <dgm:cxn modelId="{20736D59-54E0-4EBC-8B84-EE54818ACF09}" type="presParOf" srcId="{DAE058BB-1711-4828-83CF-04D0FECB8865}" destId="{A1CA80DC-F839-4EC4-A00F-4B4C352CC324}" srcOrd="0" destOrd="0" presId="urn:microsoft.com/office/officeart/2005/8/layout/target2"/>
    <dgm:cxn modelId="{EC27283D-5DA9-4BAB-9809-5AACDF42B25B}" type="presParOf" srcId="{DAE058BB-1711-4828-83CF-04D0FECB8865}" destId="{F2238575-55B4-41DF-BC65-69B888C2EE44}" srcOrd="1" destOrd="0" presId="urn:microsoft.com/office/officeart/2005/8/layout/target2"/>
    <dgm:cxn modelId="{71BAEDE6-7849-4B30-89DD-FA8620B4C048}" type="presParOf" srcId="{F2238575-55B4-41DF-BC65-69B888C2EE44}" destId="{2C013049-A5F4-4AC9-8024-0D1E6F0E401D}" srcOrd="0" destOrd="0" presId="urn:microsoft.com/office/officeart/2005/8/layout/target2"/>
    <dgm:cxn modelId="{777C3B42-B42A-4149-9018-04041B40FD3F}" type="presParOf" srcId="{F2238575-55B4-41DF-BC65-69B888C2EE44}" destId="{A6810CD2-32AD-42E3-AF2F-C10025516E36}" srcOrd="1" destOrd="0" presId="urn:microsoft.com/office/officeart/2005/8/layout/target2"/>
    <dgm:cxn modelId="{BB6D5FB7-0473-43FE-ABDD-71390B5B0E00}" type="presParOf" srcId="{F2238575-55B4-41DF-BC65-69B888C2EE44}" destId="{D62D6173-74E7-42F3-82E9-693CAFEDC126}" srcOrd="2" destOrd="0" presId="urn:microsoft.com/office/officeart/2005/8/layout/target2"/>
    <dgm:cxn modelId="{939FA570-B8CF-47DE-BE7D-77E80E77FB91}" type="presParOf" srcId="{F2238575-55B4-41DF-BC65-69B888C2EE44}" destId="{E6AD80CE-19B9-4A0E-B875-2D1BE955A939}" srcOrd="3" destOrd="0" presId="urn:microsoft.com/office/officeart/2005/8/layout/target2"/>
    <dgm:cxn modelId="{7D1C98F0-0C9A-4922-9F86-F620C811E2BD}" type="presParOf" srcId="{F2238575-55B4-41DF-BC65-69B888C2EE44}" destId="{107D4AA2-5ECE-48CE-9464-D20F51D75BDD}" srcOrd="4" destOrd="0" presId="urn:microsoft.com/office/officeart/2005/8/layout/target2"/>
    <dgm:cxn modelId="{24EA3014-C0A4-4C64-A17B-7CB6C51B924E}" type="presParOf" srcId="{F2238575-55B4-41DF-BC65-69B888C2EE44}" destId="{3014DECE-5CD7-4FE3-89C0-42129F17D47F}" srcOrd="5" destOrd="0" presId="urn:microsoft.com/office/officeart/2005/8/layout/target2"/>
    <dgm:cxn modelId="{64FBBE08-8157-4FE1-9F23-FEC09793DCFE}" type="presParOf" srcId="{F2238575-55B4-41DF-BC65-69B888C2EE44}" destId="{CBE12EF3-2A09-4455-8A4E-5AF6C7B3BB7A}" srcOrd="6" destOrd="0" presId="urn:microsoft.com/office/officeart/2005/8/layout/target2"/>
    <dgm:cxn modelId="{E8C783C1-10CF-4A90-88C4-3405D2F52629}" type="presParOf" srcId="{5BC1641D-466C-430D-AF25-15AFEDF73DD7}" destId="{07AF9740-16CD-41D0-B79F-2B89AF51BBA7}" srcOrd="1" destOrd="0" presId="urn:microsoft.com/office/officeart/2005/8/layout/target2"/>
    <dgm:cxn modelId="{0238EE0E-BD86-4685-A3FD-C2C2DDD2EDC1}" type="presParOf" srcId="{07AF9740-16CD-41D0-B79F-2B89AF51BBA7}" destId="{D89D6B02-4999-4314-BF86-7BA7DA1E01CB}" srcOrd="0" destOrd="0" presId="urn:microsoft.com/office/officeart/2005/8/layout/target2"/>
    <dgm:cxn modelId="{9A36DF1C-78CC-41E4-AC01-33D461A59B91}" type="presParOf" srcId="{07AF9740-16CD-41D0-B79F-2B89AF51BBA7}" destId="{6495648C-D3FC-4D27-81FB-DA212CBE3AE8}" srcOrd="1" destOrd="0" presId="urn:microsoft.com/office/officeart/2005/8/layout/target2"/>
    <dgm:cxn modelId="{8101AD6A-2F7A-4242-8832-559AA37450B0}" type="presParOf" srcId="{6495648C-D3FC-4D27-81FB-DA212CBE3AE8}" destId="{1656AC4C-004B-4E41-B9EA-1611AA231B8D}" srcOrd="0" destOrd="0" presId="urn:microsoft.com/office/officeart/2005/8/layout/target2"/>
    <dgm:cxn modelId="{C70F1C0E-9D14-4C23-86C3-9F0782ADA555}" type="presParOf" srcId="{6495648C-D3FC-4D27-81FB-DA212CBE3AE8}" destId="{ABBB1783-1880-4DC6-A7CD-80281C41354C}" srcOrd="1" destOrd="0" presId="urn:microsoft.com/office/officeart/2005/8/layout/target2"/>
    <dgm:cxn modelId="{1E9D9E29-C033-48A7-B2BA-0391F4B21E6A}" type="presParOf" srcId="{6495648C-D3FC-4D27-81FB-DA212CBE3AE8}" destId="{51B9086E-7C55-4FFA-95A5-8D8D7D0B0546}" srcOrd="2" destOrd="0" presId="urn:microsoft.com/office/officeart/2005/8/layout/target2"/>
    <dgm:cxn modelId="{0BDC3E6C-5B17-4ABE-9939-CD118C063ECB}" type="presParOf" srcId="{6495648C-D3FC-4D27-81FB-DA212CBE3AE8}" destId="{D07E5605-655B-4975-833F-9778C607C191}" srcOrd="3" destOrd="0" presId="urn:microsoft.com/office/officeart/2005/8/layout/target2"/>
    <dgm:cxn modelId="{D9D7A948-AE2F-4C49-A1B1-B9C4409F2CE8}" type="presParOf" srcId="{6495648C-D3FC-4D27-81FB-DA212CBE3AE8}" destId="{B61CE35A-C56D-48E1-B8F7-D7AD82DFC593}" srcOrd="4" destOrd="0" presId="urn:microsoft.com/office/officeart/2005/8/layout/target2"/>
    <dgm:cxn modelId="{DA8CCC2C-C5CB-4E16-A74A-A9FB4E28C4DD}" type="presParOf" srcId="{6495648C-D3FC-4D27-81FB-DA212CBE3AE8}" destId="{5945996C-E776-41A4-8FE7-881EC511E543}" srcOrd="5" destOrd="0" presId="urn:microsoft.com/office/officeart/2005/8/layout/target2"/>
    <dgm:cxn modelId="{F3941ECA-790E-46AD-B8C1-2C90ACA0F59B}" type="presParOf" srcId="{6495648C-D3FC-4D27-81FB-DA212CBE3AE8}" destId="{C8348EBF-4DDA-4A7F-B39B-8C5793EB4F6F}" srcOrd="6" destOrd="0" presId="urn:microsoft.com/office/officeart/2005/8/layout/target2"/>
    <dgm:cxn modelId="{A66D6734-04CE-4120-BBF5-A2392A476C38}" type="presParOf" srcId="{5BC1641D-466C-430D-AF25-15AFEDF73DD7}" destId="{ECA5E718-AFDE-4678-9B97-D38733841B9F}" srcOrd="2" destOrd="0" presId="urn:microsoft.com/office/officeart/2005/8/layout/target2"/>
    <dgm:cxn modelId="{8FCC77D0-CFB9-4B63-B648-FC6D541C3269}" type="presParOf" srcId="{ECA5E718-AFDE-4678-9B97-D38733841B9F}" destId="{824BD75E-F007-4BEB-80A6-6DF3F24C19CC}" srcOrd="0" destOrd="0" presId="urn:microsoft.com/office/officeart/2005/8/layout/target2"/>
    <dgm:cxn modelId="{D679D198-AA0E-4EA7-91FF-636B1E3F6285}" type="presParOf" srcId="{ECA5E718-AFDE-4678-9B97-D38733841B9F}" destId="{8177E926-A41B-4345-ABC9-15861C0C6E02}" srcOrd="1" destOrd="0" presId="urn:microsoft.com/office/officeart/2005/8/layout/target2"/>
    <dgm:cxn modelId="{B545C5D3-181D-43C9-A836-FA14638CAACE}" type="presParOf" srcId="{8177E926-A41B-4345-ABC9-15861C0C6E02}" destId="{DA2B17D9-B132-45C3-8333-D8FF71CC5CE3}" srcOrd="0" destOrd="0" presId="urn:microsoft.com/office/officeart/2005/8/layout/target2"/>
    <dgm:cxn modelId="{D78A934E-B756-40D2-9885-DD34C07C5584}" type="presParOf" srcId="{8177E926-A41B-4345-ABC9-15861C0C6E02}" destId="{B0DF6CD8-6A02-4019-9DF5-7A0592B00E0E}" srcOrd="1" destOrd="0" presId="urn:microsoft.com/office/officeart/2005/8/layout/target2"/>
    <dgm:cxn modelId="{56DC8FC7-18C5-4F7A-8420-B5DB906EE4A5}" type="presParOf" srcId="{8177E926-A41B-4345-ABC9-15861C0C6E02}" destId="{7116B65B-D732-4DC0-AAF7-6C89389D1872}" srcOrd="2"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F9A32C-46F2-4595-A670-4416B7BB9D8E}"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CA"/>
        </a:p>
      </dgm:t>
    </dgm:pt>
    <dgm:pt modelId="{C440C73F-C2E3-451C-8E45-524C5ADD2B68}">
      <dgm:prSet phldrT="[Text]"/>
      <dgm:spPr>
        <a:solidFill>
          <a:schemeClr val="tx2">
            <a:lumMod val="60000"/>
            <a:lumOff val="40000"/>
          </a:schemeClr>
        </a:solidFill>
      </dgm:spPr>
      <dgm:t>
        <a:bodyPr/>
        <a:lstStyle/>
        <a:p>
          <a:r>
            <a:rPr lang="en-CA" dirty="0">
              <a:solidFill>
                <a:schemeClr val="bg1"/>
              </a:solidFill>
              <a:latin typeface="Times New Roman" pitchFamily="18" charset="0"/>
              <a:cs typeface="Times New Roman" pitchFamily="18" charset="0"/>
            </a:rPr>
            <a:t>Industry/market/customer-centric 'Innovation interest' with minimal risk</a:t>
          </a:r>
        </a:p>
      </dgm:t>
    </dgm:pt>
    <dgm:pt modelId="{93C57471-1030-48AB-B023-AD4A88F10FFA}" type="parTrans" cxnId="{96133359-E372-418D-AB13-9665F0BA38B7}">
      <dgm:prSet/>
      <dgm:spPr/>
      <dgm:t>
        <a:bodyPr/>
        <a:lstStyle/>
        <a:p>
          <a:endParaRPr lang="en-CA"/>
        </a:p>
      </dgm:t>
    </dgm:pt>
    <dgm:pt modelId="{8CE7DABC-3219-4ED1-A167-3D43A99B435C}" type="sibTrans" cxnId="{96133359-E372-418D-AB13-9665F0BA38B7}">
      <dgm:prSet/>
      <dgm:spPr/>
      <dgm:t>
        <a:bodyPr/>
        <a:lstStyle/>
        <a:p>
          <a:endParaRPr lang="en-CA"/>
        </a:p>
      </dgm:t>
    </dgm:pt>
    <dgm:pt modelId="{B6B536CD-8463-4809-B17E-8EAF427F81E4}">
      <dgm:prSet phldrT="[Text]"/>
      <dgm:spPr>
        <a:solidFill>
          <a:srgbClr val="FF0000"/>
        </a:solidFill>
      </dgm:spPr>
      <dgm:t>
        <a:bodyPr/>
        <a:lstStyle/>
        <a:p>
          <a:r>
            <a:rPr lang="en-CA" dirty="0">
              <a:latin typeface="Times New Roman" pitchFamily="18" charset="0"/>
              <a:cs typeface="Times New Roman" pitchFamily="18" charset="0"/>
            </a:rPr>
            <a:t>Technology 'Innovation interest' with nominal risk</a:t>
          </a:r>
        </a:p>
      </dgm:t>
    </dgm:pt>
    <dgm:pt modelId="{9401B836-9DDD-4B5F-8461-6F48F20193BF}" type="parTrans" cxnId="{A97059F2-A76D-496A-A9E6-34C8B9D8637C}">
      <dgm:prSet/>
      <dgm:spPr/>
      <dgm:t>
        <a:bodyPr/>
        <a:lstStyle/>
        <a:p>
          <a:endParaRPr lang="en-CA"/>
        </a:p>
      </dgm:t>
    </dgm:pt>
    <dgm:pt modelId="{06536477-A8B1-4AE8-B9AC-8B6ECF6783D0}" type="sibTrans" cxnId="{A97059F2-A76D-496A-A9E6-34C8B9D8637C}">
      <dgm:prSet/>
      <dgm:spPr/>
      <dgm:t>
        <a:bodyPr/>
        <a:lstStyle/>
        <a:p>
          <a:endParaRPr lang="en-CA"/>
        </a:p>
      </dgm:t>
    </dgm:pt>
    <dgm:pt modelId="{04FC9115-A597-4C4A-8CD5-C643EBF1A3AC}">
      <dgm:prSet phldrT="[Text]" custT="1"/>
      <dgm:spPr/>
      <dgm:t>
        <a:bodyPr/>
        <a:lstStyle/>
        <a:p>
          <a:pPr algn="l"/>
          <a:r>
            <a:rPr lang="en-CA" sz="700" dirty="0">
              <a:latin typeface="Times New Roman" pitchFamily="18" charset="0"/>
              <a:cs typeface="Times New Roman" pitchFamily="18" charset="0"/>
            </a:rPr>
            <a:t>'Innovation interest' in common-use technologies to keep up to date.</a:t>
          </a:r>
        </a:p>
      </dgm:t>
    </dgm:pt>
    <dgm:pt modelId="{33AD90DF-9327-4B61-878B-477F390B745C}" type="parTrans" cxnId="{A1E1C5A3-6B61-4AA2-AB32-FAFA11800532}">
      <dgm:prSet/>
      <dgm:spPr/>
      <dgm:t>
        <a:bodyPr/>
        <a:lstStyle/>
        <a:p>
          <a:endParaRPr lang="en-CA"/>
        </a:p>
      </dgm:t>
    </dgm:pt>
    <dgm:pt modelId="{D2D3C032-548F-4D3C-AB1B-AA3CD87F6586}" type="sibTrans" cxnId="{A1E1C5A3-6B61-4AA2-AB32-FAFA11800532}">
      <dgm:prSet/>
      <dgm:spPr/>
      <dgm:t>
        <a:bodyPr/>
        <a:lstStyle/>
        <a:p>
          <a:endParaRPr lang="en-CA"/>
        </a:p>
      </dgm:t>
    </dgm:pt>
    <dgm:pt modelId="{BAE97419-D9B9-4486-877D-8DF5DCD6BCD6}">
      <dgm:prSet phldrT="[Text]" custT="1"/>
      <dgm:spPr/>
      <dgm:t>
        <a:bodyPr/>
        <a:lstStyle/>
        <a:p>
          <a:pPr algn="l"/>
          <a:r>
            <a:rPr lang="en-CA" sz="700" dirty="0">
              <a:latin typeface="Times New Roman" pitchFamily="18" charset="0"/>
              <a:cs typeface="Times New Roman" pitchFamily="18" charset="0"/>
            </a:rPr>
            <a:t>'Innovation interest' in a defined market in order to  differentiate  product/service.</a:t>
          </a:r>
        </a:p>
      </dgm:t>
    </dgm:pt>
    <dgm:pt modelId="{08ACD724-C92B-4657-ADCA-C8AF0D6F03C3}" type="parTrans" cxnId="{0109AFA5-2430-4071-AA1A-03BCAA611D6F}">
      <dgm:prSet/>
      <dgm:spPr/>
      <dgm:t>
        <a:bodyPr/>
        <a:lstStyle/>
        <a:p>
          <a:endParaRPr lang="en-CA"/>
        </a:p>
      </dgm:t>
    </dgm:pt>
    <dgm:pt modelId="{F5E6DBE2-59FF-472C-A49B-677A36BA3E2A}" type="sibTrans" cxnId="{0109AFA5-2430-4071-AA1A-03BCAA611D6F}">
      <dgm:prSet/>
      <dgm:spPr/>
      <dgm:t>
        <a:bodyPr/>
        <a:lstStyle/>
        <a:p>
          <a:endParaRPr lang="en-CA"/>
        </a:p>
      </dgm:t>
    </dgm:pt>
    <dgm:pt modelId="{9E20C510-AE62-4F01-86F1-E23AB965A3D6}">
      <dgm:prSet phldrT="[Text]"/>
      <dgm:spPr>
        <a:solidFill>
          <a:srgbClr val="FFFF00"/>
        </a:solidFill>
      </dgm:spPr>
      <dgm:t>
        <a:bodyPr/>
        <a:lstStyle/>
        <a:p>
          <a:r>
            <a:rPr lang="en-CA" dirty="0">
              <a:solidFill>
                <a:sysClr val="windowText" lastClr="000000"/>
              </a:solidFill>
              <a:latin typeface="Times New Roman" pitchFamily="18" charset="0"/>
              <a:cs typeface="Times New Roman" pitchFamily="18" charset="0"/>
            </a:rPr>
            <a:t>R&amp;D 'Innovation interest' with high risk</a:t>
          </a:r>
        </a:p>
      </dgm:t>
    </dgm:pt>
    <dgm:pt modelId="{F0E2812F-459A-462C-9A6E-CAF1B910F7EA}" type="parTrans" cxnId="{086B7DB8-7355-4B4D-9FBE-2F87E05ECDCD}">
      <dgm:prSet/>
      <dgm:spPr/>
      <dgm:t>
        <a:bodyPr/>
        <a:lstStyle/>
        <a:p>
          <a:endParaRPr lang="en-CA"/>
        </a:p>
      </dgm:t>
    </dgm:pt>
    <dgm:pt modelId="{308FC8F7-4755-4EC4-92DA-DEE5E8CC0924}" type="sibTrans" cxnId="{086B7DB8-7355-4B4D-9FBE-2F87E05ECDCD}">
      <dgm:prSet/>
      <dgm:spPr/>
      <dgm:t>
        <a:bodyPr/>
        <a:lstStyle/>
        <a:p>
          <a:endParaRPr lang="en-CA"/>
        </a:p>
      </dgm:t>
    </dgm:pt>
    <dgm:pt modelId="{5D48ED77-4B5E-493C-BD26-B26FA0A0DFA1}">
      <dgm:prSet phldrT="[Text]" custT="1"/>
      <dgm:spPr/>
      <dgm:t>
        <a:bodyPr/>
        <a:lstStyle/>
        <a:p>
          <a:r>
            <a:rPr lang="en-CA" sz="700" dirty="0">
              <a:latin typeface="Times New Roman" pitchFamily="18" charset="0"/>
              <a:cs typeface="Times New Roman" pitchFamily="18" charset="0"/>
            </a:rPr>
            <a:t>Applied Science/</a:t>
          </a:r>
        </a:p>
        <a:p>
          <a:endParaRPr lang="en-CA" sz="700" dirty="0">
            <a:latin typeface="Times New Roman" pitchFamily="18" charset="0"/>
            <a:cs typeface="Times New Roman" pitchFamily="18" charset="0"/>
          </a:endParaRPr>
        </a:p>
      </dgm:t>
    </dgm:pt>
    <dgm:pt modelId="{1099CEAC-5B66-47D4-A6F4-669D9EDA9607}" type="parTrans" cxnId="{847D16B7-05F7-4ADB-8614-AE48478B13C9}">
      <dgm:prSet/>
      <dgm:spPr/>
      <dgm:t>
        <a:bodyPr/>
        <a:lstStyle/>
        <a:p>
          <a:endParaRPr lang="en-CA"/>
        </a:p>
      </dgm:t>
    </dgm:pt>
    <dgm:pt modelId="{29476190-DB9E-4B43-BA01-C5921FA6BC31}" type="sibTrans" cxnId="{847D16B7-05F7-4ADB-8614-AE48478B13C9}">
      <dgm:prSet/>
      <dgm:spPr/>
      <dgm:t>
        <a:bodyPr/>
        <a:lstStyle/>
        <a:p>
          <a:endParaRPr lang="en-CA"/>
        </a:p>
      </dgm:t>
    </dgm:pt>
    <dgm:pt modelId="{AA8D8691-0041-4CAA-AB4B-ED6983A24F49}">
      <dgm:prSet phldrT="[Text]" custT="1"/>
      <dgm:spPr/>
      <dgm:t>
        <a:bodyPr/>
        <a:lstStyle/>
        <a:p>
          <a:r>
            <a:rPr lang="en-CA" sz="700" dirty="0">
              <a:latin typeface="Times New Roman" pitchFamily="18" charset="0"/>
              <a:cs typeface="Times New Roman" pitchFamily="18" charset="0"/>
            </a:rPr>
            <a:t>Fundamental science</a:t>
          </a:r>
        </a:p>
      </dgm:t>
    </dgm:pt>
    <dgm:pt modelId="{90C36053-8C6F-4CF1-A845-1348B050B175}" type="parTrans" cxnId="{42469A99-BADF-40B2-AD58-6BFDE9756309}">
      <dgm:prSet/>
      <dgm:spPr/>
      <dgm:t>
        <a:bodyPr/>
        <a:lstStyle/>
        <a:p>
          <a:endParaRPr lang="en-CA"/>
        </a:p>
      </dgm:t>
    </dgm:pt>
    <dgm:pt modelId="{8F67E5C0-A588-44DC-B848-00139C35747E}" type="sibTrans" cxnId="{42469A99-BADF-40B2-AD58-6BFDE9756309}">
      <dgm:prSet/>
      <dgm:spPr/>
      <dgm:t>
        <a:bodyPr/>
        <a:lstStyle/>
        <a:p>
          <a:endParaRPr lang="en-CA"/>
        </a:p>
      </dgm:t>
    </dgm:pt>
    <dgm:pt modelId="{A9D4B0C7-3402-4A33-968D-597058569AA3}">
      <dgm:prSet phldrT="[Text]" custT="1"/>
      <dgm:spPr/>
      <dgm:t>
        <a:bodyPr/>
        <a:lstStyle/>
        <a:p>
          <a:pPr algn="l"/>
          <a:r>
            <a:rPr lang="en-CA" sz="700" dirty="0">
              <a:latin typeface="Times New Roman" pitchFamily="18" charset="0"/>
              <a:cs typeface="Times New Roman" pitchFamily="18" charset="0"/>
            </a:rPr>
            <a:t>'Innovation </a:t>
          </a:r>
          <a:r>
            <a:rPr lang="en-CA" sz="700" dirty="0" smtClean="0">
              <a:latin typeface="Times New Roman" pitchFamily="18" charset="0"/>
              <a:cs typeface="Times New Roman" pitchFamily="18" charset="0"/>
            </a:rPr>
            <a:t>interest' </a:t>
          </a:r>
          <a:r>
            <a:rPr lang="en-CA" sz="700" dirty="0">
              <a:latin typeface="Times New Roman" pitchFamily="18" charset="0"/>
              <a:cs typeface="Times New Roman" pitchFamily="18" charset="0"/>
            </a:rPr>
            <a:t>in</a:t>
          </a:r>
          <a:r>
            <a:rPr lang="en-CA" sz="700" dirty="0"/>
            <a:t> emerging technologies.</a:t>
          </a:r>
        </a:p>
      </dgm:t>
    </dgm:pt>
    <dgm:pt modelId="{E3AA1CC5-26B8-4EDF-9380-ABA20D623502}" type="parTrans" cxnId="{AE24F360-46E0-4776-9D7E-561B383E95E0}">
      <dgm:prSet/>
      <dgm:spPr/>
      <dgm:t>
        <a:bodyPr/>
        <a:lstStyle/>
        <a:p>
          <a:endParaRPr lang="en-CA"/>
        </a:p>
      </dgm:t>
    </dgm:pt>
    <dgm:pt modelId="{EE8BF10A-9602-47E1-9843-855933363147}" type="sibTrans" cxnId="{AE24F360-46E0-4776-9D7E-561B383E95E0}">
      <dgm:prSet/>
      <dgm:spPr/>
      <dgm:t>
        <a:bodyPr/>
        <a:lstStyle/>
        <a:p>
          <a:endParaRPr lang="en-CA"/>
        </a:p>
      </dgm:t>
    </dgm:pt>
    <dgm:pt modelId="{4D5CD99D-1BB1-4C42-BB8D-2369A6E79B6B}">
      <dgm:prSet phldrT="[Text]" custT="1"/>
      <dgm:spPr/>
      <dgm:t>
        <a:bodyPr/>
        <a:lstStyle/>
        <a:p>
          <a:pPr algn="l"/>
          <a:r>
            <a:rPr lang="en-CA" sz="700" dirty="0">
              <a:latin typeface="Times New Roman" pitchFamily="18" charset="0"/>
              <a:cs typeface="Times New Roman" pitchFamily="18" charset="0"/>
            </a:rPr>
            <a:t>"Innovation interest ' in research</a:t>
          </a:r>
        </a:p>
      </dgm:t>
    </dgm:pt>
    <dgm:pt modelId="{61B4BE50-C145-4CEC-9087-086D89989166}" type="parTrans" cxnId="{D7F48E0A-F5A6-4E88-B537-EECCD2879D0A}">
      <dgm:prSet/>
      <dgm:spPr/>
      <dgm:t>
        <a:bodyPr/>
        <a:lstStyle/>
        <a:p>
          <a:endParaRPr lang="en-CA"/>
        </a:p>
      </dgm:t>
    </dgm:pt>
    <dgm:pt modelId="{9ECF1A17-9107-42E8-BD80-69E17A83CE8A}" type="sibTrans" cxnId="{D7F48E0A-F5A6-4E88-B537-EECCD2879D0A}">
      <dgm:prSet/>
      <dgm:spPr/>
      <dgm:t>
        <a:bodyPr/>
        <a:lstStyle/>
        <a:p>
          <a:endParaRPr lang="en-CA"/>
        </a:p>
      </dgm:t>
    </dgm:pt>
    <dgm:pt modelId="{21E1CBC3-AE45-400B-BC25-724D0D31B489}">
      <dgm:prSet phldrT="[Text]"/>
      <dgm:spPr/>
      <dgm:t>
        <a:bodyPr/>
        <a:lstStyle/>
        <a:p>
          <a:r>
            <a:rPr lang="en-CA" dirty="0">
              <a:latin typeface="Times New Roman" pitchFamily="18" charset="0"/>
              <a:cs typeface="Times New Roman" pitchFamily="18" charset="0"/>
            </a:rPr>
            <a:t>Business process continuous improvement</a:t>
          </a:r>
        </a:p>
      </dgm:t>
    </dgm:pt>
    <dgm:pt modelId="{8B607FEE-168D-4DB6-AEB6-112D0E3B313D}" type="parTrans" cxnId="{4E9A8193-19B0-41D1-AFAC-0435875396EF}">
      <dgm:prSet/>
      <dgm:spPr/>
      <dgm:t>
        <a:bodyPr/>
        <a:lstStyle/>
        <a:p>
          <a:endParaRPr lang="en-CA"/>
        </a:p>
      </dgm:t>
    </dgm:pt>
    <dgm:pt modelId="{702F66BE-210B-4EC3-8F35-A174479A8ADD}" type="sibTrans" cxnId="{4E9A8193-19B0-41D1-AFAC-0435875396EF}">
      <dgm:prSet/>
      <dgm:spPr/>
      <dgm:t>
        <a:bodyPr/>
        <a:lstStyle/>
        <a:p>
          <a:endParaRPr lang="en-CA"/>
        </a:p>
      </dgm:t>
    </dgm:pt>
    <dgm:pt modelId="{CEF662A5-7CF3-4F36-BDC8-F8B93E1E7602}">
      <dgm:prSet phldrT="[Text]"/>
      <dgm:spPr/>
      <dgm:t>
        <a:bodyPr/>
        <a:lstStyle/>
        <a:p>
          <a:r>
            <a:rPr lang="en-CA" dirty="0">
              <a:latin typeface="Times New Roman" pitchFamily="18" charset="0"/>
              <a:cs typeface="Times New Roman" pitchFamily="18" charset="0"/>
            </a:rPr>
            <a:t>Product line extensions</a:t>
          </a:r>
        </a:p>
      </dgm:t>
    </dgm:pt>
    <dgm:pt modelId="{56A6CAB2-C236-46F9-9A06-055C5FDC2D9D}" type="parTrans" cxnId="{63A2F7C4-177E-44D9-8077-4551D55FB217}">
      <dgm:prSet/>
      <dgm:spPr/>
      <dgm:t>
        <a:bodyPr/>
        <a:lstStyle/>
        <a:p>
          <a:endParaRPr lang="en-CA"/>
        </a:p>
      </dgm:t>
    </dgm:pt>
    <dgm:pt modelId="{E2DCDE3C-57EC-4CDC-A19B-16B21A2B584D}" type="sibTrans" cxnId="{63A2F7C4-177E-44D9-8077-4551D55FB217}">
      <dgm:prSet/>
      <dgm:spPr/>
      <dgm:t>
        <a:bodyPr/>
        <a:lstStyle/>
        <a:p>
          <a:endParaRPr lang="en-CA"/>
        </a:p>
      </dgm:t>
    </dgm:pt>
    <dgm:pt modelId="{47CB5075-F4DA-4A2B-9213-945F0FD68A72}">
      <dgm:prSet phldrT="[Text]"/>
      <dgm:spPr/>
      <dgm:t>
        <a:bodyPr/>
        <a:lstStyle/>
        <a:p>
          <a:r>
            <a:rPr lang="en-CA" dirty="0">
              <a:latin typeface="Times New Roman" pitchFamily="18" charset="0"/>
              <a:cs typeface="Times New Roman" pitchFamily="18" charset="0"/>
            </a:rPr>
            <a:t>New business models</a:t>
          </a:r>
        </a:p>
      </dgm:t>
    </dgm:pt>
    <dgm:pt modelId="{945A6AF2-40A2-4C50-8480-2B11BC958B0A}" type="parTrans" cxnId="{66972A58-4BA7-4705-ACC8-135BB44099E1}">
      <dgm:prSet/>
      <dgm:spPr/>
      <dgm:t>
        <a:bodyPr/>
        <a:lstStyle/>
        <a:p>
          <a:endParaRPr lang="en-CA"/>
        </a:p>
      </dgm:t>
    </dgm:pt>
    <dgm:pt modelId="{BB3B279D-C213-4930-A67C-3FD983DF85CF}" type="sibTrans" cxnId="{66972A58-4BA7-4705-ACC8-135BB44099E1}">
      <dgm:prSet/>
      <dgm:spPr/>
      <dgm:t>
        <a:bodyPr/>
        <a:lstStyle/>
        <a:p>
          <a:endParaRPr lang="en-CA"/>
        </a:p>
      </dgm:t>
    </dgm:pt>
    <dgm:pt modelId="{FE0763C5-B9EC-4622-92D8-EB51CE5A3225}">
      <dgm:prSet phldrT="[Text]"/>
      <dgm:spPr/>
      <dgm:t>
        <a:bodyPr/>
        <a:lstStyle/>
        <a:p>
          <a:r>
            <a:rPr lang="en-CA" dirty="0">
              <a:latin typeface="Times New Roman" pitchFamily="18" charset="0"/>
              <a:cs typeface="Times New Roman" pitchFamily="18" charset="0"/>
            </a:rPr>
            <a:t>New products</a:t>
          </a:r>
        </a:p>
      </dgm:t>
    </dgm:pt>
    <dgm:pt modelId="{D3B3CD68-5342-4C9C-87DD-ECB574F87948}" type="parTrans" cxnId="{650A4D9F-CA42-4002-85FA-A3ADAE475006}">
      <dgm:prSet/>
      <dgm:spPr/>
      <dgm:t>
        <a:bodyPr/>
        <a:lstStyle/>
        <a:p>
          <a:endParaRPr lang="en-CA"/>
        </a:p>
      </dgm:t>
    </dgm:pt>
    <dgm:pt modelId="{347E79CA-863B-4AA1-97F3-389B5CA08A19}" type="sibTrans" cxnId="{650A4D9F-CA42-4002-85FA-A3ADAE475006}">
      <dgm:prSet/>
      <dgm:spPr/>
      <dgm:t>
        <a:bodyPr/>
        <a:lstStyle/>
        <a:p>
          <a:endParaRPr lang="en-CA"/>
        </a:p>
      </dgm:t>
    </dgm:pt>
    <dgm:pt modelId="{5BC1641D-466C-430D-AF25-15AFEDF73DD7}" type="pres">
      <dgm:prSet presAssocID="{EFF9A32C-46F2-4595-A670-4416B7BB9D8E}" presName="Name0" presStyleCnt="0">
        <dgm:presLayoutVars>
          <dgm:chMax val="3"/>
          <dgm:chPref val="1"/>
          <dgm:dir/>
          <dgm:animLvl val="lvl"/>
          <dgm:resizeHandles/>
        </dgm:presLayoutVars>
      </dgm:prSet>
      <dgm:spPr/>
      <dgm:t>
        <a:bodyPr/>
        <a:lstStyle/>
        <a:p>
          <a:endParaRPr lang="en-CA"/>
        </a:p>
      </dgm:t>
    </dgm:pt>
    <dgm:pt modelId="{DAE058BB-1711-4828-83CF-04D0FECB8865}" type="pres">
      <dgm:prSet presAssocID="{EFF9A32C-46F2-4595-A670-4416B7BB9D8E}" presName="outerBox" presStyleCnt="0"/>
      <dgm:spPr/>
    </dgm:pt>
    <dgm:pt modelId="{A1CA80DC-F839-4EC4-A00F-4B4C352CC324}" type="pres">
      <dgm:prSet presAssocID="{EFF9A32C-46F2-4595-A670-4416B7BB9D8E}" presName="outerBoxParent" presStyleLbl="node1" presStyleIdx="0" presStyleCnt="3" custLinFactNeighborY="-12000"/>
      <dgm:spPr/>
      <dgm:t>
        <a:bodyPr/>
        <a:lstStyle/>
        <a:p>
          <a:endParaRPr lang="en-CA"/>
        </a:p>
      </dgm:t>
    </dgm:pt>
    <dgm:pt modelId="{F2238575-55B4-41DF-BC65-69B888C2EE44}" type="pres">
      <dgm:prSet presAssocID="{EFF9A32C-46F2-4595-A670-4416B7BB9D8E}" presName="outerBoxChildren" presStyleCnt="0"/>
      <dgm:spPr/>
    </dgm:pt>
    <dgm:pt modelId="{2C013049-A5F4-4AC9-8024-0D1E6F0E401D}" type="pres">
      <dgm:prSet presAssocID="{21E1CBC3-AE45-400B-BC25-724D0D31B489}" presName="oChild" presStyleLbl="fgAcc1" presStyleIdx="0" presStyleCnt="10">
        <dgm:presLayoutVars>
          <dgm:bulletEnabled val="1"/>
        </dgm:presLayoutVars>
      </dgm:prSet>
      <dgm:spPr/>
      <dgm:t>
        <a:bodyPr/>
        <a:lstStyle/>
        <a:p>
          <a:endParaRPr lang="en-CA"/>
        </a:p>
      </dgm:t>
    </dgm:pt>
    <dgm:pt modelId="{A6810CD2-32AD-42E3-AF2F-C10025516E36}" type="pres">
      <dgm:prSet presAssocID="{702F66BE-210B-4EC3-8F35-A174479A8ADD}" presName="outerSibTrans" presStyleCnt="0"/>
      <dgm:spPr/>
    </dgm:pt>
    <dgm:pt modelId="{D62D6173-74E7-42F3-82E9-693CAFEDC126}" type="pres">
      <dgm:prSet presAssocID="{CEF662A5-7CF3-4F36-BDC8-F8B93E1E7602}" presName="oChild" presStyleLbl="fgAcc1" presStyleIdx="1" presStyleCnt="10">
        <dgm:presLayoutVars>
          <dgm:bulletEnabled val="1"/>
        </dgm:presLayoutVars>
      </dgm:prSet>
      <dgm:spPr/>
      <dgm:t>
        <a:bodyPr/>
        <a:lstStyle/>
        <a:p>
          <a:endParaRPr lang="en-CA"/>
        </a:p>
      </dgm:t>
    </dgm:pt>
    <dgm:pt modelId="{E6AD80CE-19B9-4A0E-B875-2D1BE955A939}" type="pres">
      <dgm:prSet presAssocID="{E2DCDE3C-57EC-4CDC-A19B-16B21A2B584D}" presName="outerSibTrans" presStyleCnt="0"/>
      <dgm:spPr/>
    </dgm:pt>
    <dgm:pt modelId="{107D4AA2-5ECE-48CE-9464-D20F51D75BDD}" type="pres">
      <dgm:prSet presAssocID="{FE0763C5-B9EC-4622-92D8-EB51CE5A3225}" presName="oChild" presStyleLbl="fgAcc1" presStyleIdx="2" presStyleCnt="10">
        <dgm:presLayoutVars>
          <dgm:bulletEnabled val="1"/>
        </dgm:presLayoutVars>
      </dgm:prSet>
      <dgm:spPr/>
      <dgm:t>
        <a:bodyPr/>
        <a:lstStyle/>
        <a:p>
          <a:endParaRPr lang="en-CA"/>
        </a:p>
      </dgm:t>
    </dgm:pt>
    <dgm:pt modelId="{3014DECE-5CD7-4FE3-89C0-42129F17D47F}" type="pres">
      <dgm:prSet presAssocID="{347E79CA-863B-4AA1-97F3-389B5CA08A19}" presName="outerSibTrans" presStyleCnt="0"/>
      <dgm:spPr/>
    </dgm:pt>
    <dgm:pt modelId="{CBE12EF3-2A09-4455-8A4E-5AF6C7B3BB7A}" type="pres">
      <dgm:prSet presAssocID="{47CB5075-F4DA-4A2B-9213-945F0FD68A72}" presName="oChild" presStyleLbl="fgAcc1" presStyleIdx="3" presStyleCnt="10">
        <dgm:presLayoutVars>
          <dgm:bulletEnabled val="1"/>
        </dgm:presLayoutVars>
      </dgm:prSet>
      <dgm:spPr/>
      <dgm:t>
        <a:bodyPr/>
        <a:lstStyle/>
        <a:p>
          <a:endParaRPr lang="en-CA"/>
        </a:p>
      </dgm:t>
    </dgm:pt>
    <dgm:pt modelId="{07AF9740-16CD-41D0-B79F-2B89AF51BBA7}" type="pres">
      <dgm:prSet presAssocID="{EFF9A32C-46F2-4595-A670-4416B7BB9D8E}" presName="middleBox" presStyleCnt="0"/>
      <dgm:spPr/>
    </dgm:pt>
    <dgm:pt modelId="{D89D6B02-4999-4314-BF86-7BA7DA1E01CB}" type="pres">
      <dgm:prSet presAssocID="{EFF9A32C-46F2-4595-A670-4416B7BB9D8E}" presName="middleBoxParent" presStyleLbl="node1" presStyleIdx="1" presStyleCnt="3"/>
      <dgm:spPr/>
      <dgm:t>
        <a:bodyPr/>
        <a:lstStyle/>
        <a:p>
          <a:endParaRPr lang="en-CA"/>
        </a:p>
      </dgm:t>
    </dgm:pt>
    <dgm:pt modelId="{6495648C-D3FC-4D27-81FB-DA212CBE3AE8}" type="pres">
      <dgm:prSet presAssocID="{EFF9A32C-46F2-4595-A670-4416B7BB9D8E}" presName="middleBoxChildren" presStyleCnt="0"/>
      <dgm:spPr/>
    </dgm:pt>
    <dgm:pt modelId="{1656AC4C-004B-4E41-B9EA-1611AA231B8D}" type="pres">
      <dgm:prSet presAssocID="{04FC9115-A597-4C4A-8CD5-C643EBF1A3AC}" presName="mChild" presStyleLbl="fgAcc1" presStyleIdx="4" presStyleCnt="10" custScaleX="189715" custScaleY="166772" custLinFactY="-106612" custLinFactNeighborX="37390" custLinFactNeighborY="-200000">
        <dgm:presLayoutVars>
          <dgm:bulletEnabled val="1"/>
        </dgm:presLayoutVars>
      </dgm:prSet>
      <dgm:spPr/>
      <dgm:t>
        <a:bodyPr/>
        <a:lstStyle/>
        <a:p>
          <a:endParaRPr lang="en-CA"/>
        </a:p>
      </dgm:t>
    </dgm:pt>
    <dgm:pt modelId="{ABBB1783-1880-4DC6-A7CD-80281C41354C}" type="pres">
      <dgm:prSet presAssocID="{D2D3C032-548F-4D3C-AB1B-AA3CD87F6586}" presName="middleSibTrans" presStyleCnt="0"/>
      <dgm:spPr/>
    </dgm:pt>
    <dgm:pt modelId="{51B9086E-7C55-4FFA-95A5-8D8D7D0B0546}" type="pres">
      <dgm:prSet presAssocID="{BAE97419-D9B9-4486-877D-8DF5DCD6BCD6}" presName="mChild" presStyleLbl="fgAcc1" presStyleIdx="5" presStyleCnt="10" custScaleX="147327" custScaleY="221474" custLinFactY="-80854" custLinFactNeighborX="20811" custLinFactNeighborY="-100000">
        <dgm:presLayoutVars>
          <dgm:bulletEnabled val="1"/>
        </dgm:presLayoutVars>
      </dgm:prSet>
      <dgm:spPr/>
      <dgm:t>
        <a:bodyPr/>
        <a:lstStyle/>
        <a:p>
          <a:endParaRPr lang="en-CA"/>
        </a:p>
      </dgm:t>
    </dgm:pt>
    <dgm:pt modelId="{D07E5605-655B-4975-833F-9778C607C191}" type="pres">
      <dgm:prSet presAssocID="{F5E6DBE2-59FF-472C-A49B-677A36BA3E2A}" presName="middleSibTrans" presStyleCnt="0"/>
      <dgm:spPr/>
    </dgm:pt>
    <dgm:pt modelId="{B61CE35A-C56D-48E1-B8F7-D7AD82DFC593}" type="pres">
      <dgm:prSet presAssocID="{A9D4B0C7-3402-4A33-968D-597058569AA3}" presName="mChild" presStyleLbl="fgAcc1" presStyleIdx="6" presStyleCnt="10" custScaleX="144148" custScaleY="174216" custLinFactY="-43006" custLinFactNeighborX="19221" custLinFactNeighborY="-100000">
        <dgm:presLayoutVars>
          <dgm:bulletEnabled val="1"/>
        </dgm:presLayoutVars>
      </dgm:prSet>
      <dgm:spPr/>
      <dgm:t>
        <a:bodyPr/>
        <a:lstStyle/>
        <a:p>
          <a:endParaRPr lang="en-CA"/>
        </a:p>
      </dgm:t>
    </dgm:pt>
    <dgm:pt modelId="{5945996C-E776-41A4-8FE7-881EC511E543}" type="pres">
      <dgm:prSet presAssocID="{EE8BF10A-9602-47E1-9843-855933363147}" presName="middleSibTrans" presStyleCnt="0"/>
      <dgm:spPr/>
    </dgm:pt>
    <dgm:pt modelId="{C8348EBF-4DDA-4A7F-B39B-8C5793EB4F6F}" type="pres">
      <dgm:prSet presAssocID="{4D5CD99D-1BB1-4C42-BB8D-2369A6E79B6B}" presName="mChild" presStyleLbl="fgAcc1" presStyleIdx="7" presStyleCnt="10" custScaleX="124431" custScaleY="180682" custLinFactNeighborX="9363" custLinFactNeighborY="-50912">
        <dgm:presLayoutVars>
          <dgm:bulletEnabled val="1"/>
        </dgm:presLayoutVars>
      </dgm:prSet>
      <dgm:spPr/>
      <dgm:t>
        <a:bodyPr/>
        <a:lstStyle/>
        <a:p>
          <a:endParaRPr lang="en-CA"/>
        </a:p>
      </dgm:t>
    </dgm:pt>
    <dgm:pt modelId="{ECA5E718-AFDE-4678-9B97-D38733841B9F}" type="pres">
      <dgm:prSet presAssocID="{EFF9A32C-46F2-4595-A670-4416B7BB9D8E}" presName="centerBox" presStyleCnt="0"/>
      <dgm:spPr/>
    </dgm:pt>
    <dgm:pt modelId="{824BD75E-F007-4BEB-80A6-6DF3F24C19CC}" type="pres">
      <dgm:prSet presAssocID="{EFF9A32C-46F2-4595-A670-4416B7BB9D8E}" presName="centerBoxParent" presStyleLbl="node1" presStyleIdx="2" presStyleCnt="3" custScaleX="87395" custScaleY="101190" custLinFactNeighborX="7221" custLinFactNeighborY="-4374"/>
      <dgm:spPr/>
      <dgm:t>
        <a:bodyPr/>
        <a:lstStyle/>
        <a:p>
          <a:endParaRPr lang="en-CA"/>
        </a:p>
      </dgm:t>
    </dgm:pt>
    <dgm:pt modelId="{8177E926-A41B-4345-ABC9-15861C0C6E02}" type="pres">
      <dgm:prSet presAssocID="{EFF9A32C-46F2-4595-A670-4416B7BB9D8E}" presName="centerBoxChildren" presStyleCnt="0"/>
      <dgm:spPr/>
    </dgm:pt>
    <dgm:pt modelId="{DA2B17D9-B132-45C3-8333-D8FF71CC5CE3}" type="pres">
      <dgm:prSet presAssocID="{5D48ED77-4B5E-493C-BD26-B26FA0A0DFA1}" presName="cChild" presStyleLbl="fgAcc1" presStyleIdx="8" presStyleCnt="10" custScaleX="30072" custScaleY="80423" custLinFactX="13682" custLinFactNeighborX="100000" custLinFactNeighborY="1323">
        <dgm:presLayoutVars>
          <dgm:bulletEnabled val="1"/>
        </dgm:presLayoutVars>
      </dgm:prSet>
      <dgm:spPr/>
      <dgm:t>
        <a:bodyPr/>
        <a:lstStyle/>
        <a:p>
          <a:endParaRPr lang="en-CA"/>
        </a:p>
      </dgm:t>
    </dgm:pt>
    <dgm:pt modelId="{B0DF6CD8-6A02-4019-9DF5-7A0592B00E0E}" type="pres">
      <dgm:prSet presAssocID="{29476190-DB9E-4B43-BA01-C5921FA6BC31}" presName="centerSibTrans" presStyleCnt="0"/>
      <dgm:spPr/>
    </dgm:pt>
    <dgm:pt modelId="{7116B65B-D732-4DC0-AAF7-6C89389D1872}" type="pres">
      <dgm:prSet presAssocID="{AA8D8691-0041-4CAA-AB4B-ED6983A24F49}" presName="cChild" presStyleLbl="fgAcc1" presStyleIdx="9" presStyleCnt="10" custScaleX="26701" custScaleY="72487" custLinFactX="23913" custLinFactNeighborX="100000" custLinFactNeighborY="-2646">
        <dgm:presLayoutVars>
          <dgm:bulletEnabled val="1"/>
        </dgm:presLayoutVars>
      </dgm:prSet>
      <dgm:spPr/>
      <dgm:t>
        <a:bodyPr/>
        <a:lstStyle/>
        <a:p>
          <a:endParaRPr lang="en-CA"/>
        </a:p>
      </dgm:t>
    </dgm:pt>
  </dgm:ptLst>
  <dgm:cxnLst>
    <dgm:cxn modelId="{63A2F7C4-177E-44D9-8077-4551D55FB217}" srcId="{C440C73F-C2E3-451C-8E45-524C5ADD2B68}" destId="{CEF662A5-7CF3-4F36-BDC8-F8B93E1E7602}" srcOrd="1" destOrd="0" parTransId="{56A6CAB2-C236-46F9-9A06-055C5FDC2D9D}" sibTransId="{E2DCDE3C-57EC-4CDC-A19B-16B21A2B584D}"/>
    <dgm:cxn modelId="{D7F48E0A-F5A6-4E88-B537-EECCD2879D0A}" srcId="{B6B536CD-8463-4809-B17E-8EAF427F81E4}" destId="{4D5CD99D-1BB1-4C42-BB8D-2369A6E79B6B}" srcOrd="3" destOrd="0" parTransId="{61B4BE50-C145-4CEC-9087-086D89989166}" sibTransId="{9ECF1A17-9107-42E8-BD80-69E17A83CE8A}"/>
    <dgm:cxn modelId="{6E99825C-8017-46C0-B382-DCFF2D59B623}" type="presOf" srcId="{FE0763C5-B9EC-4622-92D8-EB51CE5A3225}" destId="{107D4AA2-5ECE-48CE-9464-D20F51D75BDD}" srcOrd="0" destOrd="0" presId="urn:microsoft.com/office/officeart/2005/8/layout/target2"/>
    <dgm:cxn modelId="{AE24F360-46E0-4776-9D7E-561B383E95E0}" srcId="{B6B536CD-8463-4809-B17E-8EAF427F81E4}" destId="{A9D4B0C7-3402-4A33-968D-597058569AA3}" srcOrd="2" destOrd="0" parTransId="{E3AA1CC5-26B8-4EDF-9380-ABA20D623502}" sibTransId="{EE8BF10A-9602-47E1-9843-855933363147}"/>
    <dgm:cxn modelId="{847D16B7-05F7-4ADB-8614-AE48478B13C9}" srcId="{9E20C510-AE62-4F01-86F1-E23AB965A3D6}" destId="{5D48ED77-4B5E-493C-BD26-B26FA0A0DFA1}" srcOrd="0" destOrd="0" parTransId="{1099CEAC-5B66-47D4-A6F4-669D9EDA9607}" sibTransId="{29476190-DB9E-4B43-BA01-C5921FA6BC31}"/>
    <dgm:cxn modelId="{E6C45C71-9A0A-42F3-8E3D-9FA6BC5D1815}" type="presOf" srcId="{47CB5075-F4DA-4A2B-9213-945F0FD68A72}" destId="{CBE12EF3-2A09-4455-8A4E-5AF6C7B3BB7A}" srcOrd="0" destOrd="0" presId="urn:microsoft.com/office/officeart/2005/8/layout/target2"/>
    <dgm:cxn modelId="{33B1F4CA-37E1-4DDF-9A52-E08EA0B9C674}" type="presOf" srcId="{AA8D8691-0041-4CAA-AB4B-ED6983A24F49}" destId="{7116B65B-D732-4DC0-AAF7-6C89389D1872}" srcOrd="0" destOrd="0" presId="urn:microsoft.com/office/officeart/2005/8/layout/target2"/>
    <dgm:cxn modelId="{BB367FC4-F54E-45B7-8D0D-D1ED0D4B7077}" type="presOf" srcId="{9E20C510-AE62-4F01-86F1-E23AB965A3D6}" destId="{824BD75E-F007-4BEB-80A6-6DF3F24C19CC}" srcOrd="0" destOrd="0" presId="urn:microsoft.com/office/officeart/2005/8/layout/target2"/>
    <dgm:cxn modelId="{3BF3F924-8D2F-4DFF-910E-C38A8B659CB5}" type="presOf" srcId="{04FC9115-A597-4C4A-8CD5-C643EBF1A3AC}" destId="{1656AC4C-004B-4E41-B9EA-1611AA231B8D}" srcOrd="0" destOrd="0" presId="urn:microsoft.com/office/officeart/2005/8/layout/target2"/>
    <dgm:cxn modelId="{A1E1C5A3-6B61-4AA2-AB32-FAFA11800532}" srcId="{B6B536CD-8463-4809-B17E-8EAF427F81E4}" destId="{04FC9115-A597-4C4A-8CD5-C643EBF1A3AC}" srcOrd="0" destOrd="0" parTransId="{33AD90DF-9327-4B61-878B-477F390B745C}" sibTransId="{D2D3C032-548F-4D3C-AB1B-AA3CD87F6586}"/>
    <dgm:cxn modelId="{650A4D9F-CA42-4002-85FA-A3ADAE475006}" srcId="{C440C73F-C2E3-451C-8E45-524C5ADD2B68}" destId="{FE0763C5-B9EC-4622-92D8-EB51CE5A3225}" srcOrd="2" destOrd="0" parTransId="{D3B3CD68-5342-4C9C-87DD-ECB574F87948}" sibTransId="{347E79CA-863B-4AA1-97F3-389B5CA08A19}"/>
    <dgm:cxn modelId="{42469A99-BADF-40B2-AD58-6BFDE9756309}" srcId="{9E20C510-AE62-4F01-86F1-E23AB965A3D6}" destId="{AA8D8691-0041-4CAA-AB4B-ED6983A24F49}" srcOrd="1" destOrd="0" parTransId="{90C36053-8C6F-4CF1-A845-1348B050B175}" sibTransId="{8F67E5C0-A588-44DC-B848-00139C35747E}"/>
    <dgm:cxn modelId="{4E9A8193-19B0-41D1-AFAC-0435875396EF}" srcId="{C440C73F-C2E3-451C-8E45-524C5ADD2B68}" destId="{21E1CBC3-AE45-400B-BC25-724D0D31B489}" srcOrd="0" destOrd="0" parTransId="{8B607FEE-168D-4DB6-AEB6-112D0E3B313D}" sibTransId="{702F66BE-210B-4EC3-8F35-A174479A8ADD}"/>
    <dgm:cxn modelId="{96133359-E372-418D-AB13-9665F0BA38B7}" srcId="{EFF9A32C-46F2-4595-A670-4416B7BB9D8E}" destId="{C440C73F-C2E3-451C-8E45-524C5ADD2B68}" srcOrd="0" destOrd="0" parTransId="{93C57471-1030-48AB-B023-AD4A88F10FFA}" sibTransId="{8CE7DABC-3219-4ED1-A167-3D43A99B435C}"/>
    <dgm:cxn modelId="{99F2A423-78F5-465D-A9DA-0860DBE988BC}" type="presOf" srcId="{BAE97419-D9B9-4486-877D-8DF5DCD6BCD6}" destId="{51B9086E-7C55-4FFA-95A5-8D8D7D0B0546}" srcOrd="0" destOrd="0" presId="urn:microsoft.com/office/officeart/2005/8/layout/target2"/>
    <dgm:cxn modelId="{086B7DB8-7355-4B4D-9FBE-2F87E05ECDCD}" srcId="{EFF9A32C-46F2-4595-A670-4416B7BB9D8E}" destId="{9E20C510-AE62-4F01-86F1-E23AB965A3D6}" srcOrd="2" destOrd="0" parTransId="{F0E2812F-459A-462C-9A6E-CAF1B910F7EA}" sibTransId="{308FC8F7-4755-4EC4-92DA-DEE5E8CC0924}"/>
    <dgm:cxn modelId="{099EBA40-8A95-4E88-A25D-3448DDC9485B}" type="presOf" srcId="{EFF9A32C-46F2-4595-A670-4416B7BB9D8E}" destId="{5BC1641D-466C-430D-AF25-15AFEDF73DD7}" srcOrd="0" destOrd="0" presId="urn:microsoft.com/office/officeart/2005/8/layout/target2"/>
    <dgm:cxn modelId="{09E98BD1-6427-4E96-B750-D37A25FE947C}" type="presOf" srcId="{4D5CD99D-1BB1-4C42-BB8D-2369A6E79B6B}" destId="{C8348EBF-4DDA-4A7F-B39B-8C5793EB4F6F}" srcOrd="0" destOrd="0" presId="urn:microsoft.com/office/officeart/2005/8/layout/target2"/>
    <dgm:cxn modelId="{D5EE0BEF-CA2A-4C91-A8B0-948AC9FD1FBF}" type="presOf" srcId="{A9D4B0C7-3402-4A33-968D-597058569AA3}" destId="{B61CE35A-C56D-48E1-B8F7-D7AD82DFC593}" srcOrd="0" destOrd="0" presId="urn:microsoft.com/office/officeart/2005/8/layout/target2"/>
    <dgm:cxn modelId="{0109AFA5-2430-4071-AA1A-03BCAA611D6F}" srcId="{B6B536CD-8463-4809-B17E-8EAF427F81E4}" destId="{BAE97419-D9B9-4486-877D-8DF5DCD6BCD6}" srcOrd="1" destOrd="0" parTransId="{08ACD724-C92B-4657-ADCA-C8AF0D6F03C3}" sibTransId="{F5E6DBE2-59FF-472C-A49B-677A36BA3E2A}"/>
    <dgm:cxn modelId="{A97059F2-A76D-496A-A9E6-34C8B9D8637C}" srcId="{EFF9A32C-46F2-4595-A670-4416B7BB9D8E}" destId="{B6B536CD-8463-4809-B17E-8EAF427F81E4}" srcOrd="1" destOrd="0" parTransId="{9401B836-9DDD-4B5F-8461-6F48F20193BF}" sibTransId="{06536477-A8B1-4AE8-B9AC-8B6ECF6783D0}"/>
    <dgm:cxn modelId="{CABCBB3E-D725-4102-B878-590F8AE64A76}" type="presOf" srcId="{5D48ED77-4B5E-493C-BD26-B26FA0A0DFA1}" destId="{DA2B17D9-B132-45C3-8333-D8FF71CC5CE3}" srcOrd="0" destOrd="0" presId="urn:microsoft.com/office/officeart/2005/8/layout/target2"/>
    <dgm:cxn modelId="{E8BD64B1-4865-42CA-B418-D5D8F860CCC9}" type="presOf" srcId="{C440C73F-C2E3-451C-8E45-524C5ADD2B68}" destId="{A1CA80DC-F839-4EC4-A00F-4B4C352CC324}" srcOrd="0" destOrd="0" presId="urn:microsoft.com/office/officeart/2005/8/layout/target2"/>
    <dgm:cxn modelId="{5733F21E-5A3B-4920-94B1-F5AB483DA5A3}" type="presOf" srcId="{B6B536CD-8463-4809-B17E-8EAF427F81E4}" destId="{D89D6B02-4999-4314-BF86-7BA7DA1E01CB}" srcOrd="0" destOrd="0" presId="urn:microsoft.com/office/officeart/2005/8/layout/target2"/>
    <dgm:cxn modelId="{CEDCC291-0A21-4D98-AFB5-33FF798E7323}" type="presOf" srcId="{CEF662A5-7CF3-4F36-BDC8-F8B93E1E7602}" destId="{D62D6173-74E7-42F3-82E9-693CAFEDC126}" srcOrd="0" destOrd="0" presId="urn:microsoft.com/office/officeart/2005/8/layout/target2"/>
    <dgm:cxn modelId="{66972A58-4BA7-4705-ACC8-135BB44099E1}" srcId="{C440C73F-C2E3-451C-8E45-524C5ADD2B68}" destId="{47CB5075-F4DA-4A2B-9213-945F0FD68A72}" srcOrd="3" destOrd="0" parTransId="{945A6AF2-40A2-4C50-8480-2B11BC958B0A}" sibTransId="{BB3B279D-C213-4930-A67C-3FD983DF85CF}"/>
    <dgm:cxn modelId="{5A8B5467-6EE9-42D5-ADDD-84204DA8C4DC}" type="presOf" srcId="{21E1CBC3-AE45-400B-BC25-724D0D31B489}" destId="{2C013049-A5F4-4AC9-8024-0D1E6F0E401D}" srcOrd="0" destOrd="0" presId="urn:microsoft.com/office/officeart/2005/8/layout/target2"/>
    <dgm:cxn modelId="{20F10630-F5BD-4F7C-BC57-5F666DE3DCC0}" type="presParOf" srcId="{5BC1641D-466C-430D-AF25-15AFEDF73DD7}" destId="{DAE058BB-1711-4828-83CF-04D0FECB8865}" srcOrd="0" destOrd="0" presId="urn:microsoft.com/office/officeart/2005/8/layout/target2"/>
    <dgm:cxn modelId="{D858472A-C43C-4FFD-880D-B6A8CCC37F96}" type="presParOf" srcId="{DAE058BB-1711-4828-83CF-04D0FECB8865}" destId="{A1CA80DC-F839-4EC4-A00F-4B4C352CC324}" srcOrd="0" destOrd="0" presId="urn:microsoft.com/office/officeart/2005/8/layout/target2"/>
    <dgm:cxn modelId="{AB9CBE88-CE23-45D4-872F-464690031A68}" type="presParOf" srcId="{DAE058BB-1711-4828-83CF-04D0FECB8865}" destId="{F2238575-55B4-41DF-BC65-69B888C2EE44}" srcOrd="1" destOrd="0" presId="urn:microsoft.com/office/officeart/2005/8/layout/target2"/>
    <dgm:cxn modelId="{E8C907F8-26EE-45D8-889D-D9205C4DB386}" type="presParOf" srcId="{F2238575-55B4-41DF-BC65-69B888C2EE44}" destId="{2C013049-A5F4-4AC9-8024-0D1E6F0E401D}" srcOrd="0" destOrd="0" presId="urn:microsoft.com/office/officeart/2005/8/layout/target2"/>
    <dgm:cxn modelId="{B2143D5B-C882-43FA-9739-84D2C507442B}" type="presParOf" srcId="{F2238575-55B4-41DF-BC65-69B888C2EE44}" destId="{A6810CD2-32AD-42E3-AF2F-C10025516E36}" srcOrd="1" destOrd="0" presId="urn:microsoft.com/office/officeart/2005/8/layout/target2"/>
    <dgm:cxn modelId="{2E63EC9D-CA8C-4560-BCE1-6CFB1AF4D03B}" type="presParOf" srcId="{F2238575-55B4-41DF-BC65-69B888C2EE44}" destId="{D62D6173-74E7-42F3-82E9-693CAFEDC126}" srcOrd="2" destOrd="0" presId="urn:microsoft.com/office/officeart/2005/8/layout/target2"/>
    <dgm:cxn modelId="{8FB20AB3-CB79-4AE1-94A0-20CF45041E6D}" type="presParOf" srcId="{F2238575-55B4-41DF-BC65-69B888C2EE44}" destId="{E6AD80CE-19B9-4A0E-B875-2D1BE955A939}" srcOrd="3" destOrd="0" presId="urn:microsoft.com/office/officeart/2005/8/layout/target2"/>
    <dgm:cxn modelId="{FF56F205-76E5-409F-AED7-028D76875FDB}" type="presParOf" srcId="{F2238575-55B4-41DF-BC65-69B888C2EE44}" destId="{107D4AA2-5ECE-48CE-9464-D20F51D75BDD}" srcOrd="4" destOrd="0" presId="urn:microsoft.com/office/officeart/2005/8/layout/target2"/>
    <dgm:cxn modelId="{F48D8B59-A5AB-40E8-AB49-C332C870AF6C}" type="presParOf" srcId="{F2238575-55B4-41DF-BC65-69B888C2EE44}" destId="{3014DECE-5CD7-4FE3-89C0-42129F17D47F}" srcOrd="5" destOrd="0" presId="urn:microsoft.com/office/officeart/2005/8/layout/target2"/>
    <dgm:cxn modelId="{A371F19C-1BE6-4AE5-AE61-6791B8B51F6F}" type="presParOf" srcId="{F2238575-55B4-41DF-BC65-69B888C2EE44}" destId="{CBE12EF3-2A09-4455-8A4E-5AF6C7B3BB7A}" srcOrd="6" destOrd="0" presId="urn:microsoft.com/office/officeart/2005/8/layout/target2"/>
    <dgm:cxn modelId="{B43CE61F-8D38-4816-B672-93AF7BEF10CB}" type="presParOf" srcId="{5BC1641D-466C-430D-AF25-15AFEDF73DD7}" destId="{07AF9740-16CD-41D0-B79F-2B89AF51BBA7}" srcOrd="1" destOrd="0" presId="urn:microsoft.com/office/officeart/2005/8/layout/target2"/>
    <dgm:cxn modelId="{F4647906-A3BB-4102-AEB6-CA5BB48C10EB}" type="presParOf" srcId="{07AF9740-16CD-41D0-B79F-2B89AF51BBA7}" destId="{D89D6B02-4999-4314-BF86-7BA7DA1E01CB}" srcOrd="0" destOrd="0" presId="urn:microsoft.com/office/officeart/2005/8/layout/target2"/>
    <dgm:cxn modelId="{59F5795C-713B-4971-893F-DA524F7A2816}" type="presParOf" srcId="{07AF9740-16CD-41D0-B79F-2B89AF51BBA7}" destId="{6495648C-D3FC-4D27-81FB-DA212CBE3AE8}" srcOrd="1" destOrd="0" presId="urn:microsoft.com/office/officeart/2005/8/layout/target2"/>
    <dgm:cxn modelId="{C6B701E9-0662-48DA-BCF1-F7CA41504F07}" type="presParOf" srcId="{6495648C-D3FC-4D27-81FB-DA212CBE3AE8}" destId="{1656AC4C-004B-4E41-B9EA-1611AA231B8D}" srcOrd="0" destOrd="0" presId="urn:microsoft.com/office/officeart/2005/8/layout/target2"/>
    <dgm:cxn modelId="{D928F023-3EB1-47D5-8D94-D0A80BD60167}" type="presParOf" srcId="{6495648C-D3FC-4D27-81FB-DA212CBE3AE8}" destId="{ABBB1783-1880-4DC6-A7CD-80281C41354C}" srcOrd="1" destOrd="0" presId="urn:microsoft.com/office/officeart/2005/8/layout/target2"/>
    <dgm:cxn modelId="{20A0E3D2-90FF-4C83-B4F5-D176032EDCD6}" type="presParOf" srcId="{6495648C-D3FC-4D27-81FB-DA212CBE3AE8}" destId="{51B9086E-7C55-4FFA-95A5-8D8D7D0B0546}" srcOrd="2" destOrd="0" presId="urn:microsoft.com/office/officeart/2005/8/layout/target2"/>
    <dgm:cxn modelId="{637957F2-B5B4-4E67-8536-26ADAC3A69D6}" type="presParOf" srcId="{6495648C-D3FC-4D27-81FB-DA212CBE3AE8}" destId="{D07E5605-655B-4975-833F-9778C607C191}" srcOrd="3" destOrd="0" presId="urn:microsoft.com/office/officeart/2005/8/layout/target2"/>
    <dgm:cxn modelId="{B928D23E-B586-4616-BB7D-AD97FF7B670A}" type="presParOf" srcId="{6495648C-D3FC-4D27-81FB-DA212CBE3AE8}" destId="{B61CE35A-C56D-48E1-B8F7-D7AD82DFC593}" srcOrd="4" destOrd="0" presId="urn:microsoft.com/office/officeart/2005/8/layout/target2"/>
    <dgm:cxn modelId="{25B25F8A-1E4F-4F3F-AE1E-0D66FED3D80D}" type="presParOf" srcId="{6495648C-D3FC-4D27-81FB-DA212CBE3AE8}" destId="{5945996C-E776-41A4-8FE7-881EC511E543}" srcOrd="5" destOrd="0" presId="urn:microsoft.com/office/officeart/2005/8/layout/target2"/>
    <dgm:cxn modelId="{C94A8691-7B13-4A32-80C0-68B7F2A340F1}" type="presParOf" srcId="{6495648C-D3FC-4D27-81FB-DA212CBE3AE8}" destId="{C8348EBF-4DDA-4A7F-B39B-8C5793EB4F6F}" srcOrd="6" destOrd="0" presId="urn:microsoft.com/office/officeart/2005/8/layout/target2"/>
    <dgm:cxn modelId="{B87012B0-8CA3-4010-BC4A-79F97DF2F4F2}" type="presParOf" srcId="{5BC1641D-466C-430D-AF25-15AFEDF73DD7}" destId="{ECA5E718-AFDE-4678-9B97-D38733841B9F}" srcOrd="2" destOrd="0" presId="urn:microsoft.com/office/officeart/2005/8/layout/target2"/>
    <dgm:cxn modelId="{04222739-AF5E-4501-A13F-A1D070540AEB}" type="presParOf" srcId="{ECA5E718-AFDE-4678-9B97-D38733841B9F}" destId="{824BD75E-F007-4BEB-80A6-6DF3F24C19CC}" srcOrd="0" destOrd="0" presId="urn:microsoft.com/office/officeart/2005/8/layout/target2"/>
    <dgm:cxn modelId="{A0F1E163-ABEB-4176-B0ED-C751F37F7229}" type="presParOf" srcId="{ECA5E718-AFDE-4678-9B97-D38733841B9F}" destId="{8177E926-A41B-4345-ABC9-15861C0C6E02}" srcOrd="1" destOrd="0" presId="urn:microsoft.com/office/officeart/2005/8/layout/target2"/>
    <dgm:cxn modelId="{9B1C6C12-4845-47B0-83D5-C83B62A956FC}" type="presParOf" srcId="{8177E926-A41B-4345-ABC9-15861C0C6E02}" destId="{DA2B17D9-B132-45C3-8333-D8FF71CC5CE3}" srcOrd="0" destOrd="0" presId="urn:microsoft.com/office/officeart/2005/8/layout/target2"/>
    <dgm:cxn modelId="{055A41A7-C511-4AFF-B875-67CA42341F9D}" type="presParOf" srcId="{8177E926-A41B-4345-ABC9-15861C0C6E02}" destId="{B0DF6CD8-6A02-4019-9DF5-7A0592B00E0E}" srcOrd="1" destOrd="0" presId="urn:microsoft.com/office/officeart/2005/8/layout/target2"/>
    <dgm:cxn modelId="{CB27CD2A-3BA7-483A-BA8D-DE10F56534F8}" type="presParOf" srcId="{8177E926-A41B-4345-ABC9-15861C0C6E02}" destId="{7116B65B-D732-4DC0-AAF7-6C89389D1872}" srcOrd="2"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25A0CF-35FC-4FA5-8FF9-BBACDFCBCCD4}"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0C679785-F72E-4267-AEED-BFBC335EF334}">
      <dgm:prSet phldrT="[Text]"/>
      <dgm:spPr/>
      <dgm:t>
        <a:bodyPr/>
        <a:lstStyle/>
        <a:p>
          <a:r>
            <a:rPr lang="en-US" dirty="0" smtClean="0"/>
            <a:t>Issues to be addressed</a:t>
          </a:r>
          <a:endParaRPr lang="en-US" dirty="0"/>
        </a:p>
      </dgm:t>
    </dgm:pt>
    <dgm:pt modelId="{B2CE6612-E99A-4601-9539-7EC0E0B61B2C}" type="parTrans" cxnId="{E790615C-E233-4D03-8D3C-DF9403CD82BD}">
      <dgm:prSet/>
      <dgm:spPr/>
      <dgm:t>
        <a:bodyPr/>
        <a:lstStyle/>
        <a:p>
          <a:endParaRPr lang="en-US"/>
        </a:p>
      </dgm:t>
    </dgm:pt>
    <dgm:pt modelId="{0FCB8035-4C95-42D1-A8A7-F0A113C3B4C7}" type="sibTrans" cxnId="{E790615C-E233-4D03-8D3C-DF9403CD82BD}">
      <dgm:prSet/>
      <dgm:spPr/>
      <dgm:t>
        <a:bodyPr/>
        <a:lstStyle/>
        <a:p>
          <a:endParaRPr lang="en-US"/>
        </a:p>
      </dgm:t>
    </dgm:pt>
    <dgm:pt modelId="{3395E0E7-EA26-4CB9-80BB-1A5B79700D7C}">
      <dgm:prSet phldrT="[Text]"/>
      <dgm:spPr/>
      <dgm:t>
        <a:bodyPr/>
        <a:lstStyle/>
        <a:p>
          <a:r>
            <a:rPr lang="en-US" dirty="0" smtClean="0"/>
            <a:t>Industry dynamics for the business segment</a:t>
          </a:r>
          <a:endParaRPr lang="en-US" dirty="0"/>
        </a:p>
      </dgm:t>
    </dgm:pt>
    <dgm:pt modelId="{08CA3929-8723-40D0-981C-FEAFF9EDD870}" type="parTrans" cxnId="{0006B1E9-C735-4B1B-A78C-64DA0725225E}">
      <dgm:prSet/>
      <dgm:spPr/>
      <dgm:t>
        <a:bodyPr/>
        <a:lstStyle/>
        <a:p>
          <a:endParaRPr lang="en-US"/>
        </a:p>
      </dgm:t>
    </dgm:pt>
    <dgm:pt modelId="{89401DC3-2DEF-4E51-AC1F-0DC47D738CED}" type="sibTrans" cxnId="{0006B1E9-C735-4B1B-A78C-64DA0725225E}">
      <dgm:prSet/>
      <dgm:spPr/>
      <dgm:t>
        <a:bodyPr/>
        <a:lstStyle/>
        <a:p>
          <a:endParaRPr lang="en-US"/>
        </a:p>
      </dgm:t>
    </dgm:pt>
    <dgm:pt modelId="{15DAAC13-084E-4E6B-80F5-1CC83E250804}">
      <dgm:prSet phldrT="[Text]"/>
      <dgm:spPr/>
      <dgm:t>
        <a:bodyPr/>
        <a:lstStyle/>
        <a:p>
          <a:r>
            <a:rPr lang="en-US" dirty="0" smtClean="0"/>
            <a:t>SWOT analysis</a:t>
          </a:r>
          <a:endParaRPr lang="en-US" dirty="0"/>
        </a:p>
      </dgm:t>
    </dgm:pt>
    <dgm:pt modelId="{76658643-926A-4B7A-828A-B2E7E9C775B3}" type="parTrans" cxnId="{7EA1AB3C-67C0-430B-8036-93FBB51A57FF}">
      <dgm:prSet/>
      <dgm:spPr/>
      <dgm:t>
        <a:bodyPr/>
        <a:lstStyle/>
        <a:p>
          <a:endParaRPr lang="en-US"/>
        </a:p>
      </dgm:t>
    </dgm:pt>
    <dgm:pt modelId="{2EEA4B75-97A7-46EC-A59E-D8A7E4B50BB7}" type="sibTrans" cxnId="{7EA1AB3C-67C0-430B-8036-93FBB51A57FF}">
      <dgm:prSet/>
      <dgm:spPr/>
      <dgm:t>
        <a:bodyPr/>
        <a:lstStyle/>
        <a:p>
          <a:endParaRPr lang="en-US"/>
        </a:p>
      </dgm:t>
    </dgm:pt>
    <dgm:pt modelId="{F1C25BC0-62DC-4992-B4B6-5D7C208112D4}">
      <dgm:prSet phldrT="[Text]"/>
      <dgm:spPr/>
      <dgm:t>
        <a:bodyPr/>
        <a:lstStyle/>
        <a:p>
          <a:pPr algn="l"/>
          <a:r>
            <a:rPr lang="en-US" dirty="0" smtClean="0"/>
            <a:t>Key success factors</a:t>
          </a:r>
          <a:endParaRPr lang="en-US" dirty="0"/>
        </a:p>
      </dgm:t>
    </dgm:pt>
    <dgm:pt modelId="{15210B67-E0AC-4DF9-ACCE-85910903A479}" type="parTrans" cxnId="{A54540A8-2A19-45A9-94D5-1829FC10CDE4}">
      <dgm:prSet/>
      <dgm:spPr/>
      <dgm:t>
        <a:bodyPr/>
        <a:lstStyle/>
        <a:p>
          <a:endParaRPr lang="en-US"/>
        </a:p>
      </dgm:t>
    </dgm:pt>
    <dgm:pt modelId="{3AEB793B-FC71-4295-BCF8-DE6ECA457587}" type="sibTrans" cxnId="{A54540A8-2A19-45A9-94D5-1829FC10CDE4}">
      <dgm:prSet/>
      <dgm:spPr/>
      <dgm:t>
        <a:bodyPr/>
        <a:lstStyle/>
        <a:p>
          <a:endParaRPr lang="en-US"/>
        </a:p>
      </dgm:t>
    </dgm:pt>
    <dgm:pt modelId="{B0610259-221C-41EE-A955-DAF35BDFE12F}">
      <dgm:prSet phldrT="[Text]"/>
      <dgm:spPr/>
      <dgm:t>
        <a:bodyPr/>
        <a:lstStyle/>
        <a:p>
          <a:r>
            <a:rPr lang="en-US" dirty="0" smtClean="0"/>
            <a:t>Spectrum of Innovation</a:t>
          </a:r>
          <a:endParaRPr lang="en-US" dirty="0"/>
        </a:p>
      </dgm:t>
    </dgm:pt>
    <dgm:pt modelId="{AEAE3B04-8D9B-460D-9DAE-473D8BA45D91}" type="parTrans" cxnId="{47EB5B6B-ED51-4F29-BAAD-1E83DA5DC24A}">
      <dgm:prSet/>
      <dgm:spPr/>
      <dgm:t>
        <a:bodyPr/>
        <a:lstStyle/>
        <a:p>
          <a:endParaRPr lang="en-US"/>
        </a:p>
      </dgm:t>
    </dgm:pt>
    <dgm:pt modelId="{ECFB39B2-BF5A-4A33-BB02-7FDFB44C10CA}" type="sibTrans" cxnId="{47EB5B6B-ED51-4F29-BAAD-1E83DA5DC24A}">
      <dgm:prSet/>
      <dgm:spPr/>
      <dgm:t>
        <a:bodyPr/>
        <a:lstStyle/>
        <a:p>
          <a:endParaRPr lang="en-US"/>
        </a:p>
      </dgm:t>
    </dgm:pt>
    <dgm:pt modelId="{54C57374-369F-4828-9F59-98F1F0F312FD}">
      <dgm:prSet phldrT="[Text]"/>
      <dgm:spPr/>
      <dgm:t>
        <a:bodyPr/>
        <a:lstStyle/>
        <a:p>
          <a:r>
            <a:rPr lang="en-US" dirty="0" smtClean="0"/>
            <a:t>Competitive position</a:t>
          </a:r>
          <a:endParaRPr lang="en-US" dirty="0"/>
        </a:p>
      </dgm:t>
    </dgm:pt>
    <dgm:pt modelId="{4827A470-EC32-4BAA-AAA8-3BE99882C5AF}" type="parTrans" cxnId="{857730CC-CD36-4393-B818-BF8E35449CDE}">
      <dgm:prSet/>
      <dgm:spPr/>
      <dgm:t>
        <a:bodyPr/>
        <a:lstStyle/>
        <a:p>
          <a:endParaRPr lang="en-US"/>
        </a:p>
      </dgm:t>
    </dgm:pt>
    <dgm:pt modelId="{105DAE2F-A97E-4236-AE47-1396B3B0C3D4}" type="sibTrans" cxnId="{857730CC-CD36-4393-B818-BF8E35449CDE}">
      <dgm:prSet/>
      <dgm:spPr/>
      <dgm:t>
        <a:bodyPr/>
        <a:lstStyle/>
        <a:p>
          <a:endParaRPr lang="en-US"/>
        </a:p>
      </dgm:t>
    </dgm:pt>
    <dgm:pt modelId="{41C54010-F9D4-4A6C-B393-6C59A69570A4}">
      <dgm:prSet phldrT="[Text]"/>
      <dgm:spPr/>
      <dgm:t>
        <a:bodyPr/>
        <a:lstStyle/>
        <a:p>
          <a:r>
            <a:rPr lang="en-US" dirty="0" smtClean="0"/>
            <a:t>Strategic Condition</a:t>
          </a:r>
          <a:endParaRPr lang="en-US" dirty="0"/>
        </a:p>
      </dgm:t>
    </dgm:pt>
    <dgm:pt modelId="{3AB50C88-704F-4256-B15C-D84C98FAAE5D}" type="parTrans" cxnId="{D84943AE-D631-4B66-A7F9-A2179431ACBA}">
      <dgm:prSet/>
      <dgm:spPr/>
      <dgm:t>
        <a:bodyPr/>
        <a:lstStyle/>
        <a:p>
          <a:endParaRPr lang="en-US"/>
        </a:p>
      </dgm:t>
    </dgm:pt>
    <dgm:pt modelId="{965CE3FC-EB18-4F83-ACCA-38E726612E5A}" type="sibTrans" cxnId="{D84943AE-D631-4B66-A7F9-A2179431ACBA}">
      <dgm:prSet/>
      <dgm:spPr/>
      <dgm:t>
        <a:bodyPr/>
        <a:lstStyle/>
        <a:p>
          <a:endParaRPr lang="en-US"/>
        </a:p>
      </dgm:t>
    </dgm:pt>
    <dgm:pt modelId="{F8717EDD-18F8-4A70-8AE8-5BA4E9C1EDE9}">
      <dgm:prSet phldrT="[Text]"/>
      <dgm:spPr/>
      <dgm:t>
        <a:bodyPr/>
        <a:lstStyle/>
        <a:p>
          <a:r>
            <a:rPr lang="en-US" dirty="0" smtClean="0"/>
            <a:t>Competitive intensity</a:t>
          </a:r>
          <a:endParaRPr lang="en-US" dirty="0"/>
        </a:p>
      </dgm:t>
    </dgm:pt>
    <dgm:pt modelId="{2DD6915F-668F-41C3-852E-11DA492E89B0}" type="parTrans" cxnId="{23BA6CD7-0348-405E-B5CB-D6E570DD451E}">
      <dgm:prSet/>
      <dgm:spPr/>
      <dgm:t>
        <a:bodyPr/>
        <a:lstStyle/>
        <a:p>
          <a:endParaRPr lang="en-US"/>
        </a:p>
      </dgm:t>
    </dgm:pt>
    <dgm:pt modelId="{BB904606-7B2F-4B7B-AF1D-C6A2F2E09640}" type="sibTrans" cxnId="{23BA6CD7-0348-405E-B5CB-D6E570DD451E}">
      <dgm:prSet/>
      <dgm:spPr/>
      <dgm:t>
        <a:bodyPr/>
        <a:lstStyle/>
        <a:p>
          <a:endParaRPr lang="en-US"/>
        </a:p>
      </dgm:t>
    </dgm:pt>
    <dgm:pt modelId="{AE741DE3-5294-48A5-BF5A-EF6D8DECA6C8}">
      <dgm:prSet phldrT="[Text]"/>
      <dgm:spPr/>
      <dgm:t>
        <a:bodyPr/>
        <a:lstStyle/>
        <a:p>
          <a:pPr algn="l"/>
          <a:r>
            <a:rPr lang="en-US" dirty="0" smtClean="0"/>
            <a:t>Basis of competition</a:t>
          </a:r>
          <a:endParaRPr lang="en-US" dirty="0"/>
        </a:p>
      </dgm:t>
    </dgm:pt>
    <dgm:pt modelId="{04153396-09A5-4D64-8DCB-EB3CBA328F44}" type="parTrans" cxnId="{C55FBDE1-344D-4228-9A48-A37DA08863EF}">
      <dgm:prSet/>
      <dgm:spPr/>
      <dgm:t>
        <a:bodyPr/>
        <a:lstStyle/>
        <a:p>
          <a:endParaRPr lang="en-US"/>
        </a:p>
      </dgm:t>
    </dgm:pt>
    <dgm:pt modelId="{BABA5A06-7370-4548-9DF0-FD30A656809A}" type="sibTrans" cxnId="{C55FBDE1-344D-4228-9A48-A37DA08863EF}">
      <dgm:prSet/>
      <dgm:spPr/>
      <dgm:t>
        <a:bodyPr/>
        <a:lstStyle/>
        <a:p>
          <a:endParaRPr lang="en-US"/>
        </a:p>
      </dgm:t>
    </dgm:pt>
    <dgm:pt modelId="{2953548E-9AF3-467E-ADF5-E86BE371364D}" type="pres">
      <dgm:prSet presAssocID="{7C25A0CF-35FC-4FA5-8FF9-BBACDFCBCCD4}" presName="cycleMatrixDiagram" presStyleCnt="0">
        <dgm:presLayoutVars>
          <dgm:chMax val="1"/>
          <dgm:dir/>
          <dgm:animLvl val="lvl"/>
          <dgm:resizeHandles val="exact"/>
        </dgm:presLayoutVars>
      </dgm:prSet>
      <dgm:spPr/>
      <dgm:t>
        <a:bodyPr/>
        <a:lstStyle/>
        <a:p>
          <a:endParaRPr lang="en-US"/>
        </a:p>
      </dgm:t>
    </dgm:pt>
    <dgm:pt modelId="{D0F5EBCD-A802-42AF-B586-F842FF5AD998}" type="pres">
      <dgm:prSet presAssocID="{7C25A0CF-35FC-4FA5-8FF9-BBACDFCBCCD4}" presName="children" presStyleCnt="0"/>
      <dgm:spPr/>
    </dgm:pt>
    <dgm:pt modelId="{011B1363-7086-4DBD-947E-B7F7BB129653}" type="pres">
      <dgm:prSet presAssocID="{7C25A0CF-35FC-4FA5-8FF9-BBACDFCBCCD4}" presName="child1group" presStyleCnt="0"/>
      <dgm:spPr/>
    </dgm:pt>
    <dgm:pt modelId="{876C2FBE-1A2C-419C-99A0-B6108A943402}" type="pres">
      <dgm:prSet presAssocID="{7C25A0CF-35FC-4FA5-8FF9-BBACDFCBCCD4}" presName="child1" presStyleLbl="bgAcc1" presStyleIdx="0" presStyleCnt="4" custLinFactNeighborX="-38773"/>
      <dgm:spPr/>
      <dgm:t>
        <a:bodyPr/>
        <a:lstStyle/>
        <a:p>
          <a:endParaRPr lang="en-US"/>
        </a:p>
      </dgm:t>
    </dgm:pt>
    <dgm:pt modelId="{0ED462F0-9048-40E7-98DA-32077E5EB5B3}" type="pres">
      <dgm:prSet presAssocID="{7C25A0CF-35FC-4FA5-8FF9-BBACDFCBCCD4}" presName="child1Text" presStyleLbl="bgAcc1" presStyleIdx="0" presStyleCnt="4">
        <dgm:presLayoutVars>
          <dgm:bulletEnabled val="1"/>
        </dgm:presLayoutVars>
      </dgm:prSet>
      <dgm:spPr/>
      <dgm:t>
        <a:bodyPr/>
        <a:lstStyle/>
        <a:p>
          <a:endParaRPr lang="en-US"/>
        </a:p>
      </dgm:t>
    </dgm:pt>
    <dgm:pt modelId="{D0A7A422-A51E-4996-ABBD-0CEB729A1759}" type="pres">
      <dgm:prSet presAssocID="{7C25A0CF-35FC-4FA5-8FF9-BBACDFCBCCD4}" presName="child2group" presStyleCnt="0"/>
      <dgm:spPr/>
    </dgm:pt>
    <dgm:pt modelId="{2F5480A3-90B4-486D-910E-AD1896E01FFD}" type="pres">
      <dgm:prSet presAssocID="{7C25A0CF-35FC-4FA5-8FF9-BBACDFCBCCD4}" presName="child2" presStyleLbl="bgAcc1" presStyleIdx="1" presStyleCnt="4" custLinFactNeighborX="40493" custLinFactNeighborY="5057"/>
      <dgm:spPr/>
      <dgm:t>
        <a:bodyPr/>
        <a:lstStyle/>
        <a:p>
          <a:endParaRPr lang="en-US"/>
        </a:p>
      </dgm:t>
    </dgm:pt>
    <dgm:pt modelId="{31E332D1-9C5D-4781-A7FF-6126679AB4B5}" type="pres">
      <dgm:prSet presAssocID="{7C25A0CF-35FC-4FA5-8FF9-BBACDFCBCCD4}" presName="child2Text" presStyleLbl="bgAcc1" presStyleIdx="1" presStyleCnt="4">
        <dgm:presLayoutVars>
          <dgm:bulletEnabled val="1"/>
        </dgm:presLayoutVars>
      </dgm:prSet>
      <dgm:spPr/>
      <dgm:t>
        <a:bodyPr/>
        <a:lstStyle/>
        <a:p>
          <a:endParaRPr lang="en-US"/>
        </a:p>
      </dgm:t>
    </dgm:pt>
    <dgm:pt modelId="{A5A47FB7-29E5-447A-9B8D-4A77D6C8D33B}" type="pres">
      <dgm:prSet presAssocID="{7C25A0CF-35FC-4FA5-8FF9-BBACDFCBCCD4}" presName="child3group" presStyleCnt="0"/>
      <dgm:spPr/>
    </dgm:pt>
    <dgm:pt modelId="{9971E958-CB3A-476C-B95F-3188FE26F707}" type="pres">
      <dgm:prSet presAssocID="{7C25A0CF-35FC-4FA5-8FF9-BBACDFCBCCD4}" presName="child3" presStyleLbl="bgAcc1" presStyleIdx="2" presStyleCnt="4" custLinFactNeighborX="40493" custLinFactNeighborY="-5150"/>
      <dgm:spPr/>
      <dgm:t>
        <a:bodyPr/>
        <a:lstStyle/>
        <a:p>
          <a:endParaRPr lang="en-US"/>
        </a:p>
      </dgm:t>
    </dgm:pt>
    <dgm:pt modelId="{183AF0B8-27EE-4CEB-9B21-1C5A1D0E55BF}" type="pres">
      <dgm:prSet presAssocID="{7C25A0CF-35FC-4FA5-8FF9-BBACDFCBCCD4}" presName="child3Text" presStyleLbl="bgAcc1" presStyleIdx="2" presStyleCnt="4">
        <dgm:presLayoutVars>
          <dgm:bulletEnabled val="1"/>
        </dgm:presLayoutVars>
      </dgm:prSet>
      <dgm:spPr/>
      <dgm:t>
        <a:bodyPr/>
        <a:lstStyle/>
        <a:p>
          <a:endParaRPr lang="en-US"/>
        </a:p>
      </dgm:t>
    </dgm:pt>
    <dgm:pt modelId="{89316F00-E6E0-4E6D-B782-6724AABA510C}" type="pres">
      <dgm:prSet presAssocID="{7C25A0CF-35FC-4FA5-8FF9-BBACDFCBCCD4}" presName="child4group" presStyleCnt="0"/>
      <dgm:spPr/>
    </dgm:pt>
    <dgm:pt modelId="{451262CD-FAE3-4BC6-9FE1-D5B4E57A7EE3}" type="pres">
      <dgm:prSet presAssocID="{7C25A0CF-35FC-4FA5-8FF9-BBACDFCBCCD4}" presName="child4" presStyleLbl="bgAcc1" presStyleIdx="3" presStyleCnt="4" custLinFactNeighborX="-42049" custLinFactNeighborY="-86067"/>
      <dgm:spPr/>
      <dgm:t>
        <a:bodyPr/>
        <a:lstStyle/>
        <a:p>
          <a:endParaRPr lang="en-US"/>
        </a:p>
      </dgm:t>
    </dgm:pt>
    <dgm:pt modelId="{6E87E558-88E8-4795-9594-0554F2DBD5AA}" type="pres">
      <dgm:prSet presAssocID="{7C25A0CF-35FC-4FA5-8FF9-BBACDFCBCCD4}" presName="child4Text" presStyleLbl="bgAcc1" presStyleIdx="3" presStyleCnt="4">
        <dgm:presLayoutVars>
          <dgm:bulletEnabled val="1"/>
        </dgm:presLayoutVars>
      </dgm:prSet>
      <dgm:spPr/>
      <dgm:t>
        <a:bodyPr/>
        <a:lstStyle/>
        <a:p>
          <a:endParaRPr lang="en-US"/>
        </a:p>
      </dgm:t>
    </dgm:pt>
    <dgm:pt modelId="{A070A09B-61C9-435B-93D1-7BF1E07149E2}" type="pres">
      <dgm:prSet presAssocID="{7C25A0CF-35FC-4FA5-8FF9-BBACDFCBCCD4}" presName="childPlaceholder" presStyleCnt="0"/>
      <dgm:spPr/>
    </dgm:pt>
    <dgm:pt modelId="{91D04216-63D3-4DFA-9FE8-13A99D447723}" type="pres">
      <dgm:prSet presAssocID="{7C25A0CF-35FC-4FA5-8FF9-BBACDFCBCCD4}" presName="circle" presStyleCnt="0"/>
      <dgm:spPr/>
    </dgm:pt>
    <dgm:pt modelId="{BAC91159-3014-48CE-BA7E-107F67D7F0FE}" type="pres">
      <dgm:prSet presAssocID="{7C25A0CF-35FC-4FA5-8FF9-BBACDFCBCCD4}" presName="quadrant1" presStyleLbl="node1" presStyleIdx="0" presStyleCnt="4">
        <dgm:presLayoutVars>
          <dgm:chMax val="1"/>
          <dgm:bulletEnabled val="1"/>
        </dgm:presLayoutVars>
      </dgm:prSet>
      <dgm:spPr/>
      <dgm:t>
        <a:bodyPr/>
        <a:lstStyle/>
        <a:p>
          <a:endParaRPr lang="en-US"/>
        </a:p>
      </dgm:t>
    </dgm:pt>
    <dgm:pt modelId="{D41D2269-1840-4F04-843B-A46390339F5F}" type="pres">
      <dgm:prSet presAssocID="{7C25A0CF-35FC-4FA5-8FF9-BBACDFCBCCD4}" presName="quadrant2" presStyleLbl="node1" presStyleIdx="1" presStyleCnt="4">
        <dgm:presLayoutVars>
          <dgm:chMax val="1"/>
          <dgm:bulletEnabled val="1"/>
        </dgm:presLayoutVars>
      </dgm:prSet>
      <dgm:spPr/>
      <dgm:t>
        <a:bodyPr/>
        <a:lstStyle/>
        <a:p>
          <a:endParaRPr lang="en-US"/>
        </a:p>
      </dgm:t>
    </dgm:pt>
    <dgm:pt modelId="{67ABBC17-90BF-4B88-B2AA-E84C7AE69BED}" type="pres">
      <dgm:prSet presAssocID="{7C25A0CF-35FC-4FA5-8FF9-BBACDFCBCCD4}" presName="quadrant3" presStyleLbl="node1" presStyleIdx="2" presStyleCnt="4">
        <dgm:presLayoutVars>
          <dgm:chMax val="1"/>
          <dgm:bulletEnabled val="1"/>
        </dgm:presLayoutVars>
      </dgm:prSet>
      <dgm:spPr/>
      <dgm:t>
        <a:bodyPr/>
        <a:lstStyle/>
        <a:p>
          <a:endParaRPr lang="en-US"/>
        </a:p>
      </dgm:t>
    </dgm:pt>
    <dgm:pt modelId="{9496BC98-0F7A-45D8-8C8A-747C00B2BA44}" type="pres">
      <dgm:prSet presAssocID="{7C25A0CF-35FC-4FA5-8FF9-BBACDFCBCCD4}" presName="quadrant4" presStyleLbl="node1" presStyleIdx="3" presStyleCnt="4" custScaleX="107474" custScaleY="109300" custLinFactNeighborX="-9816" custLinFactNeighborY="6467">
        <dgm:presLayoutVars>
          <dgm:chMax val="1"/>
          <dgm:bulletEnabled val="1"/>
        </dgm:presLayoutVars>
      </dgm:prSet>
      <dgm:spPr/>
      <dgm:t>
        <a:bodyPr/>
        <a:lstStyle/>
        <a:p>
          <a:endParaRPr lang="en-US"/>
        </a:p>
      </dgm:t>
    </dgm:pt>
    <dgm:pt modelId="{4BFE906F-F237-4A92-A1F8-0759B6A8EEFB}" type="pres">
      <dgm:prSet presAssocID="{7C25A0CF-35FC-4FA5-8FF9-BBACDFCBCCD4}" presName="quadrantPlaceholder" presStyleCnt="0"/>
      <dgm:spPr/>
    </dgm:pt>
    <dgm:pt modelId="{5DDAA9FA-EC37-48AB-A180-5F32A619FD47}" type="pres">
      <dgm:prSet presAssocID="{7C25A0CF-35FC-4FA5-8FF9-BBACDFCBCCD4}" presName="center1" presStyleLbl="fgShp" presStyleIdx="0" presStyleCnt="2"/>
      <dgm:spPr/>
    </dgm:pt>
    <dgm:pt modelId="{6EA32C02-0633-451F-ADEC-C0C272BE2B46}" type="pres">
      <dgm:prSet presAssocID="{7C25A0CF-35FC-4FA5-8FF9-BBACDFCBCCD4}" presName="center2" presStyleLbl="fgShp" presStyleIdx="1" presStyleCnt="2" custLinFactNeighborX="-14950" custLinFactNeighborY="7169"/>
      <dgm:spPr/>
    </dgm:pt>
  </dgm:ptLst>
  <dgm:cxnLst>
    <dgm:cxn modelId="{47EB5B6B-ED51-4F29-BAAD-1E83DA5DC24A}" srcId="{7C25A0CF-35FC-4FA5-8FF9-BBACDFCBCCD4}" destId="{B0610259-221C-41EE-A955-DAF35BDFE12F}" srcOrd="2" destOrd="0" parTransId="{AEAE3B04-8D9B-460D-9DAE-473D8BA45D91}" sibTransId="{ECFB39B2-BF5A-4A33-BB02-7FDFB44C10CA}"/>
    <dgm:cxn modelId="{15464AE6-117C-4187-BBBD-EF1203C22EAB}" type="presOf" srcId="{15DAAC13-084E-4E6B-80F5-1CC83E250804}" destId="{D41D2269-1840-4F04-843B-A46390339F5F}" srcOrd="0" destOrd="0" presId="urn:microsoft.com/office/officeart/2005/8/layout/cycle4"/>
    <dgm:cxn modelId="{23BA6CD7-0348-405E-B5CB-D6E570DD451E}" srcId="{41C54010-F9D4-4A6C-B393-6C59A69570A4}" destId="{F8717EDD-18F8-4A70-8AE8-5BA4E9C1EDE9}" srcOrd="0" destOrd="0" parTransId="{2DD6915F-668F-41C3-852E-11DA492E89B0}" sibTransId="{BB904606-7B2F-4B7B-AF1D-C6A2F2E09640}"/>
    <dgm:cxn modelId="{A334BF7D-EC9D-42B7-8F8C-776CA92E8FF0}" type="presOf" srcId="{3395E0E7-EA26-4CB9-80BB-1A5B79700D7C}" destId="{0ED462F0-9048-40E7-98DA-32077E5EB5B3}" srcOrd="1" destOrd="0" presId="urn:microsoft.com/office/officeart/2005/8/layout/cycle4"/>
    <dgm:cxn modelId="{19641BFB-38C8-47FD-BAE6-33ECC0534020}" type="presOf" srcId="{0C679785-F72E-4267-AEED-BFBC335EF334}" destId="{BAC91159-3014-48CE-BA7E-107F67D7F0FE}" srcOrd="0" destOrd="0" presId="urn:microsoft.com/office/officeart/2005/8/layout/cycle4"/>
    <dgm:cxn modelId="{A54540A8-2A19-45A9-94D5-1829FC10CDE4}" srcId="{15DAAC13-084E-4E6B-80F5-1CC83E250804}" destId="{F1C25BC0-62DC-4992-B4B6-5D7C208112D4}" srcOrd="0" destOrd="0" parTransId="{15210B67-E0AC-4DF9-ACCE-85910903A479}" sibTransId="{3AEB793B-FC71-4295-BCF8-DE6ECA457587}"/>
    <dgm:cxn modelId="{497C3125-82F9-4044-B3D2-5A05E1EE0012}" type="presOf" srcId="{F1C25BC0-62DC-4992-B4B6-5D7C208112D4}" destId="{31E332D1-9C5D-4781-A7FF-6126679AB4B5}" srcOrd="1" destOrd="0" presId="urn:microsoft.com/office/officeart/2005/8/layout/cycle4"/>
    <dgm:cxn modelId="{7EA1AB3C-67C0-430B-8036-93FBB51A57FF}" srcId="{7C25A0CF-35FC-4FA5-8FF9-BBACDFCBCCD4}" destId="{15DAAC13-084E-4E6B-80F5-1CC83E250804}" srcOrd="1" destOrd="0" parTransId="{76658643-926A-4B7A-828A-B2E7E9C775B3}" sibTransId="{2EEA4B75-97A7-46EC-A59E-D8A7E4B50BB7}"/>
    <dgm:cxn modelId="{46F00112-D71C-401A-9BB5-7CE90AE62E42}" type="presOf" srcId="{41C54010-F9D4-4A6C-B393-6C59A69570A4}" destId="{9496BC98-0F7A-45D8-8C8A-747C00B2BA44}" srcOrd="0" destOrd="0" presId="urn:microsoft.com/office/officeart/2005/8/layout/cycle4"/>
    <dgm:cxn modelId="{857730CC-CD36-4393-B818-BF8E35449CDE}" srcId="{B0610259-221C-41EE-A955-DAF35BDFE12F}" destId="{54C57374-369F-4828-9F59-98F1F0F312FD}" srcOrd="0" destOrd="0" parTransId="{4827A470-EC32-4BAA-AAA8-3BE99882C5AF}" sibTransId="{105DAE2F-A97E-4236-AE47-1396B3B0C3D4}"/>
    <dgm:cxn modelId="{345B9508-7E1E-4927-8C16-1CE32E66C730}" type="presOf" srcId="{7C25A0CF-35FC-4FA5-8FF9-BBACDFCBCCD4}" destId="{2953548E-9AF3-467E-ADF5-E86BE371364D}" srcOrd="0" destOrd="0" presId="urn:microsoft.com/office/officeart/2005/8/layout/cycle4"/>
    <dgm:cxn modelId="{F201CF39-D231-4A15-8B02-E862D3ED7A17}" type="presOf" srcId="{54C57374-369F-4828-9F59-98F1F0F312FD}" destId="{9971E958-CB3A-476C-B95F-3188FE26F707}" srcOrd="0" destOrd="0" presId="urn:microsoft.com/office/officeart/2005/8/layout/cycle4"/>
    <dgm:cxn modelId="{0FE302AE-C6E4-40A2-9C06-B5871C70C5F7}" type="presOf" srcId="{F8717EDD-18F8-4A70-8AE8-5BA4E9C1EDE9}" destId="{451262CD-FAE3-4BC6-9FE1-D5B4E57A7EE3}" srcOrd="0" destOrd="0" presId="urn:microsoft.com/office/officeart/2005/8/layout/cycle4"/>
    <dgm:cxn modelId="{54FC3CE4-2D84-4C76-92C9-95458C5CAEC5}" type="presOf" srcId="{F8717EDD-18F8-4A70-8AE8-5BA4E9C1EDE9}" destId="{6E87E558-88E8-4795-9594-0554F2DBD5AA}" srcOrd="1" destOrd="0" presId="urn:microsoft.com/office/officeart/2005/8/layout/cycle4"/>
    <dgm:cxn modelId="{7AA406C3-55A1-4CD7-B3AE-673D3B46BD85}" type="presOf" srcId="{3395E0E7-EA26-4CB9-80BB-1A5B79700D7C}" destId="{876C2FBE-1A2C-419C-99A0-B6108A943402}" srcOrd="0" destOrd="0" presId="urn:microsoft.com/office/officeart/2005/8/layout/cycle4"/>
    <dgm:cxn modelId="{0006B1E9-C735-4B1B-A78C-64DA0725225E}" srcId="{0C679785-F72E-4267-AEED-BFBC335EF334}" destId="{3395E0E7-EA26-4CB9-80BB-1A5B79700D7C}" srcOrd="0" destOrd="0" parTransId="{08CA3929-8723-40D0-981C-FEAFF9EDD870}" sibTransId="{89401DC3-2DEF-4E51-AC1F-0DC47D738CED}"/>
    <dgm:cxn modelId="{B7D1848C-AB17-4ACE-B48D-482CF22E923B}" type="presOf" srcId="{54C57374-369F-4828-9F59-98F1F0F312FD}" destId="{183AF0B8-27EE-4CEB-9B21-1C5A1D0E55BF}" srcOrd="1" destOrd="0" presId="urn:microsoft.com/office/officeart/2005/8/layout/cycle4"/>
    <dgm:cxn modelId="{D84943AE-D631-4B66-A7F9-A2179431ACBA}" srcId="{7C25A0CF-35FC-4FA5-8FF9-BBACDFCBCCD4}" destId="{41C54010-F9D4-4A6C-B393-6C59A69570A4}" srcOrd="3" destOrd="0" parTransId="{3AB50C88-704F-4256-B15C-D84C98FAAE5D}" sibTransId="{965CE3FC-EB18-4F83-ACCA-38E726612E5A}"/>
    <dgm:cxn modelId="{7BA694F6-BF7E-4EF2-B711-22189863C6E6}" type="presOf" srcId="{AE741DE3-5294-48A5-BF5A-EF6D8DECA6C8}" destId="{31E332D1-9C5D-4781-A7FF-6126679AB4B5}" srcOrd="1" destOrd="1" presId="urn:microsoft.com/office/officeart/2005/8/layout/cycle4"/>
    <dgm:cxn modelId="{E790615C-E233-4D03-8D3C-DF9403CD82BD}" srcId="{7C25A0CF-35FC-4FA5-8FF9-BBACDFCBCCD4}" destId="{0C679785-F72E-4267-AEED-BFBC335EF334}" srcOrd="0" destOrd="0" parTransId="{B2CE6612-E99A-4601-9539-7EC0E0B61B2C}" sibTransId="{0FCB8035-4C95-42D1-A8A7-F0A113C3B4C7}"/>
    <dgm:cxn modelId="{C55FBDE1-344D-4228-9A48-A37DA08863EF}" srcId="{15DAAC13-084E-4E6B-80F5-1CC83E250804}" destId="{AE741DE3-5294-48A5-BF5A-EF6D8DECA6C8}" srcOrd="1" destOrd="0" parTransId="{04153396-09A5-4D64-8DCB-EB3CBA328F44}" sibTransId="{BABA5A06-7370-4548-9DF0-FD30A656809A}"/>
    <dgm:cxn modelId="{CA87B7DA-3888-4341-949D-B1724EA1E943}" type="presOf" srcId="{AE741DE3-5294-48A5-BF5A-EF6D8DECA6C8}" destId="{2F5480A3-90B4-486D-910E-AD1896E01FFD}" srcOrd="0" destOrd="1" presId="urn:microsoft.com/office/officeart/2005/8/layout/cycle4"/>
    <dgm:cxn modelId="{05FE8952-BCD4-4688-B8AC-30A5D6B05BCB}" type="presOf" srcId="{B0610259-221C-41EE-A955-DAF35BDFE12F}" destId="{67ABBC17-90BF-4B88-B2AA-E84C7AE69BED}" srcOrd="0" destOrd="0" presId="urn:microsoft.com/office/officeart/2005/8/layout/cycle4"/>
    <dgm:cxn modelId="{CE0C97BB-3761-423F-880D-A1A9D3554C73}" type="presOf" srcId="{F1C25BC0-62DC-4992-B4B6-5D7C208112D4}" destId="{2F5480A3-90B4-486D-910E-AD1896E01FFD}" srcOrd="0" destOrd="0" presId="urn:microsoft.com/office/officeart/2005/8/layout/cycle4"/>
    <dgm:cxn modelId="{4189C6A1-D11C-4CD0-809E-57FEC971F980}" type="presParOf" srcId="{2953548E-9AF3-467E-ADF5-E86BE371364D}" destId="{D0F5EBCD-A802-42AF-B586-F842FF5AD998}" srcOrd="0" destOrd="0" presId="urn:microsoft.com/office/officeart/2005/8/layout/cycle4"/>
    <dgm:cxn modelId="{DDF2F442-F946-4948-B90C-8928B7C30D99}" type="presParOf" srcId="{D0F5EBCD-A802-42AF-B586-F842FF5AD998}" destId="{011B1363-7086-4DBD-947E-B7F7BB129653}" srcOrd="0" destOrd="0" presId="urn:microsoft.com/office/officeart/2005/8/layout/cycle4"/>
    <dgm:cxn modelId="{75783F0F-55E7-430A-BEA5-4E98C06D7FD1}" type="presParOf" srcId="{011B1363-7086-4DBD-947E-B7F7BB129653}" destId="{876C2FBE-1A2C-419C-99A0-B6108A943402}" srcOrd="0" destOrd="0" presId="urn:microsoft.com/office/officeart/2005/8/layout/cycle4"/>
    <dgm:cxn modelId="{2B111B6F-F1E4-43C4-A7AF-1EADC726C33A}" type="presParOf" srcId="{011B1363-7086-4DBD-947E-B7F7BB129653}" destId="{0ED462F0-9048-40E7-98DA-32077E5EB5B3}" srcOrd="1" destOrd="0" presId="urn:microsoft.com/office/officeart/2005/8/layout/cycle4"/>
    <dgm:cxn modelId="{6D4C5D36-4E79-4E59-BBF7-5ABC17850535}" type="presParOf" srcId="{D0F5EBCD-A802-42AF-B586-F842FF5AD998}" destId="{D0A7A422-A51E-4996-ABBD-0CEB729A1759}" srcOrd="1" destOrd="0" presId="urn:microsoft.com/office/officeart/2005/8/layout/cycle4"/>
    <dgm:cxn modelId="{545C284C-79B1-4E79-A655-811B68639AAD}" type="presParOf" srcId="{D0A7A422-A51E-4996-ABBD-0CEB729A1759}" destId="{2F5480A3-90B4-486D-910E-AD1896E01FFD}" srcOrd="0" destOrd="0" presId="urn:microsoft.com/office/officeart/2005/8/layout/cycle4"/>
    <dgm:cxn modelId="{14701FE3-F6F3-40EF-8949-0FAD89348BDE}" type="presParOf" srcId="{D0A7A422-A51E-4996-ABBD-0CEB729A1759}" destId="{31E332D1-9C5D-4781-A7FF-6126679AB4B5}" srcOrd="1" destOrd="0" presId="urn:microsoft.com/office/officeart/2005/8/layout/cycle4"/>
    <dgm:cxn modelId="{F370F8A4-B3FB-417D-A417-5F637C90F74A}" type="presParOf" srcId="{D0F5EBCD-A802-42AF-B586-F842FF5AD998}" destId="{A5A47FB7-29E5-447A-9B8D-4A77D6C8D33B}" srcOrd="2" destOrd="0" presId="urn:microsoft.com/office/officeart/2005/8/layout/cycle4"/>
    <dgm:cxn modelId="{4C42BEA1-3911-48BE-9FF9-508EB1DAEB0F}" type="presParOf" srcId="{A5A47FB7-29E5-447A-9B8D-4A77D6C8D33B}" destId="{9971E958-CB3A-476C-B95F-3188FE26F707}" srcOrd="0" destOrd="0" presId="urn:microsoft.com/office/officeart/2005/8/layout/cycle4"/>
    <dgm:cxn modelId="{E77EB44D-B64E-4DC8-AC09-92B1C5CC327E}" type="presParOf" srcId="{A5A47FB7-29E5-447A-9B8D-4A77D6C8D33B}" destId="{183AF0B8-27EE-4CEB-9B21-1C5A1D0E55BF}" srcOrd="1" destOrd="0" presId="urn:microsoft.com/office/officeart/2005/8/layout/cycle4"/>
    <dgm:cxn modelId="{B50D5785-371E-4AB3-8675-3550B1EFC04D}" type="presParOf" srcId="{D0F5EBCD-A802-42AF-B586-F842FF5AD998}" destId="{89316F00-E6E0-4E6D-B782-6724AABA510C}" srcOrd="3" destOrd="0" presId="urn:microsoft.com/office/officeart/2005/8/layout/cycle4"/>
    <dgm:cxn modelId="{64BFFB47-98D0-40C3-B7FC-C33FF1A0D818}" type="presParOf" srcId="{89316F00-E6E0-4E6D-B782-6724AABA510C}" destId="{451262CD-FAE3-4BC6-9FE1-D5B4E57A7EE3}" srcOrd="0" destOrd="0" presId="urn:microsoft.com/office/officeart/2005/8/layout/cycle4"/>
    <dgm:cxn modelId="{D90F4AB6-B363-4B05-B616-865A7EF65DAB}" type="presParOf" srcId="{89316F00-E6E0-4E6D-B782-6724AABA510C}" destId="{6E87E558-88E8-4795-9594-0554F2DBD5AA}" srcOrd="1" destOrd="0" presId="urn:microsoft.com/office/officeart/2005/8/layout/cycle4"/>
    <dgm:cxn modelId="{10A616A1-DC12-412F-8E71-39228A45A9CB}" type="presParOf" srcId="{D0F5EBCD-A802-42AF-B586-F842FF5AD998}" destId="{A070A09B-61C9-435B-93D1-7BF1E07149E2}" srcOrd="4" destOrd="0" presId="urn:microsoft.com/office/officeart/2005/8/layout/cycle4"/>
    <dgm:cxn modelId="{26A387A9-CA93-4E42-AACF-5D5BDC9B3CC6}" type="presParOf" srcId="{2953548E-9AF3-467E-ADF5-E86BE371364D}" destId="{91D04216-63D3-4DFA-9FE8-13A99D447723}" srcOrd="1" destOrd="0" presId="urn:microsoft.com/office/officeart/2005/8/layout/cycle4"/>
    <dgm:cxn modelId="{15087140-7EE3-40CD-B9A6-131A7B11529B}" type="presParOf" srcId="{91D04216-63D3-4DFA-9FE8-13A99D447723}" destId="{BAC91159-3014-48CE-BA7E-107F67D7F0FE}" srcOrd="0" destOrd="0" presId="urn:microsoft.com/office/officeart/2005/8/layout/cycle4"/>
    <dgm:cxn modelId="{9844AD19-1FA3-4AB2-BC87-7FA357CD8617}" type="presParOf" srcId="{91D04216-63D3-4DFA-9FE8-13A99D447723}" destId="{D41D2269-1840-4F04-843B-A46390339F5F}" srcOrd="1" destOrd="0" presId="urn:microsoft.com/office/officeart/2005/8/layout/cycle4"/>
    <dgm:cxn modelId="{FBC6F6E9-BE24-4B1C-BC34-85B8C97DB9F6}" type="presParOf" srcId="{91D04216-63D3-4DFA-9FE8-13A99D447723}" destId="{67ABBC17-90BF-4B88-B2AA-E84C7AE69BED}" srcOrd="2" destOrd="0" presId="urn:microsoft.com/office/officeart/2005/8/layout/cycle4"/>
    <dgm:cxn modelId="{DBCC0151-E85A-479E-A998-349D2170DD05}" type="presParOf" srcId="{91D04216-63D3-4DFA-9FE8-13A99D447723}" destId="{9496BC98-0F7A-45D8-8C8A-747C00B2BA44}" srcOrd="3" destOrd="0" presId="urn:microsoft.com/office/officeart/2005/8/layout/cycle4"/>
    <dgm:cxn modelId="{4755E4FD-F169-4FA1-8EF4-E34335EF4B74}" type="presParOf" srcId="{91D04216-63D3-4DFA-9FE8-13A99D447723}" destId="{4BFE906F-F237-4A92-A1F8-0759B6A8EEFB}" srcOrd="4" destOrd="0" presId="urn:microsoft.com/office/officeart/2005/8/layout/cycle4"/>
    <dgm:cxn modelId="{F89BBDB2-7627-4846-9173-FF560363EDD1}" type="presParOf" srcId="{2953548E-9AF3-467E-ADF5-E86BE371364D}" destId="{5DDAA9FA-EC37-48AB-A180-5F32A619FD47}" srcOrd="2" destOrd="0" presId="urn:microsoft.com/office/officeart/2005/8/layout/cycle4"/>
    <dgm:cxn modelId="{A0982D84-40C0-4F58-A052-F398F3CBF112}" type="presParOf" srcId="{2953548E-9AF3-467E-ADF5-E86BE371364D}" destId="{6EA32C02-0633-451F-ADEC-C0C272BE2B46}"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CA80DC-F839-4EC4-A00F-4B4C352CC324}">
      <dsp:nvSpPr>
        <dsp:cNvPr id="0" name=""/>
        <dsp:cNvSpPr/>
      </dsp:nvSpPr>
      <dsp:spPr>
        <a:xfrm>
          <a:off x="0" y="0"/>
          <a:ext cx="8382000" cy="4251325"/>
        </a:xfrm>
        <a:prstGeom prst="roundRect">
          <a:avLst>
            <a:gd name="adj" fmla="val 85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3299501" numCol="1" spcCol="1270" anchor="t" anchorCtr="0">
          <a:noAutofit/>
        </a:bodyPr>
        <a:lstStyle/>
        <a:p>
          <a:pPr lvl="0" algn="l" defTabSz="933450">
            <a:lnSpc>
              <a:spcPct val="90000"/>
            </a:lnSpc>
            <a:spcBef>
              <a:spcPct val="0"/>
            </a:spcBef>
            <a:spcAft>
              <a:spcPct val="35000"/>
            </a:spcAft>
          </a:pPr>
          <a:r>
            <a:rPr lang="en-CA" sz="2100" kern="1200" dirty="0">
              <a:latin typeface="Times New Roman" pitchFamily="18" charset="0"/>
              <a:cs typeface="Times New Roman" pitchFamily="18" charset="0"/>
            </a:rPr>
            <a:t>Industry/market/customer-centric 'Innovation interest' with minimal risk</a:t>
          </a:r>
        </a:p>
      </dsp:txBody>
      <dsp:txXfrm>
        <a:off x="0" y="0"/>
        <a:ext cx="8382000" cy="4251325"/>
      </dsp:txXfrm>
    </dsp:sp>
    <dsp:sp modelId="{2C013049-A5F4-4AC9-8024-0D1E6F0E401D}">
      <dsp:nvSpPr>
        <dsp:cNvPr id="0" name=""/>
        <dsp:cNvSpPr/>
      </dsp:nvSpPr>
      <dsp:spPr>
        <a:xfrm>
          <a:off x="209550" y="1062831"/>
          <a:ext cx="1257300" cy="72073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CA" sz="1200" kern="1200">
              <a:latin typeface="Times New Roman" pitchFamily="18" charset="0"/>
              <a:cs typeface="Times New Roman" pitchFamily="18" charset="0"/>
            </a:rPr>
            <a:t>Business process continuous improvement</a:t>
          </a:r>
        </a:p>
      </dsp:txBody>
      <dsp:txXfrm>
        <a:off x="209550" y="1062831"/>
        <a:ext cx="1257300" cy="720732"/>
      </dsp:txXfrm>
    </dsp:sp>
    <dsp:sp modelId="{D62D6173-74E7-42F3-82E9-693CAFEDC126}">
      <dsp:nvSpPr>
        <dsp:cNvPr id="0" name=""/>
        <dsp:cNvSpPr/>
      </dsp:nvSpPr>
      <dsp:spPr>
        <a:xfrm>
          <a:off x="209550" y="1814013"/>
          <a:ext cx="1257300" cy="72073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CA" sz="1200" kern="1200">
              <a:latin typeface="Times New Roman" pitchFamily="18" charset="0"/>
              <a:cs typeface="Times New Roman" pitchFamily="18" charset="0"/>
            </a:rPr>
            <a:t>Product line extensions</a:t>
          </a:r>
        </a:p>
      </dsp:txBody>
      <dsp:txXfrm>
        <a:off x="209550" y="1814013"/>
        <a:ext cx="1257300" cy="720732"/>
      </dsp:txXfrm>
    </dsp:sp>
    <dsp:sp modelId="{107D4AA2-5ECE-48CE-9464-D20F51D75BDD}">
      <dsp:nvSpPr>
        <dsp:cNvPr id="0" name=""/>
        <dsp:cNvSpPr/>
      </dsp:nvSpPr>
      <dsp:spPr>
        <a:xfrm>
          <a:off x="209550" y="2565196"/>
          <a:ext cx="1257300" cy="72073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CA" sz="1200" kern="1200">
              <a:latin typeface="Times New Roman" pitchFamily="18" charset="0"/>
              <a:cs typeface="Times New Roman" pitchFamily="18" charset="0"/>
            </a:rPr>
            <a:t>New products</a:t>
          </a:r>
        </a:p>
      </dsp:txBody>
      <dsp:txXfrm>
        <a:off x="209550" y="2565196"/>
        <a:ext cx="1257300" cy="720732"/>
      </dsp:txXfrm>
    </dsp:sp>
    <dsp:sp modelId="{CBE12EF3-2A09-4455-8A4E-5AF6C7B3BB7A}">
      <dsp:nvSpPr>
        <dsp:cNvPr id="0" name=""/>
        <dsp:cNvSpPr/>
      </dsp:nvSpPr>
      <dsp:spPr>
        <a:xfrm>
          <a:off x="209550" y="3316379"/>
          <a:ext cx="1257300" cy="72073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CA" sz="1200" kern="1200">
              <a:latin typeface="Times New Roman" pitchFamily="18" charset="0"/>
              <a:cs typeface="Times New Roman" pitchFamily="18" charset="0"/>
            </a:rPr>
            <a:t>New business models</a:t>
          </a:r>
        </a:p>
      </dsp:txBody>
      <dsp:txXfrm>
        <a:off x="209550" y="3316379"/>
        <a:ext cx="1257300" cy="720732"/>
      </dsp:txXfrm>
    </dsp:sp>
    <dsp:sp modelId="{D89D6B02-4999-4314-BF86-7BA7DA1E01CB}">
      <dsp:nvSpPr>
        <dsp:cNvPr id="0" name=""/>
        <dsp:cNvSpPr/>
      </dsp:nvSpPr>
      <dsp:spPr>
        <a:xfrm>
          <a:off x="1676400" y="1062831"/>
          <a:ext cx="6496050" cy="2975927"/>
        </a:xfrm>
        <a:prstGeom prst="roundRect">
          <a:avLst>
            <a:gd name="adj" fmla="val 105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1889714" numCol="1" spcCol="1270" anchor="t" anchorCtr="0">
          <a:noAutofit/>
        </a:bodyPr>
        <a:lstStyle/>
        <a:p>
          <a:pPr lvl="0" algn="l" defTabSz="933450">
            <a:lnSpc>
              <a:spcPct val="90000"/>
            </a:lnSpc>
            <a:spcBef>
              <a:spcPct val="0"/>
            </a:spcBef>
            <a:spcAft>
              <a:spcPct val="35000"/>
            </a:spcAft>
          </a:pPr>
          <a:r>
            <a:rPr lang="en-CA" sz="2100" kern="1200">
              <a:latin typeface="Times New Roman" pitchFamily="18" charset="0"/>
              <a:cs typeface="Times New Roman" pitchFamily="18" charset="0"/>
            </a:rPr>
            <a:t>Technology 'Innovation interest' with nominal risk</a:t>
          </a:r>
        </a:p>
      </dsp:txBody>
      <dsp:txXfrm>
        <a:off x="1676400" y="1062831"/>
        <a:ext cx="6496050" cy="2975927"/>
      </dsp:txXfrm>
    </dsp:sp>
    <dsp:sp modelId="{1656AC4C-004B-4E41-B9EA-1611AA231B8D}">
      <dsp:nvSpPr>
        <dsp:cNvPr id="0" name=""/>
        <dsp:cNvSpPr/>
      </dsp:nvSpPr>
      <dsp:spPr>
        <a:xfrm>
          <a:off x="1741782" y="1833279"/>
          <a:ext cx="2464796" cy="37274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a:t>'Innovation interest' in com</a:t>
          </a:r>
          <a:r>
            <a:rPr lang="en-CA" sz="700" kern="1200">
              <a:latin typeface="Times New Roman" pitchFamily="18" charset="0"/>
              <a:cs typeface="Times New Roman" pitchFamily="18" charset="0"/>
            </a:rPr>
            <a:t>m</a:t>
          </a:r>
          <a:r>
            <a:rPr lang="en-CA" sz="700" kern="1200"/>
            <a:t>on-use technologies to keep up to date.</a:t>
          </a:r>
        </a:p>
      </dsp:txBody>
      <dsp:txXfrm>
        <a:off x="1741782" y="1833279"/>
        <a:ext cx="2464796" cy="372740"/>
      </dsp:txXfrm>
    </dsp:sp>
    <dsp:sp modelId="{51B9086E-7C55-4FFA-95A5-8D8D7D0B0546}">
      <dsp:nvSpPr>
        <dsp:cNvPr id="0" name=""/>
        <dsp:cNvSpPr/>
      </dsp:nvSpPr>
      <dsp:spPr>
        <a:xfrm>
          <a:off x="1773119" y="2285662"/>
          <a:ext cx="1914087" cy="495001"/>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interest' in a defined market in order to  differentiate  product/service.</a:t>
          </a:r>
        </a:p>
      </dsp:txBody>
      <dsp:txXfrm>
        <a:off x="1773119" y="2285662"/>
        <a:ext cx="1914087" cy="495001"/>
      </dsp:txXfrm>
    </dsp:sp>
    <dsp:sp modelId="{B61CE35A-C56D-48E1-B8F7-D7AD82DFC593}">
      <dsp:nvSpPr>
        <dsp:cNvPr id="0" name=""/>
        <dsp:cNvSpPr/>
      </dsp:nvSpPr>
      <dsp:spPr>
        <a:xfrm>
          <a:off x="1773113" y="2895019"/>
          <a:ext cx="1872785" cy="38937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a:t>
          </a:r>
          <a:r>
            <a:rPr lang="en-CA" sz="700" kern="1200" dirty="0" smtClean="0">
              <a:latin typeface="Times New Roman" pitchFamily="18" charset="0"/>
              <a:cs typeface="Times New Roman" pitchFamily="18" charset="0"/>
            </a:rPr>
            <a:t>interest</a:t>
          </a:r>
          <a:r>
            <a:rPr lang="en-CA" sz="700" kern="1200" dirty="0">
              <a:latin typeface="Times New Roman" pitchFamily="18" charset="0"/>
              <a:cs typeface="Times New Roman" pitchFamily="18" charset="0"/>
            </a:rPr>
            <a:t>' in</a:t>
          </a:r>
          <a:r>
            <a:rPr lang="en-CA" sz="700" kern="1200" dirty="0"/>
            <a:t> emerging technologies.</a:t>
          </a:r>
        </a:p>
      </dsp:txBody>
      <dsp:txXfrm>
        <a:off x="1773113" y="2895019"/>
        <a:ext cx="1872785" cy="389378"/>
      </dsp:txXfrm>
    </dsp:sp>
    <dsp:sp modelId="{C8348EBF-4DDA-4A7F-B39B-8C5793EB4F6F}">
      <dsp:nvSpPr>
        <dsp:cNvPr id="0" name=""/>
        <dsp:cNvSpPr/>
      </dsp:nvSpPr>
      <dsp:spPr>
        <a:xfrm>
          <a:off x="1773119" y="3430112"/>
          <a:ext cx="1616619" cy="40383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interest ' in research</a:t>
          </a:r>
        </a:p>
      </dsp:txBody>
      <dsp:txXfrm>
        <a:off x="1773119" y="3430112"/>
        <a:ext cx="1616619" cy="403830"/>
      </dsp:txXfrm>
    </dsp:sp>
    <dsp:sp modelId="{824BD75E-F007-4BEB-80A6-6DF3F24C19CC}">
      <dsp:nvSpPr>
        <dsp:cNvPr id="0" name=""/>
        <dsp:cNvSpPr/>
      </dsp:nvSpPr>
      <dsp:spPr>
        <a:xfrm>
          <a:off x="3962380" y="2209804"/>
          <a:ext cx="4065624" cy="1720766"/>
        </a:xfrm>
        <a:prstGeom prst="roundRect">
          <a:avLst>
            <a:gd name="adj" fmla="val 105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959855" numCol="1" spcCol="1270" anchor="t" anchorCtr="0">
          <a:noAutofit/>
        </a:bodyPr>
        <a:lstStyle/>
        <a:p>
          <a:pPr lvl="0" algn="l" defTabSz="933450">
            <a:lnSpc>
              <a:spcPct val="90000"/>
            </a:lnSpc>
            <a:spcBef>
              <a:spcPct val="0"/>
            </a:spcBef>
            <a:spcAft>
              <a:spcPct val="35000"/>
            </a:spcAft>
          </a:pPr>
          <a:r>
            <a:rPr lang="en-CA" sz="2100" kern="1200">
              <a:solidFill>
                <a:sysClr val="windowText" lastClr="000000"/>
              </a:solidFill>
              <a:latin typeface="Times New Roman" pitchFamily="18" charset="0"/>
              <a:cs typeface="Times New Roman" pitchFamily="18" charset="0"/>
            </a:rPr>
            <a:t>R&amp;D 'Innovation interest' with high risk</a:t>
          </a:r>
        </a:p>
      </dsp:txBody>
      <dsp:txXfrm>
        <a:off x="3962380" y="2209804"/>
        <a:ext cx="4065624" cy="1720766"/>
      </dsp:txXfrm>
    </dsp:sp>
    <dsp:sp modelId="{DA2B17D9-B132-45C3-8333-D8FF71CC5CE3}">
      <dsp:nvSpPr>
        <dsp:cNvPr id="0" name=""/>
        <dsp:cNvSpPr/>
      </dsp:nvSpPr>
      <dsp:spPr>
        <a:xfrm>
          <a:off x="4157583" y="2975930"/>
          <a:ext cx="1329004" cy="6154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CA" sz="700" kern="1200">
              <a:latin typeface="Times New Roman" pitchFamily="18" charset="0"/>
              <a:cs typeface="Times New Roman" pitchFamily="18" charset="0"/>
            </a:rPr>
            <a:t>Applied Science/</a:t>
          </a:r>
        </a:p>
        <a:p>
          <a:pPr lvl="0" algn="ctr" defTabSz="311150">
            <a:lnSpc>
              <a:spcPct val="90000"/>
            </a:lnSpc>
            <a:spcBef>
              <a:spcPct val="0"/>
            </a:spcBef>
            <a:spcAft>
              <a:spcPct val="35000"/>
            </a:spcAft>
          </a:pPr>
          <a:endParaRPr lang="en-CA" sz="700" kern="1200">
            <a:latin typeface="Times New Roman" pitchFamily="18" charset="0"/>
            <a:cs typeface="Times New Roman" pitchFamily="18" charset="0"/>
          </a:endParaRPr>
        </a:p>
      </dsp:txBody>
      <dsp:txXfrm>
        <a:off x="4157583" y="2975930"/>
        <a:ext cx="1329004" cy="615427"/>
      </dsp:txXfrm>
    </dsp:sp>
    <dsp:sp modelId="{7116B65B-D732-4DC0-AAF7-6C89389D1872}">
      <dsp:nvSpPr>
        <dsp:cNvPr id="0" name=""/>
        <dsp:cNvSpPr/>
      </dsp:nvSpPr>
      <dsp:spPr>
        <a:xfrm>
          <a:off x="6064468" y="2975922"/>
          <a:ext cx="1180026" cy="55469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CA" sz="700" kern="1200">
              <a:latin typeface="Times New Roman" pitchFamily="18" charset="0"/>
              <a:cs typeface="Times New Roman" pitchFamily="18" charset="0"/>
            </a:rPr>
            <a:t>Fundamental science</a:t>
          </a:r>
        </a:p>
      </dsp:txBody>
      <dsp:txXfrm>
        <a:off x="6064468" y="2975922"/>
        <a:ext cx="1180026" cy="5546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CA80DC-F839-4EC4-A00F-4B4C352CC324}">
      <dsp:nvSpPr>
        <dsp:cNvPr id="0" name=""/>
        <dsp:cNvSpPr/>
      </dsp:nvSpPr>
      <dsp:spPr>
        <a:xfrm>
          <a:off x="0" y="0"/>
          <a:ext cx="8153400" cy="3276600"/>
        </a:xfrm>
        <a:prstGeom prst="roundRect">
          <a:avLst>
            <a:gd name="adj" fmla="val 85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2543006" numCol="1" spcCol="1270" anchor="t" anchorCtr="0">
          <a:noAutofit/>
        </a:bodyPr>
        <a:lstStyle/>
        <a:p>
          <a:pPr lvl="0" algn="l" defTabSz="800100">
            <a:lnSpc>
              <a:spcPct val="90000"/>
            </a:lnSpc>
            <a:spcBef>
              <a:spcPct val="0"/>
            </a:spcBef>
            <a:spcAft>
              <a:spcPct val="35000"/>
            </a:spcAft>
          </a:pPr>
          <a:r>
            <a:rPr lang="en-CA" sz="1800" kern="1200" dirty="0">
              <a:solidFill>
                <a:schemeClr val="bg1"/>
              </a:solidFill>
              <a:latin typeface="Times New Roman" pitchFamily="18" charset="0"/>
              <a:cs typeface="Times New Roman" pitchFamily="18" charset="0"/>
            </a:rPr>
            <a:t>Industry/market/customer-centric 'Innovation interest' with minimal risk</a:t>
          </a:r>
        </a:p>
      </dsp:txBody>
      <dsp:txXfrm>
        <a:off x="0" y="0"/>
        <a:ext cx="8153400" cy="3276600"/>
      </dsp:txXfrm>
    </dsp:sp>
    <dsp:sp modelId="{2C013049-A5F4-4AC9-8024-0D1E6F0E401D}">
      <dsp:nvSpPr>
        <dsp:cNvPr id="0" name=""/>
        <dsp:cNvSpPr/>
      </dsp:nvSpPr>
      <dsp:spPr>
        <a:xfrm>
          <a:off x="203835" y="819150"/>
          <a:ext cx="1223010" cy="551006"/>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a:latin typeface="Times New Roman" pitchFamily="18" charset="0"/>
              <a:cs typeface="Times New Roman" pitchFamily="18" charset="0"/>
            </a:rPr>
            <a:t>Business process continuous improvement</a:t>
          </a:r>
        </a:p>
      </dsp:txBody>
      <dsp:txXfrm>
        <a:off x="203835" y="819150"/>
        <a:ext cx="1223010" cy="551006"/>
      </dsp:txXfrm>
    </dsp:sp>
    <dsp:sp modelId="{D62D6173-74E7-42F3-82E9-693CAFEDC126}">
      <dsp:nvSpPr>
        <dsp:cNvPr id="0" name=""/>
        <dsp:cNvSpPr/>
      </dsp:nvSpPr>
      <dsp:spPr>
        <a:xfrm>
          <a:off x="203835" y="1399537"/>
          <a:ext cx="1223010" cy="551006"/>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a:latin typeface="Times New Roman" pitchFamily="18" charset="0"/>
              <a:cs typeface="Times New Roman" pitchFamily="18" charset="0"/>
            </a:rPr>
            <a:t>Product line extensions</a:t>
          </a:r>
        </a:p>
      </dsp:txBody>
      <dsp:txXfrm>
        <a:off x="203835" y="1399537"/>
        <a:ext cx="1223010" cy="551006"/>
      </dsp:txXfrm>
    </dsp:sp>
    <dsp:sp modelId="{107D4AA2-5ECE-48CE-9464-D20F51D75BDD}">
      <dsp:nvSpPr>
        <dsp:cNvPr id="0" name=""/>
        <dsp:cNvSpPr/>
      </dsp:nvSpPr>
      <dsp:spPr>
        <a:xfrm>
          <a:off x="203835" y="1979924"/>
          <a:ext cx="1223010" cy="551006"/>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a:latin typeface="Times New Roman" pitchFamily="18" charset="0"/>
              <a:cs typeface="Times New Roman" pitchFamily="18" charset="0"/>
            </a:rPr>
            <a:t>New products</a:t>
          </a:r>
        </a:p>
      </dsp:txBody>
      <dsp:txXfrm>
        <a:off x="203835" y="1979924"/>
        <a:ext cx="1223010" cy="551006"/>
      </dsp:txXfrm>
    </dsp:sp>
    <dsp:sp modelId="{CBE12EF3-2A09-4455-8A4E-5AF6C7B3BB7A}">
      <dsp:nvSpPr>
        <dsp:cNvPr id="0" name=""/>
        <dsp:cNvSpPr/>
      </dsp:nvSpPr>
      <dsp:spPr>
        <a:xfrm>
          <a:off x="203835" y="2560311"/>
          <a:ext cx="1223010" cy="551006"/>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a:latin typeface="Times New Roman" pitchFamily="18" charset="0"/>
              <a:cs typeface="Times New Roman" pitchFamily="18" charset="0"/>
            </a:rPr>
            <a:t>New business models</a:t>
          </a:r>
        </a:p>
      </dsp:txBody>
      <dsp:txXfrm>
        <a:off x="203835" y="2560311"/>
        <a:ext cx="1223010" cy="551006"/>
      </dsp:txXfrm>
    </dsp:sp>
    <dsp:sp modelId="{D89D6B02-4999-4314-BF86-7BA7DA1E01CB}">
      <dsp:nvSpPr>
        <dsp:cNvPr id="0" name=""/>
        <dsp:cNvSpPr/>
      </dsp:nvSpPr>
      <dsp:spPr>
        <a:xfrm>
          <a:off x="1630680" y="819150"/>
          <a:ext cx="6318885" cy="2293620"/>
        </a:xfrm>
        <a:prstGeom prst="roundRect">
          <a:avLst>
            <a:gd name="adj" fmla="val 105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1456449" numCol="1" spcCol="1270" anchor="t" anchorCtr="0">
          <a:noAutofit/>
        </a:bodyPr>
        <a:lstStyle/>
        <a:p>
          <a:pPr lvl="0" algn="l" defTabSz="800100">
            <a:lnSpc>
              <a:spcPct val="90000"/>
            </a:lnSpc>
            <a:spcBef>
              <a:spcPct val="0"/>
            </a:spcBef>
            <a:spcAft>
              <a:spcPct val="35000"/>
            </a:spcAft>
          </a:pPr>
          <a:r>
            <a:rPr lang="en-CA" sz="1800" kern="1200" dirty="0">
              <a:latin typeface="Times New Roman" pitchFamily="18" charset="0"/>
              <a:cs typeface="Times New Roman" pitchFamily="18" charset="0"/>
            </a:rPr>
            <a:t>Technology 'Innovation interest' with nominal risk</a:t>
          </a:r>
        </a:p>
      </dsp:txBody>
      <dsp:txXfrm>
        <a:off x="1630680" y="819150"/>
        <a:ext cx="6318885" cy="2293620"/>
      </dsp:txXfrm>
    </dsp:sp>
    <dsp:sp modelId="{1656AC4C-004B-4E41-B9EA-1611AA231B8D}">
      <dsp:nvSpPr>
        <dsp:cNvPr id="0" name=""/>
        <dsp:cNvSpPr/>
      </dsp:nvSpPr>
      <dsp:spPr>
        <a:xfrm>
          <a:off x="1694279" y="1407930"/>
          <a:ext cx="2397574" cy="28513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interest' in common-use technologies to keep up to date.</a:t>
          </a:r>
        </a:p>
      </dsp:txBody>
      <dsp:txXfrm>
        <a:off x="1694279" y="1407930"/>
        <a:ext cx="2397574" cy="285132"/>
      </dsp:txXfrm>
    </dsp:sp>
    <dsp:sp modelId="{51B9086E-7C55-4FFA-95A5-8D8D7D0B0546}">
      <dsp:nvSpPr>
        <dsp:cNvPr id="0" name=""/>
        <dsp:cNvSpPr/>
      </dsp:nvSpPr>
      <dsp:spPr>
        <a:xfrm>
          <a:off x="1752602" y="1768812"/>
          <a:ext cx="1861884" cy="37865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interest' in a defined market in order to  differentiate  product/service.</a:t>
          </a:r>
        </a:p>
      </dsp:txBody>
      <dsp:txXfrm>
        <a:off x="1752602" y="1768812"/>
        <a:ext cx="1861884" cy="378657"/>
      </dsp:txXfrm>
    </dsp:sp>
    <dsp:sp modelId="{B61CE35A-C56D-48E1-B8F7-D7AD82DFC593}">
      <dsp:nvSpPr>
        <dsp:cNvPr id="0" name=""/>
        <dsp:cNvSpPr/>
      </dsp:nvSpPr>
      <dsp:spPr>
        <a:xfrm>
          <a:off x="1752596" y="2228034"/>
          <a:ext cx="1821709" cy="297859"/>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a:t>
          </a:r>
          <a:r>
            <a:rPr lang="en-CA" sz="700" kern="1200" dirty="0" smtClean="0">
              <a:latin typeface="Times New Roman" pitchFamily="18" charset="0"/>
              <a:cs typeface="Times New Roman" pitchFamily="18" charset="0"/>
            </a:rPr>
            <a:t>interest' </a:t>
          </a:r>
          <a:r>
            <a:rPr lang="en-CA" sz="700" kern="1200" dirty="0">
              <a:latin typeface="Times New Roman" pitchFamily="18" charset="0"/>
              <a:cs typeface="Times New Roman" pitchFamily="18" charset="0"/>
            </a:rPr>
            <a:t>in</a:t>
          </a:r>
          <a:r>
            <a:rPr lang="en-CA" sz="700" kern="1200" dirty="0"/>
            <a:t> emerging technologies.</a:t>
          </a:r>
        </a:p>
      </dsp:txBody>
      <dsp:txXfrm>
        <a:off x="1752596" y="2228034"/>
        <a:ext cx="1821709" cy="297859"/>
      </dsp:txXfrm>
    </dsp:sp>
    <dsp:sp modelId="{C8348EBF-4DDA-4A7F-B39B-8C5793EB4F6F}">
      <dsp:nvSpPr>
        <dsp:cNvPr id="0" name=""/>
        <dsp:cNvSpPr/>
      </dsp:nvSpPr>
      <dsp:spPr>
        <a:xfrm>
          <a:off x="1752602" y="2623059"/>
          <a:ext cx="1572530" cy="308914"/>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CA" sz="700" kern="1200" dirty="0">
              <a:latin typeface="Times New Roman" pitchFamily="18" charset="0"/>
              <a:cs typeface="Times New Roman" pitchFamily="18" charset="0"/>
            </a:rPr>
            <a:t>"Innovation interest ' in research</a:t>
          </a:r>
        </a:p>
      </dsp:txBody>
      <dsp:txXfrm>
        <a:off x="1752602" y="2623059"/>
        <a:ext cx="1572530" cy="308914"/>
      </dsp:txXfrm>
    </dsp:sp>
    <dsp:sp modelId="{824BD75E-F007-4BEB-80A6-6DF3F24C19CC}">
      <dsp:nvSpPr>
        <dsp:cNvPr id="0" name=""/>
        <dsp:cNvSpPr/>
      </dsp:nvSpPr>
      <dsp:spPr>
        <a:xfrm>
          <a:off x="3832549" y="1573174"/>
          <a:ext cx="3954743" cy="1326236"/>
        </a:xfrm>
        <a:prstGeom prst="roundRect">
          <a:avLst>
            <a:gd name="adj" fmla="val 105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739783" numCol="1" spcCol="1270" anchor="t" anchorCtr="0">
          <a:noAutofit/>
        </a:bodyPr>
        <a:lstStyle/>
        <a:p>
          <a:pPr lvl="0" algn="l" defTabSz="800100">
            <a:lnSpc>
              <a:spcPct val="90000"/>
            </a:lnSpc>
            <a:spcBef>
              <a:spcPct val="0"/>
            </a:spcBef>
            <a:spcAft>
              <a:spcPct val="35000"/>
            </a:spcAft>
          </a:pPr>
          <a:r>
            <a:rPr lang="en-CA" sz="1800" kern="1200" dirty="0">
              <a:solidFill>
                <a:sysClr val="windowText" lastClr="000000"/>
              </a:solidFill>
              <a:latin typeface="Times New Roman" pitchFamily="18" charset="0"/>
              <a:cs typeface="Times New Roman" pitchFamily="18" charset="0"/>
            </a:rPr>
            <a:t>R&amp;D 'Innovation interest' with high risk</a:t>
          </a:r>
        </a:p>
      </dsp:txBody>
      <dsp:txXfrm>
        <a:off x="3832549" y="1573174"/>
        <a:ext cx="3954743" cy="1326236"/>
      </dsp:txXfrm>
    </dsp:sp>
    <dsp:sp modelId="{DA2B17D9-B132-45C3-8333-D8FF71CC5CE3}">
      <dsp:nvSpPr>
        <dsp:cNvPr id="0" name=""/>
        <dsp:cNvSpPr/>
      </dsp:nvSpPr>
      <dsp:spPr>
        <a:xfrm>
          <a:off x="4044195" y="2293622"/>
          <a:ext cx="1292759" cy="474325"/>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CA" sz="700" kern="1200" dirty="0">
              <a:latin typeface="Times New Roman" pitchFamily="18" charset="0"/>
              <a:cs typeface="Times New Roman" pitchFamily="18" charset="0"/>
            </a:rPr>
            <a:t>Applied Science/</a:t>
          </a:r>
        </a:p>
        <a:p>
          <a:pPr lvl="0" algn="ctr" defTabSz="311150">
            <a:lnSpc>
              <a:spcPct val="90000"/>
            </a:lnSpc>
            <a:spcBef>
              <a:spcPct val="0"/>
            </a:spcBef>
            <a:spcAft>
              <a:spcPct val="35000"/>
            </a:spcAft>
          </a:pPr>
          <a:endParaRPr lang="en-CA" sz="700" kern="1200" dirty="0">
            <a:latin typeface="Times New Roman" pitchFamily="18" charset="0"/>
            <a:cs typeface="Times New Roman" pitchFamily="18" charset="0"/>
          </a:endParaRPr>
        </a:p>
      </dsp:txBody>
      <dsp:txXfrm>
        <a:off x="4044195" y="2293622"/>
        <a:ext cx="1292759" cy="474325"/>
      </dsp:txXfrm>
    </dsp:sp>
    <dsp:sp modelId="{7116B65B-D732-4DC0-AAF7-6C89389D1872}">
      <dsp:nvSpPr>
        <dsp:cNvPr id="0" name=""/>
        <dsp:cNvSpPr/>
      </dsp:nvSpPr>
      <dsp:spPr>
        <a:xfrm>
          <a:off x="5899073" y="2293616"/>
          <a:ext cx="1147843" cy="427519"/>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CA" sz="700" kern="1200" dirty="0">
              <a:latin typeface="Times New Roman" pitchFamily="18" charset="0"/>
              <a:cs typeface="Times New Roman" pitchFamily="18" charset="0"/>
            </a:rPr>
            <a:t>Fundamental science</a:t>
          </a:r>
        </a:p>
      </dsp:txBody>
      <dsp:txXfrm>
        <a:off x="5899073" y="2293616"/>
        <a:ext cx="1147843" cy="42751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71E958-CB3A-476C-B95F-3188FE26F707}">
      <dsp:nvSpPr>
        <dsp:cNvPr id="0" name=""/>
        <dsp:cNvSpPr/>
      </dsp:nvSpPr>
      <dsp:spPr>
        <a:xfrm>
          <a:off x="5791201" y="3124200"/>
          <a:ext cx="2326011" cy="15067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Competitive position</a:t>
          </a:r>
          <a:endParaRPr lang="en-US" sz="1500" kern="1200" dirty="0"/>
        </a:p>
      </dsp:txBody>
      <dsp:txXfrm>
        <a:off x="6489005" y="3500882"/>
        <a:ext cx="1628207" cy="1130046"/>
      </dsp:txXfrm>
    </dsp:sp>
    <dsp:sp modelId="{451262CD-FAE3-4BC6-9FE1-D5B4E57A7EE3}">
      <dsp:nvSpPr>
        <dsp:cNvPr id="0" name=""/>
        <dsp:cNvSpPr/>
      </dsp:nvSpPr>
      <dsp:spPr>
        <a:xfrm>
          <a:off x="76194" y="1905001"/>
          <a:ext cx="2326011" cy="15067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Competitive intensity</a:t>
          </a:r>
          <a:endParaRPr lang="en-US" sz="1500" kern="1200" dirty="0"/>
        </a:p>
      </dsp:txBody>
      <dsp:txXfrm>
        <a:off x="76194" y="2281683"/>
        <a:ext cx="1628207" cy="1130046"/>
      </dsp:txXfrm>
    </dsp:sp>
    <dsp:sp modelId="{2F5480A3-90B4-486D-910E-AD1896E01FFD}">
      <dsp:nvSpPr>
        <dsp:cNvPr id="0" name=""/>
        <dsp:cNvSpPr/>
      </dsp:nvSpPr>
      <dsp:spPr>
        <a:xfrm>
          <a:off x="5791201" y="76195"/>
          <a:ext cx="2326011" cy="15067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Key success factors</a:t>
          </a:r>
          <a:endParaRPr lang="en-US" sz="1500" kern="1200" dirty="0"/>
        </a:p>
        <a:p>
          <a:pPr marL="114300" lvl="1" indent="-114300" algn="l" defTabSz="666750">
            <a:lnSpc>
              <a:spcPct val="90000"/>
            </a:lnSpc>
            <a:spcBef>
              <a:spcPct val="0"/>
            </a:spcBef>
            <a:spcAft>
              <a:spcPct val="15000"/>
            </a:spcAft>
            <a:buChar char="••"/>
          </a:pPr>
          <a:r>
            <a:rPr lang="en-US" sz="1500" kern="1200" dirty="0" smtClean="0"/>
            <a:t>Basis of competition</a:t>
          </a:r>
          <a:endParaRPr lang="en-US" sz="1500" kern="1200" dirty="0"/>
        </a:p>
      </dsp:txBody>
      <dsp:txXfrm>
        <a:off x="6489005" y="76195"/>
        <a:ext cx="1628207" cy="1130046"/>
      </dsp:txXfrm>
    </dsp:sp>
    <dsp:sp modelId="{876C2FBE-1A2C-419C-99A0-B6108A943402}">
      <dsp:nvSpPr>
        <dsp:cNvPr id="0" name=""/>
        <dsp:cNvSpPr/>
      </dsp:nvSpPr>
      <dsp:spPr>
        <a:xfrm>
          <a:off x="152394" y="0"/>
          <a:ext cx="2326011" cy="15067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Industry dynamics for the business segment</a:t>
          </a:r>
          <a:endParaRPr lang="en-US" sz="1500" kern="1200" dirty="0"/>
        </a:p>
      </dsp:txBody>
      <dsp:txXfrm>
        <a:off x="152394" y="0"/>
        <a:ext cx="1628207" cy="1130046"/>
      </dsp:txXfrm>
    </dsp:sp>
    <dsp:sp modelId="{BAC91159-3014-48CE-BA7E-107F67D7F0FE}">
      <dsp:nvSpPr>
        <dsp:cNvPr id="0" name=""/>
        <dsp:cNvSpPr/>
      </dsp:nvSpPr>
      <dsp:spPr>
        <a:xfrm>
          <a:off x="2028923" y="268385"/>
          <a:ext cx="2038791" cy="203879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Issues to be addressed</a:t>
          </a:r>
          <a:endParaRPr lang="en-US" sz="1800" kern="1200" dirty="0"/>
        </a:p>
      </dsp:txBody>
      <dsp:txXfrm>
        <a:off x="2028923" y="268385"/>
        <a:ext cx="2038791" cy="2038791"/>
      </dsp:txXfrm>
    </dsp:sp>
    <dsp:sp modelId="{D41D2269-1840-4F04-843B-A46390339F5F}">
      <dsp:nvSpPr>
        <dsp:cNvPr id="0" name=""/>
        <dsp:cNvSpPr/>
      </dsp:nvSpPr>
      <dsp:spPr>
        <a:xfrm rot="5400000">
          <a:off x="4161885" y="268385"/>
          <a:ext cx="2038791" cy="203879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SWOT analysis</a:t>
          </a:r>
          <a:endParaRPr lang="en-US" sz="1800" kern="1200" dirty="0"/>
        </a:p>
      </dsp:txBody>
      <dsp:txXfrm rot="5400000">
        <a:off x="4161885" y="268385"/>
        <a:ext cx="2038791" cy="2038791"/>
      </dsp:txXfrm>
    </dsp:sp>
    <dsp:sp modelId="{67ABBC17-90BF-4B88-B2AA-E84C7AE69BED}">
      <dsp:nvSpPr>
        <dsp:cNvPr id="0" name=""/>
        <dsp:cNvSpPr/>
      </dsp:nvSpPr>
      <dsp:spPr>
        <a:xfrm rot="10800000">
          <a:off x="4161885" y="2401347"/>
          <a:ext cx="2038791" cy="203879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Spectrum of Innovation</a:t>
          </a:r>
          <a:endParaRPr lang="en-US" sz="1800" kern="1200" dirty="0"/>
        </a:p>
      </dsp:txBody>
      <dsp:txXfrm rot="10800000">
        <a:off x="4161885" y="2401347"/>
        <a:ext cx="2038791" cy="2038791"/>
      </dsp:txXfrm>
    </dsp:sp>
    <dsp:sp modelId="{9496BC98-0F7A-45D8-8C8A-747C00B2BA44}">
      <dsp:nvSpPr>
        <dsp:cNvPr id="0" name=""/>
        <dsp:cNvSpPr/>
      </dsp:nvSpPr>
      <dsp:spPr>
        <a:xfrm rot="16200000">
          <a:off x="1733991" y="2457006"/>
          <a:ext cx="2228398" cy="219117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Strategic Condition</a:t>
          </a:r>
          <a:endParaRPr lang="en-US" sz="1800" kern="1200" dirty="0"/>
        </a:p>
      </dsp:txBody>
      <dsp:txXfrm rot="16200000">
        <a:off x="1733991" y="2457006"/>
        <a:ext cx="2228398" cy="2191170"/>
      </dsp:txXfrm>
    </dsp:sp>
    <dsp:sp modelId="{5DDAA9FA-EC37-48AB-A180-5F32A619FD47}">
      <dsp:nvSpPr>
        <dsp:cNvPr id="0" name=""/>
        <dsp:cNvSpPr/>
      </dsp:nvSpPr>
      <dsp:spPr>
        <a:xfrm>
          <a:off x="3762837" y="1930495"/>
          <a:ext cx="703924" cy="61210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A32C02-0633-451F-ADEC-C0C272BE2B46}">
      <dsp:nvSpPr>
        <dsp:cNvPr id="0" name=""/>
        <dsp:cNvSpPr/>
      </dsp:nvSpPr>
      <dsp:spPr>
        <a:xfrm rot="10800000">
          <a:off x="3657601" y="2209803"/>
          <a:ext cx="703924" cy="61210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Step One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57AFB0-33FF-4B49-A3D8-92AFA3B2CFCE}" type="datetimeFigureOut">
              <a:rPr lang="en-US" smtClean="0"/>
              <a:pPr/>
              <a:t>3/24/2012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A55110-77F0-4F04-9DC1-0AF52FAA6155}"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Step One</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6D57E-5608-47C3-9EC8-0DFAC82F679F}" type="datetimeFigureOut">
              <a:rPr lang="en-US" smtClean="0"/>
              <a:pPr/>
              <a:t>3/24/2012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F0D50-CCAC-4102-9236-7A55BD27F9FC}"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FAE93F-3C52-4C2F-AF36-7E15F4C63109}" type="datetime1">
              <a:rPr lang="en-US" smtClean="0"/>
              <a:pPr/>
              <a:t>3/24/2012</a:t>
            </a:fld>
            <a:endParaRPr lang="en-US"/>
          </a:p>
        </p:txBody>
      </p:sp>
      <p:sp>
        <p:nvSpPr>
          <p:cNvPr id="17" name="Footer Placeholder 16"/>
          <p:cNvSpPr>
            <a:spLocks noGrp="1"/>
          </p:cNvSpPr>
          <p:nvPr>
            <p:ph type="ftr" sz="quarter" idx="11"/>
          </p:nvPr>
        </p:nvSpPr>
        <p:spPr/>
        <p:txBody>
          <a:bodyPr/>
          <a:lstStyle/>
          <a:p>
            <a:r>
              <a:rPr lang="en-US" smtClean="0"/>
              <a:t>Step One - </a:t>
            </a:r>
            <a:endParaRPr lang="en-US"/>
          </a:p>
        </p:txBody>
      </p:sp>
      <p:sp>
        <p:nvSpPr>
          <p:cNvPr id="29" name="Slide Number Placeholder 28"/>
          <p:cNvSpPr>
            <a:spLocks noGrp="1"/>
          </p:cNvSpPr>
          <p:nvPr>
            <p:ph type="sldNum" sz="quarter" idx="12"/>
          </p:nvPr>
        </p:nvSpPr>
        <p:spPr/>
        <p:txBody>
          <a:bodyPr/>
          <a:lstStyle/>
          <a:p>
            <a:fld id="{C223C010-E106-4672-9BCB-CB4415750DE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1C067-0C2F-482E-BA09-050C494177B2}" type="datetime1">
              <a:rPr lang="en-US" smtClean="0"/>
              <a:pPr/>
              <a:t>3/24/2012</a:t>
            </a:fld>
            <a:endParaRPr lang="en-US"/>
          </a:p>
        </p:txBody>
      </p:sp>
      <p:sp>
        <p:nvSpPr>
          <p:cNvPr id="5" name="Footer Placeholder 4"/>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071C5D-6411-4E20-B25A-16D3A6DA6140}" type="datetime1">
              <a:rPr lang="en-US" smtClean="0"/>
              <a:pPr/>
              <a:t>3/24/2012</a:t>
            </a:fld>
            <a:endParaRPr lang="en-US"/>
          </a:p>
        </p:txBody>
      </p:sp>
      <p:sp>
        <p:nvSpPr>
          <p:cNvPr id="5" name="Footer Placeholder 4"/>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FC4434-E9BD-4771-ACC6-807D48CBE747}" type="datetime1">
              <a:rPr lang="en-US" smtClean="0"/>
              <a:pPr/>
              <a:t>3/24/2012</a:t>
            </a:fld>
            <a:endParaRPr lang="en-US"/>
          </a:p>
        </p:txBody>
      </p:sp>
      <p:sp>
        <p:nvSpPr>
          <p:cNvPr id="5" name="Footer Placeholder 4"/>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56D893-5AA0-4EDD-8BA0-A18CFD254926}" type="datetime1">
              <a:rPr lang="en-US" smtClean="0"/>
              <a:pPr/>
              <a:t>3/24/2012</a:t>
            </a:fld>
            <a:endParaRPr lang="en-US"/>
          </a:p>
        </p:txBody>
      </p:sp>
      <p:sp>
        <p:nvSpPr>
          <p:cNvPr id="5" name="Footer Placeholder 4"/>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223C010-E106-4672-9BCB-CB4415750D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B86F60-1C63-4C58-BA30-C545E6A4CCE3}"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Step One - </a:t>
            </a:r>
            <a:endParaRPr lang="en-US"/>
          </a:p>
        </p:txBody>
      </p:sp>
      <p:sp>
        <p:nvSpPr>
          <p:cNvPr id="7" name="Slide Number Placeholder 6"/>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F07968-33E2-4DFD-8134-BDB2747F85EC}" type="datetime1">
              <a:rPr lang="en-US" smtClean="0"/>
              <a:pPr/>
              <a:t>3/24/2012</a:t>
            </a:fld>
            <a:endParaRPr lang="en-US"/>
          </a:p>
        </p:txBody>
      </p:sp>
      <p:sp>
        <p:nvSpPr>
          <p:cNvPr id="8" name="Footer Placeholder 7"/>
          <p:cNvSpPr>
            <a:spLocks noGrp="1"/>
          </p:cNvSpPr>
          <p:nvPr>
            <p:ph type="ftr" sz="quarter" idx="11"/>
          </p:nvPr>
        </p:nvSpPr>
        <p:spPr/>
        <p:txBody>
          <a:bodyPr/>
          <a:lstStyle/>
          <a:p>
            <a:r>
              <a:rPr lang="en-US" smtClean="0"/>
              <a:t>Step One - </a:t>
            </a:r>
            <a:endParaRPr lang="en-US"/>
          </a:p>
        </p:txBody>
      </p:sp>
      <p:sp>
        <p:nvSpPr>
          <p:cNvPr id="9" name="Slide Number Placeholder 8"/>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7F3B0A-CE73-402F-9879-57ADBF3DB3EC}" type="datetime1">
              <a:rPr lang="en-US" smtClean="0"/>
              <a:pPr/>
              <a:t>3/24/2012</a:t>
            </a:fld>
            <a:endParaRPr lang="en-US"/>
          </a:p>
        </p:txBody>
      </p:sp>
      <p:sp>
        <p:nvSpPr>
          <p:cNvPr id="4" name="Footer Placeholder 3"/>
          <p:cNvSpPr>
            <a:spLocks noGrp="1"/>
          </p:cNvSpPr>
          <p:nvPr>
            <p:ph type="ftr" sz="quarter" idx="11"/>
          </p:nvPr>
        </p:nvSpPr>
        <p:spPr/>
        <p:txBody>
          <a:bodyPr/>
          <a:lstStyle/>
          <a:p>
            <a:r>
              <a:rPr lang="en-US" smtClean="0"/>
              <a:t>Step One - </a:t>
            </a:r>
            <a:endParaRPr lang="en-US"/>
          </a:p>
        </p:txBody>
      </p:sp>
      <p:sp>
        <p:nvSpPr>
          <p:cNvPr id="5" name="Slide Number Placeholder 4"/>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AA68B-4BDD-4586-9D34-07E67EAC8520}" type="datetime1">
              <a:rPr lang="en-US" smtClean="0"/>
              <a:pPr/>
              <a:t>3/24/2012</a:t>
            </a:fld>
            <a:endParaRPr lang="en-US"/>
          </a:p>
        </p:txBody>
      </p:sp>
      <p:sp>
        <p:nvSpPr>
          <p:cNvPr id="3" name="Footer Placeholder 2"/>
          <p:cNvSpPr>
            <a:spLocks noGrp="1"/>
          </p:cNvSpPr>
          <p:nvPr>
            <p:ph type="ftr" sz="quarter" idx="11"/>
          </p:nvPr>
        </p:nvSpPr>
        <p:spPr/>
        <p:txBody>
          <a:bodyPr/>
          <a:lstStyle/>
          <a:p>
            <a:r>
              <a:rPr lang="en-US" smtClean="0"/>
              <a:t>Step One - </a:t>
            </a:r>
            <a:endParaRPr lang="en-US"/>
          </a:p>
        </p:txBody>
      </p:sp>
      <p:sp>
        <p:nvSpPr>
          <p:cNvPr id="4" name="Slide Number Placeholder 3"/>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20CFB1-728F-4BAA-8C6F-2C78E0392C6A}"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Step One - </a:t>
            </a:r>
            <a:endParaRPr lang="en-US"/>
          </a:p>
        </p:txBody>
      </p:sp>
      <p:sp>
        <p:nvSpPr>
          <p:cNvPr id="7" name="Slide Number Placeholder 6"/>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3647EA-6D60-4EDD-83F4-F47A1DBFAF36}"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Step One - </a:t>
            </a:r>
            <a:endParaRPr lang="en-US"/>
          </a:p>
        </p:txBody>
      </p:sp>
      <p:sp>
        <p:nvSpPr>
          <p:cNvPr id="7" name="Slide Number Placeholder 6"/>
          <p:cNvSpPr>
            <a:spLocks noGrp="1"/>
          </p:cNvSpPr>
          <p:nvPr>
            <p:ph type="sldNum" sz="quarter" idx="12"/>
          </p:nvPr>
        </p:nvSpPr>
        <p:spPr/>
        <p:txBody>
          <a:bodyPr/>
          <a:lstStyle/>
          <a:p>
            <a:fld id="{C223C010-E106-4672-9BCB-CB4415750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49A480-325E-45A1-BB40-CE8D9D03239A}" type="datetime1">
              <a:rPr lang="en-US" smtClean="0"/>
              <a:pPr/>
              <a:t>3/24/2012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Step One - </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223C010-E106-4672-9BCB-CB4415750DE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Condition-Driven</a:t>
            </a:r>
            <a:br>
              <a:rPr lang="en-US" dirty="0" smtClean="0"/>
            </a:br>
            <a:r>
              <a:rPr lang="en-US" dirty="0" smtClean="0"/>
              <a:t>Strategic execution</a:t>
            </a:r>
            <a:br>
              <a:rPr lang="en-US" dirty="0" smtClean="0"/>
            </a:br>
            <a:r>
              <a:rPr lang="en-US" dirty="0" smtClean="0"/>
              <a:t>for SME</a:t>
            </a:r>
            <a:r>
              <a:rPr lang="en-US" sz="3100" dirty="0" smtClean="0"/>
              <a:t>s</a:t>
            </a:r>
            <a:endParaRPr lang="en-US" dirty="0"/>
          </a:p>
        </p:txBody>
      </p:sp>
      <p:sp>
        <p:nvSpPr>
          <p:cNvPr id="3" name="Subtitle 2"/>
          <p:cNvSpPr>
            <a:spLocks noGrp="1"/>
          </p:cNvSpPr>
          <p:nvPr>
            <p:ph type="subTitle" idx="1"/>
          </p:nvPr>
        </p:nvSpPr>
        <p:spPr>
          <a:xfrm>
            <a:off x="1371600" y="3810000"/>
            <a:ext cx="6400800" cy="1752600"/>
          </a:xfrm>
        </p:spPr>
        <p:txBody>
          <a:bodyPr>
            <a:normAutofit fontScale="70000" lnSpcReduction="20000"/>
          </a:bodyPr>
          <a:lstStyle/>
          <a:p>
            <a:r>
              <a:rPr lang="en-US" dirty="0" smtClean="0"/>
              <a:t>results in congruent, implementable actions plans incorporating an evaluation of </a:t>
            </a:r>
            <a:r>
              <a:rPr lang="en-US" dirty="0" smtClean="0"/>
              <a:t>the role of innovation; </a:t>
            </a:r>
            <a:r>
              <a:rPr lang="en-US" dirty="0" smtClean="0"/>
              <a:t>the key to </a:t>
            </a:r>
            <a:r>
              <a:rPr lang="en-US" dirty="0" smtClean="0"/>
              <a:t>growth</a:t>
            </a:r>
            <a:r>
              <a:rPr lang="en-US" dirty="0" smtClean="0"/>
              <a:t>, profit and </a:t>
            </a:r>
            <a:r>
              <a:rPr lang="en-US" dirty="0" smtClean="0"/>
              <a:t>sustainability</a:t>
            </a:r>
          </a:p>
          <a:p>
            <a:endParaRPr lang="en-US" dirty="0" smtClean="0"/>
          </a:p>
          <a:p>
            <a:r>
              <a:rPr lang="en-US" dirty="0" smtClean="0"/>
              <a:t>White &amp; Partners Ltd.</a:t>
            </a:r>
            <a:endParaRPr lang="en-US" dirty="0"/>
          </a:p>
        </p:txBody>
      </p:sp>
      <p:sp>
        <p:nvSpPr>
          <p:cNvPr id="6" name="Slide Number Placeholder 5"/>
          <p:cNvSpPr>
            <a:spLocks noGrp="1"/>
          </p:cNvSpPr>
          <p:nvPr>
            <p:ph type="sldNum" sz="quarter" idx="12"/>
          </p:nvPr>
        </p:nvSpPr>
        <p:spPr/>
        <p:txBody>
          <a:bodyPr/>
          <a:lstStyle/>
          <a:p>
            <a:fld id="{C223C010-E106-4672-9BCB-CB4415750DE8}" type="slidenum">
              <a:rPr lang="en-US" smtClean="0"/>
              <a:pPr/>
              <a:t>1</a:t>
            </a:fld>
            <a:endParaRPr lang="en-US"/>
          </a:p>
        </p:txBody>
      </p:sp>
      <p:sp>
        <p:nvSpPr>
          <p:cNvPr id="7" name="Date Placeholder 6"/>
          <p:cNvSpPr>
            <a:spLocks noGrp="1"/>
          </p:cNvSpPr>
          <p:nvPr>
            <p:ph type="dt" sz="half" idx="10"/>
          </p:nvPr>
        </p:nvSpPr>
        <p:spPr/>
        <p:txBody>
          <a:bodyPr/>
          <a:lstStyle/>
          <a:p>
            <a:fld id="{AEF099AC-3EF6-4BF4-BA5A-73119C96A5AE}" type="datetime1">
              <a:rPr lang="en-US" smtClean="0"/>
              <a:pPr/>
              <a:t>3/24/2012</a:t>
            </a:fld>
            <a:endParaRPr lang="en-US"/>
          </a:p>
        </p:txBody>
      </p:sp>
      <p:sp>
        <p:nvSpPr>
          <p:cNvPr id="8" name="Footer Placeholder 7"/>
          <p:cNvSpPr>
            <a:spLocks noGrp="1"/>
          </p:cNvSpPr>
          <p:nvPr>
            <p:ph type="ftr" sz="quarter" idx="11"/>
          </p:nvPr>
        </p:nvSpPr>
        <p:spPr/>
        <p:txBody>
          <a:bodyPr/>
          <a:lstStyle/>
          <a:p>
            <a:r>
              <a:rPr lang="en-US" smtClean="0"/>
              <a:t>Introduction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AA68B-4BDD-4586-9D34-07E67EAC8520}" type="datetime1">
              <a:rPr lang="en-US" smtClean="0"/>
              <a:pPr/>
              <a:t>3/24/2012</a:t>
            </a:fld>
            <a:endParaRPr lang="en-US"/>
          </a:p>
        </p:txBody>
      </p:sp>
      <p:sp>
        <p:nvSpPr>
          <p:cNvPr id="3" name="Footer Placeholder 2"/>
          <p:cNvSpPr>
            <a:spLocks noGrp="1"/>
          </p:cNvSpPr>
          <p:nvPr>
            <p:ph type="ftr" sz="quarter" idx="11"/>
          </p:nvPr>
        </p:nvSpPr>
        <p:spPr/>
        <p:txBody>
          <a:bodyPr/>
          <a:lstStyle/>
          <a:p>
            <a:r>
              <a:rPr lang="en-US" smtClean="0"/>
              <a:t>Step One - SME's Strategic Condition</a:t>
            </a:r>
            <a:endParaRPr lang="en-US"/>
          </a:p>
        </p:txBody>
      </p:sp>
      <p:sp>
        <p:nvSpPr>
          <p:cNvPr id="4" name="Slide Number Placeholder 3"/>
          <p:cNvSpPr>
            <a:spLocks noGrp="1"/>
          </p:cNvSpPr>
          <p:nvPr>
            <p:ph type="sldNum" sz="quarter" idx="12"/>
          </p:nvPr>
        </p:nvSpPr>
        <p:spPr/>
        <p:txBody>
          <a:bodyPr/>
          <a:lstStyle/>
          <a:p>
            <a:fld id="{C223C010-E106-4672-9BCB-CB4415750DE8}" type="slidenum">
              <a:rPr lang="en-US" smtClean="0"/>
              <a:pPr/>
              <a:t>10</a:t>
            </a:fld>
            <a:endParaRPr lang="en-US"/>
          </a:p>
        </p:txBody>
      </p:sp>
      <p:graphicFrame>
        <p:nvGraphicFramePr>
          <p:cNvPr id="5" name="Table 4"/>
          <p:cNvGraphicFramePr>
            <a:graphicFrameLocks noGrp="1"/>
          </p:cNvGraphicFramePr>
          <p:nvPr/>
        </p:nvGraphicFramePr>
        <p:xfrm>
          <a:off x="152400" y="304800"/>
          <a:ext cx="8686799" cy="5365858"/>
        </p:xfrm>
        <a:graphic>
          <a:graphicData uri="http://schemas.openxmlformats.org/drawingml/2006/table">
            <a:tbl>
              <a:tblPr/>
              <a:tblGrid>
                <a:gridCol w="1639309"/>
                <a:gridCol w="5151563"/>
                <a:gridCol w="1895927"/>
              </a:tblGrid>
              <a:tr h="533400">
                <a:tc gridSpan="3">
                  <a:txBody>
                    <a:bodyPr/>
                    <a:lstStyle/>
                    <a:p>
                      <a:pPr marL="0" marR="0">
                        <a:lnSpc>
                          <a:spcPct val="115000"/>
                        </a:lnSpc>
                        <a:spcBef>
                          <a:spcPts val="0"/>
                        </a:spcBef>
                        <a:spcAft>
                          <a:spcPts val="0"/>
                        </a:spcAft>
                      </a:pPr>
                      <a:r>
                        <a:rPr lang="en-CA" sz="1200" b="1" i="0" dirty="0">
                          <a:solidFill>
                            <a:schemeClr val="bg1"/>
                          </a:solidFill>
                          <a:latin typeface="Times New Roman"/>
                          <a:ea typeface="+mn-ea"/>
                          <a:cs typeface="Times New Roman"/>
                        </a:rPr>
                        <a:t>The Spectrum of Innovation at Starbucks</a:t>
                      </a:r>
                      <a:endParaRPr lang="en-US" sz="1200" i="0" dirty="0">
                        <a:solidFill>
                          <a:schemeClr val="bg1"/>
                        </a:solidFill>
                        <a:latin typeface="Calibri"/>
                        <a:ea typeface="Calibri"/>
                        <a:cs typeface="Times New Roman"/>
                      </a:endParaRPr>
                    </a:p>
                    <a:p>
                      <a:pPr marL="0" marR="0" algn="ctr">
                        <a:lnSpc>
                          <a:spcPct val="115000"/>
                        </a:lnSpc>
                        <a:spcBef>
                          <a:spcPts val="0"/>
                        </a:spcBef>
                        <a:spcAft>
                          <a:spcPts val="0"/>
                        </a:spcAft>
                      </a:pPr>
                      <a:r>
                        <a:rPr lang="en-CA" sz="1200" b="1" dirty="0">
                          <a:solidFill>
                            <a:schemeClr val="bg1"/>
                          </a:solidFill>
                          <a:latin typeface="Times New Roman"/>
                          <a:ea typeface="+mn-ea"/>
                          <a:cs typeface="Times New Roman"/>
                        </a:rPr>
                        <a:t>Starbucks Innovation Profile </a:t>
                      </a:r>
                      <a:endParaRPr lang="en-US" sz="12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r>
              <a:tr h="235710">
                <a:tc>
                  <a:txBody>
                    <a:bodyPr/>
                    <a:lstStyle/>
                    <a:p>
                      <a:pPr marL="0" marR="0" algn="ctr">
                        <a:lnSpc>
                          <a:spcPct val="115000"/>
                        </a:lnSpc>
                        <a:spcBef>
                          <a:spcPts val="0"/>
                        </a:spcBef>
                        <a:spcAft>
                          <a:spcPts val="0"/>
                        </a:spcAft>
                      </a:pPr>
                      <a:r>
                        <a:rPr lang="en-CA" sz="1000" b="1" dirty="0">
                          <a:solidFill>
                            <a:schemeClr val="bg1"/>
                          </a:solidFill>
                          <a:latin typeface="Times New Roman"/>
                          <a:ea typeface="+mn-ea"/>
                          <a:cs typeface="Times New Roman"/>
                        </a:rPr>
                        <a:t>Type of Innovation</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CA" sz="1000" b="1" dirty="0">
                          <a:solidFill>
                            <a:schemeClr val="bg1"/>
                          </a:solidFill>
                          <a:latin typeface="Times New Roman"/>
                          <a:ea typeface="+mn-ea"/>
                          <a:cs typeface="Times New Roman"/>
                        </a:rPr>
                        <a:t>Evidence of Innovation by </a:t>
                      </a:r>
                      <a:r>
                        <a:rPr lang="en-CA" sz="1000" b="1" dirty="0" smtClean="0">
                          <a:solidFill>
                            <a:schemeClr val="bg1"/>
                          </a:solidFill>
                          <a:latin typeface="Times New Roman"/>
                          <a:ea typeface="+mn-ea"/>
                          <a:cs typeface="Times New Roman"/>
                        </a:rPr>
                        <a:t>Type of</a:t>
                      </a:r>
                      <a:r>
                        <a:rPr lang="en-CA" sz="1000" b="1" baseline="0" dirty="0" smtClean="0">
                          <a:solidFill>
                            <a:schemeClr val="bg1"/>
                          </a:solidFill>
                          <a:latin typeface="Times New Roman"/>
                          <a:ea typeface="+mn-ea"/>
                          <a:cs typeface="Times New Roman"/>
                        </a:rPr>
                        <a:t> Innovation</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CA" sz="1000" b="1">
                          <a:solidFill>
                            <a:schemeClr val="bg1"/>
                          </a:solidFill>
                          <a:latin typeface="Times New Roman"/>
                          <a:ea typeface="+mn-ea"/>
                          <a:cs typeface="Times New Roman"/>
                        </a:rPr>
                        <a:t>Comment</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22746">
                <a:tc>
                  <a:txBody>
                    <a:bodyPr/>
                    <a:lstStyle/>
                    <a:p>
                      <a:pPr marL="0" marR="0">
                        <a:lnSpc>
                          <a:spcPct val="115000"/>
                        </a:lnSpc>
                        <a:spcBef>
                          <a:spcPts val="0"/>
                        </a:spcBef>
                        <a:spcAft>
                          <a:spcPts val="0"/>
                        </a:spcAft>
                      </a:pP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nSpc>
                          <a:spcPct val="115000"/>
                        </a:lnSpc>
                        <a:spcBef>
                          <a:spcPts val="0"/>
                        </a:spcBef>
                        <a:spcAft>
                          <a:spcPts val="0"/>
                        </a:spcAft>
                      </a:pP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nSpc>
                          <a:spcPct val="115000"/>
                        </a:lnSpc>
                        <a:spcBef>
                          <a:spcPts val="0"/>
                        </a:spcBef>
                        <a:spcAft>
                          <a:spcPts val="0"/>
                        </a:spcAft>
                      </a:pP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235710">
                <a:tc>
                  <a:txBody>
                    <a:bodyPr/>
                    <a:lstStyle/>
                    <a:p>
                      <a:pPr marL="0" marR="0">
                        <a:lnSpc>
                          <a:spcPct val="115000"/>
                        </a:lnSpc>
                        <a:spcBef>
                          <a:spcPts val="0"/>
                        </a:spcBef>
                        <a:spcAft>
                          <a:spcPts val="0"/>
                        </a:spcAft>
                      </a:pPr>
                      <a:r>
                        <a:rPr lang="en-CA" sz="1000" b="1" dirty="0">
                          <a:solidFill>
                            <a:schemeClr val="bg1"/>
                          </a:solidFill>
                          <a:latin typeface="Times New Roman"/>
                          <a:ea typeface="+mn-ea"/>
                          <a:cs typeface="Times New Roman"/>
                        </a:rPr>
                        <a:t>Science</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CA" sz="1000">
                        <a:solidFill>
                          <a:schemeClr val="bg1"/>
                        </a:solidFill>
                        <a:latin typeface="Times New Roman"/>
                        <a:ea typeface="+mn-ea"/>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96425">
                <a:tc>
                  <a:txBody>
                    <a:bodyPr/>
                    <a:lstStyle/>
                    <a:p>
                      <a:pPr marL="0" marR="0" algn="r">
                        <a:lnSpc>
                          <a:spcPct val="115000"/>
                        </a:lnSpc>
                        <a:spcBef>
                          <a:spcPts val="0"/>
                        </a:spcBef>
                        <a:spcAft>
                          <a:spcPts val="0"/>
                        </a:spcAft>
                      </a:pPr>
                      <a:r>
                        <a:rPr lang="en-CA" sz="1000" b="1" dirty="0">
                          <a:solidFill>
                            <a:schemeClr val="bg1"/>
                          </a:solidFill>
                          <a:latin typeface="Times New Roman"/>
                          <a:ea typeface="+mn-ea"/>
                          <a:cs typeface="Times New Roman"/>
                        </a:rPr>
                        <a:t>Fundamental Science</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None</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Not expected in this industry</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96425">
                <a:tc>
                  <a:txBody>
                    <a:bodyPr/>
                    <a:lstStyle/>
                    <a:p>
                      <a:pPr marL="0" marR="0" algn="r">
                        <a:lnSpc>
                          <a:spcPct val="115000"/>
                        </a:lnSpc>
                        <a:spcBef>
                          <a:spcPts val="0"/>
                        </a:spcBef>
                        <a:spcAft>
                          <a:spcPts val="0"/>
                        </a:spcAft>
                      </a:pPr>
                      <a:r>
                        <a:rPr lang="en-CA" sz="1000" b="1">
                          <a:solidFill>
                            <a:schemeClr val="bg1"/>
                          </a:solidFill>
                          <a:latin typeface="Times New Roman"/>
                          <a:ea typeface="+mn-ea"/>
                          <a:cs typeface="Times New Roman"/>
                        </a:rPr>
                        <a:t>Applied Science</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VIA development based on the chemistry of ‘freeze-dried’ technology/ Roast curve relationship</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Unusual depth for this industry</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2746">
                <a:tc>
                  <a:txBody>
                    <a:bodyPr/>
                    <a:lstStyle/>
                    <a:p>
                      <a:pPr marL="0" marR="0">
                        <a:lnSpc>
                          <a:spcPct val="115000"/>
                        </a:lnSpc>
                        <a:spcBef>
                          <a:spcPts val="0"/>
                        </a:spcBef>
                        <a:spcAft>
                          <a:spcPts val="0"/>
                        </a:spcAft>
                      </a:pP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CA" sz="1000" dirty="0">
                        <a:solidFill>
                          <a:schemeClr val="bg1"/>
                        </a:solidFill>
                        <a:latin typeface="Times New Roman"/>
                        <a:ea typeface="+mn-ea"/>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10">
                <a:tc>
                  <a:txBody>
                    <a:bodyPr/>
                    <a:lstStyle/>
                    <a:p>
                      <a:pPr marL="0" marR="0">
                        <a:lnSpc>
                          <a:spcPct val="115000"/>
                        </a:lnSpc>
                        <a:spcBef>
                          <a:spcPts val="0"/>
                        </a:spcBef>
                        <a:spcAft>
                          <a:spcPts val="0"/>
                        </a:spcAft>
                      </a:pPr>
                      <a:r>
                        <a:rPr lang="en-CA" sz="1000" b="1">
                          <a:solidFill>
                            <a:schemeClr val="bg1"/>
                          </a:solidFill>
                          <a:latin typeface="Times New Roman"/>
                          <a:ea typeface="+mn-ea"/>
                          <a:cs typeface="Times New Roman"/>
                        </a:rPr>
                        <a:t>Technology</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CA" sz="1000" dirty="0">
                        <a:solidFill>
                          <a:schemeClr val="bg1"/>
                        </a:solidFill>
                        <a:latin typeface="Times New Roman"/>
                        <a:ea typeface="+mn-ea"/>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2851">
                <a:tc>
                  <a:txBody>
                    <a:bodyPr/>
                    <a:lstStyle/>
                    <a:p>
                      <a:pPr marL="0" marR="0" algn="r">
                        <a:lnSpc>
                          <a:spcPct val="115000"/>
                        </a:lnSpc>
                        <a:spcBef>
                          <a:spcPts val="0"/>
                        </a:spcBef>
                        <a:spcAft>
                          <a:spcPts val="0"/>
                        </a:spcAft>
                      </a:pPr>
                      <a:r>
                        <a:rPr lang="en-CA" sz="1000" b="1">
                          <a:solidFill>
                            <a:schemeClr val="bg1"/>
                          </a:solidFill>
                          <a:latin typeface="Times New Roman"/>
                          <a:ea typeface="+mn-ea"/>
                          <a:cs typeface="Times New Roman"/>
                        </a:rPr>
                        <a:t>Research</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R&amp;D spending as a % of sales/ Intent to be the ‘coffee authority’: maintaining a watchful eye on developments/‘Know how’</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Coffee is in Starbucks DNA</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96425">
                <a:tc>
                  <a:txBody>
                    <a:bodyPr/>
                    <a:lstStyle/>
                    <a:p>
                      <a:pPr marL="0" marR="0" algn="r">
                        <a:lnSpc>
                          <a:spcPct val="115000"/>
                        </a:lnSpc>
                        <a:spcBef>
                          <a:spcPts val="0"/>
                        </a:spcBef>
                        <a:spcAft>
                          <a:spcPts val="0"/>
                        </a:spcAft>
                      </a:pPr>
                      <a:r>
                        <a:rPr lang="en-CA" sz="1000" b="1">
                          <a:solidFill>
                            <a:schemeClr val="bg1"/>
                          </a:solidFill>
                          <a:latin typeface="Times New Roman"/>
                          <a:ea typeface="+mn-ea"/>
                          <a:cs typeface="Times New Roman"/>
                        </a:rPr>
                        <a:t>Emerging technologies</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Unclear</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2851">
                <a:tc>
                  <a:txBody>
                    <a:bodyPr/>
                    <a:lstStyle/>
                    <a:p>
                      <a:pPr marL="0" marR="0" algn="r">
                        <a:lnSpc>
                          <a:spcPct val="115000"/>
                        </a:lnSpc>
                        <a:spcBef>
                          <a:spcPts val="0"/>
                        </a:spcBef>
                        <a:spcAft>
                          <a:spcPts val="0"/>
                        </a:spcAft>
                      </a:pPr>
                      <a:r>
                        <a:rPr lang="en-CA" sz="1000" b="1">
                          <a:solidFill>
                            <a:schemeClr val="bg1"/>
                          </a:solidFill>
                          <a:latin typeface="Times New Roman"/>
                          <a:ea typeface="+mn-ea"/>
                          <a:cs typeface="Times New Roman"/>
                        </a:rPr>
                        <a:t>Differentiating technologies</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Quality of product/ R&amp;D to develop less expensive soluble powders [</a:t>
                      </a:r>
                      <a:r>
                        <a:rPr lang="en-CA" sz="1000" dirty="0" err="1">
                          <a:solidFill>
                            <a:schemeClr val="bg1"/>
                          </a:solidFill>
                          <a:latin typeface="Times New Roman"/>
                          <a:ea typeface="+mn-ea"/>
                          <a:cs typeface="Times New Roman"/>
                        </a:rPr>
                        <a:t>eg</a:t>
                      </a:r>
                      <a:r>
                        <a:rPr lang="en-CA" sz="1000" dirty="0">
                          <a:solidFill>
                            <a:schemeClr val="bg1"/>
                          </a:solidFill>
                          <a:latin typeface="Times New Roman"/>
                          <a:ea typeface="+mn-ea"/>
                          <a:cs typeface="Times New Roman"/>
                        </a:rPr>
                        <a:t>. VIA]/ Sandwiches without a cheese smell/ Ethically-sourced coffee/ Merging coffee with a ‘place’</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Combination of ‘technologies’ provides the differentiation</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2851">
                <a:tc>
                  <a:txBody>
                    <a:bodyPr/>
                    <a:lstStyle/>
                    <a:p>
                      <a:pPr marL="0" marR="0" algn="r">
                        <a:lnSpc>
                          <a:spcPct val="115000"/>
                        </a:lnSpc>
                        <a:spcBef>
                          <a:spcPts val="0"/>
                        </a:spcBef>
                        <a:spcAft>
                          <a:spcPts val="0"/>
                        </a:spcAft>
                      </a:pPr>
                      <a:r>
                        <a:rPr lang="en-CA" sz="1000" b="1">
                          <a:solidFill>
                            <a:schemeClr val="bg1"/>
                          </a:solidFill>
                          <a:latin typeface="Times New Roman"/>
                          <a:ea typeface="+mn-ea"/>
                          <a:cs typeface="Times New Roman"/>
                        </a:rPr>
                        <a:t>Common-use technologies</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Loyalty program/ Clover equipment/ </a:t>
                      </a:r>
                      <a:r>
                        <a:rPr lang="en-CA" sz="1000" dirty="0" err="1">
                          <a:solidFill>
                            <a:schemeClr val="bg1"/>
                          </a:solidFill>
                          <a:latin typeface="Times New Roman"/>
                          <a:ea typeface="+mn-ea"/>
                          <a:cs typeface="Times New Roman"/>
                        </a:rPr>
                        <a:t>Mastrena</a:t>
                      </a:r>
                      <a:r>
                        <a:rPr lang="en-CA" sz="1000" dirty="0">
                          <a:solidFill>
                            <a:schemeClr val="bg1"/>
                          </a:solidFill>
                          <a:latin typeface="Times New Roman"/>
                          <a:ea typeface="+mn-ea"/>
                          <a:cs typeface="Times New Roman"/>
                        </a:rPr>
                        <a:t> equipment to improve quality, speed, and view</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Keeping up to date with technology</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22746">
                <a:tc>
                  <a:txBody>
                    <a:bodyPr/>
                    <a:lstStyle/>
                    <a:p>
                      <a:pPr marL="0" marR="0">
                        <a:lnSpc>
                          <a:spcPct val="115000"/>
                        </a:lnSpc>
                        <a:spcBef>
                          <a:spcPts val="0"/>
                        </a:spcBef>
                        <a:spcAft>
                          <a:spcPts val="0"/>
                        </a:spcAft>
                      </a:pP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nSpc>
                          <a:spcPct val="115000"/>
                        </a:lnSpc>
                        <a:spcBef>
                          <a:spcPts val="0"/>
                        </a:spcBef>
                        <a:spcAft>
                          <a:spcPts val="0"/>
                        </a:spcAft>
                      </a:pPr>
                      <a:endParaRPr lang="en-CA" sz="1000" dirty="0">
                        <a:solidFill>
                          <a:schemeClr val="bg1"/>
                        </a:solidFill>
                        <a:latin typeface="Times New Roman"/>
                        <a:ea typeface="+mn-ea"/>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10">
                <a:tc>
                  <a:txBody>
                    <a:bodyPr/>
                    <a:lstStyle/>
                    <a:p>
                      <a:pPr marL="0" marR="0">
                        <a:lnSpc>
                          <a:spcPct val="115000"/>
                        </a:lnSpc>
                        <a:spcBef>
                          <a:spcPts val="0"/>
                        </a:spcBef>
                        <a:spcAft>
                          <a:spcPts val="0"/>
                        </a:spcAft>
                      </a:pPr>
                      <a:r>
                        <a:rPr lang="en-CA" sz="1000" b="1">
                          <a:solidFill>
                            <a:schemeClr val="bg1"/>
                          </a:solidFill>
                          <a:latin typeface="Times New Roman"/>
                          <a:ea typeface="+mn-ea"/>
                          <a:cs typeface="Times New Roman"/>
                        </a:rPr>
                        <a:t>New business models</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Store design/ Integrating coffee roasting with sales and with both bean and drink</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Fundamental shifts in the industry</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589278">
                <a:tc>
                  <a:txBody>
                    <a:bodyPr/>
                    <a:lstStyle/>
                    <a:p>
                      <a:pPr marL="0" marR="0">
                        <a:lnSpc>
                          <a:spcPct val="115000"/>
                        </a:lnSpc>
                        <a:spcBef>
                          <a:spcPts val="0"/>
                        </a:spcBef>
                        <a:spcAft>
                          <a:spcPts val="0"/>
                        </a:spcAft>
                      </a:pPr>
                      <a:r>
                        <a:rPr lang="en-CA" sz="1000" b="1">
                          <a:solidFill>
                            <a:schemeClr val="bg1"/>
                          </a:solidFill>
                          <a:latin typeface="Times New Roman"/>
                          <a:ea typeface="+mn-ea"/>
                          <a:cs typeface="Times New Roman"/>
                        </a:rPr>
                        <a:t>New products</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Store design [seating, </a:t>
                      </a:r>
                      <a:r>
                        <a:rPr lang="en-CA" sz="1000" dirty="0" err="1">
                          <a:solidFill>
                            <a:schemeClr val="bg1"/>
                          </a:solidFill>
                          <a:latin typeface="Times New Roman"/>
                          <a:ea typeface="+mn-ea"/>
                          <a:cs typeface="Times New Roman"/>
                        </a:rPr>
                        <a:t>wi-fi</a:t>
                      </a:r>
                      <a:r>
                        <a:rPr lang="en-CA" sz="1000" dirty="0">
                          <a:solidFill>
                            <a:schemeClr val="bg1"/>
                          </a:solidFill>
                          <a:latin typeface="Times New Roman"/>
                          <a:ea typeface="+mn-ea"/>
                          <a:cs typeface="Times New Roman"/>
                        </a:rPr>
                        <a:t>, comfort/‘Street-named’ stores/ Coffee quality and price/ Pike Place Roast/ </a:t>
                      </a:r>
                      <a:r>
                        <a:rPr lang="en-CA" sz="1000" dirty="0" err="1">
                          <a:solidFill>
                            <a:schemeClr val="bg1"/>
                          </a:solidFill>
                          <a:latin typeface="Times New Roman"/>
                          <a:ea typeface="+mn-ea"/>
                          <a:cs typeface="Times New Roman"/>
                        </a:rPr>
                        <a:t>Frappucino</a:t>
                      </a:r>
                      <a:r>
                        <a:rPr lang="en-CA" sz="1000" dirty="0">
                          <a:solidFill>
                            <a:schemeClr val="bg1"/>
                          </a:solidFill>
                          <a:latin typeface="Times New Roman"/>
                          <a:ea typeface="+mn-ea"/>
                          <a:cs typeface="Times New Roman"/>
                        </a:rPr>
                        <a:t>/ Coffee – ‘bold’/ Sandwiches/ Branding realization [</a:t>
                      </a:r>
                      <a:r>
                        <a:rPr lang="en-CA" sz="1000" dirty="0" err="1">
                          <a:solidFill>
                            <a:schemeClr val="bg1"/>
                          </a:solidFill>
                          <a:latin typeface="Times New Roman"/>
                          <a:ea typeface="+mn-ea"/>
                          <a:cs typeface="Times New Roman"/>
                        </a:rPr>
                        <a:t>eg</a:t>
                      </a:r>
                      <a:r>
                        <a:rPr lang="en-CA" sz="1000" dirty="0">
                          <a:solidFill>
                            <a:schemeClr val="bg1"/>
                          </a:solidFill>
                          <a:latin typeface="Times New Roman"/>
                          <a:ea typeface="+mn-ea"/>
                          <a:cs typeface="Times New Roman"/>
                        </a:rPr>
                        <a:t>. Digital Ventures]/ VIA/ Renaming coffee to designate taste rather than bean</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Probably the strongest Starbucks type of innovation</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392851">
                <a:tc>
                  <a:txBody>
                    <a:bodyPr/>
                    <a:lstStyle/>
                    <a:p>
                      <a:pPr marL="0" marR="0">
                        <a:lnSpc>
                          <a:spcPct val="115000"/>
                        </a:lnSpc>
                        <a:spcBef>
                          <a:spcPts val="0"/>
                        </a:spcBef>
                        <a:spcAft>
                          <a:spcPts val="0"/>
                        </a:spcAft>
                      </a:pPr>
                      <a:r>
                        <a:rPr lang="en-CA" sz="1000" b="1" dirty="0">
                          <a:solidFill>
                            <a:schemeClr val="bg1"/>
                          </a:solidFill>
                          <a:latin typeface="Times New Roman"/>
                          <a:ea typeface="+mn-ea"/>
                          <a:cs typeface="Times New Roman"/>
                        </a:rPr>
                        <a:t>Product extensions</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Store openings/ Coffee variations/ Sandwich selections/ Coffee but in out-of-store locations/ Limited release reserve coffees</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a:solidFill>
                            <a:schemeClr val="bg1"/>
                          </a:solidFill>
                          <a:latin typeface="Times New Roman"/>
                          <a:ea typeface="+mn-ea"/>
                          <a:cs typeface="Times New Roman"/>
                        </a:rPr>
                        <a:t>This type of innovation has propelled growth</a:t>
                      </a:r>
                      <a:endParaRPr lang="en-US" sz="100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71423">
                <a:tc>
                  <a:txBody>
                    <a:bodyPr/>
                    <a:lstStyle/>
                    <a:p>
                      <a:pPr marL="0" marR="0">
                        <a:lnSpc>
                          <a:spcPct val="115000"/>
                        </a:lnSpc>
                        <a:spcBef>
                          <a:spcPts val="0"/>
                        </a:spcBef>
                        <a:spcAft>
                          <a:spcPts val="0"/>
                        </a:spcAft>
                      </a:pPr>
                      <a:r>
                        <a:rPr lang="en-CA" sz="1000" b="1" dirty="0">
                          <a:solidFill>
                            <a:schemeClr val="bg1"/>
                          </a:solidFill>
                          <a:latin typeface="Times New Roman"/>
                          <a:ea typeface="+mn-ea"/>
                          <a:cs typeface="Times New Roman"/>
                        </a:rPr>
                        <a:t>Business/continuous improvement</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IT/ In-store information systems/ </a:t>
                      </a:r>
                      <a:r>
                        <a:rPr lang="en-CA" sz="1000" dirty="0" err="1">
                          <a:solidFill>
                            <a:schemeClr val="bg1"/>
                          </a:solidFill>
                          <a:latin typeface="Times New Roman"/>
                          <a:ea typeface="+mn-ea"/>
                          <a:cs typeface="Times New Roman"/>
                        </a:rPr>
                        <a:t>Mastrena</a:t>
                      </a:r>
                      <a:r>
                        <a:rPr lang="en-CA" sz="1000" dirty="0">
                          <a:solidFill>
                            <a:schemeClr val="bg1"/>
                          </a:solidFill>
                          <a:latin typeface="Times New Roman"/>
                          <a:ea typeface="+mn-ea"/>
                          <a:cs typeface="Times New Roman"/>
                        </a:rPr>
                        <a:t> = speed</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r>
                        <a:rPr lang="en-CA" sz="1000" dirty="0">
                          <a:solidFill>
                            <a:schemeClr val="bg1"/>
                          </a:solidFill>
                          <a:latin typeface="Times New Roman"/>
                          <a:ea typeface="+mn-ea"/>
                          <a:cs typeface="Times New Roman"/>
                        </a:rPr>
                        <a:t>Came as an afterthought after Starbucks decline</a:t>
                      </a:r>
                      <a:endParaRPr lang="en-US" sz="1000" dirty="0">
                        <a:solidFill>
                          <a:schemeClr val="bg1"/>
                        </a:solidFill>
                        <a:latin typeface="Calibri"/>
                        <a:ea typeface="Calibri"/>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5791200"/>
            <a:ext cx="9235220" cy="8617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Innovation refers to the experimentation and adoption of new ideas of all kinds.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Inherent in an idea is always the notion of change; grand or small, and the assumption of risk.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Without risk, there is no innovation!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800" b="0" i="0" u="none" strike="noStrike" cap="none" normalizeH="0" baseline="0" dirty="0" smtClean="0">
                <a:ln>
                  <a:noFill/>
                </a:ln>
                <a:solidFill>
                  <a:srgbClr val="FFFF00"/>
                </a:solidFill>
                <a:effectLst/>
                <a:latin typeface="Times New Roman" pitchFamily="18" charset="0"/>
                <a:cs typeface="Times New Roman" pitchFamily="18" charset="0"/>
              </a:rPr>
              <a:t>The term ‘innovation interest’ is used to note that not all innovations are physical but can be emotional and may at times be simply thoughts which do not result, for many reasons, in actions or new products/services.</a:t>
            </a:r>
            <a:endParaRPr kumimoji="0" lang="en-US" sz="6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304800"/>
            <a:ext cx="9144000" cy="1371600"/>
          </a:xfrm>
        </p:spPr>
        <p:txBody>
          <a:bodyPr>
            <a:noAutofit/>
          </a:bodyPr>
          <a:lstStyle/>
          <a:p>
            <a:pPr algn="l"/>
            <a:r>
              <a:rPr lang="en-US" sz="3600" dirty="0" smtClean="0"/>
              <a:t>Basis </a:t>
            </a:r>
            <a:r>
              <a:rPr lang="en-US" sz="3600" dirty="0"/>
              <a:t>of </a:t>
            </a:r>
            <a:r>
              <a:rPr lang="en-US" sz="3600" dirty="0" smtClean="0"/>
              <a:t>competition – Key Success Factors</a:t>
            </a:r>
            <a:br>
              <a:rPr lang="en-US" sz="3600" dirty="0" smtClean="0"/>
            </a:br>
            <a:r>
              <a:rPr lang="en-US" sz="3600" dirty="0" smtClean="0"/>
              <a:t>Relative competitive position</a:t>
            </a:r>
            <a:r>
              <a:rPr lang="en-US" sz="2400" dirty="0" smtClean="0"/>
              <a:t/>
            </a:r>
            <a:br>
              <a:rPr lang="en-US" sz="2400" dirty="0" smtClean="0"/>
            </a:br>
            <a:endParaRPr lang="en-US" sz="2400" dirty="0"/>
          </a:p>
        </p:txBody>
      </p:sp>
      <p:sp>
        <p:nvSpPr>
          <p:cNvPr id="40" name="Date Placeholder 2"/>
          <p:cNvSpPr>
            <a:spLocks noGrp="1"/>
          </p:cNvSpPr>
          <p:nvPr>
            <p:ph type="dt" sz="half" idx="10"/>
          </p:nvPr>
        </p:nvSpPr>
        <p:spPr/>
        <p:txBody>
          <a:bodyPr/>
          <a:lstStyle/>
          <a:p>
            <a:fld id="{2EF4AE64-7179-4E6A-842E-CA9A6D8742C3}" type="datetime1">
              <a:rPr lang="en-US" smtClean="0"/>
              <a:pPr/>
              <a:t>3/24/2012</a:t>
            </a:fld>
            <a:endParaRPr lang="en-CA" dirty="0"/>
          </a:p>
        </p:txBody>
      </p:sp>
      <p:sp>
        <p:nvSpPr>
          <p:cNvPr id="43" name="Footer Placeholder 42"/>
          <p:cNvSpPr>
            <a:spLocks noGrp="1"/>
          </p:cNvSpPr>
          <p:nvPr>
            <p:ph type="ftr" sz="quarter" idx="11"/>
          </p:nvPr>
        </p:nvSpPr>
        <p:spPr/>
        <p:txBody>
          <a:bodyPr/>
          <a:lstStyle/>
          <a:p>
            <a:r>
              <a:rPr lang="en-US" smtClean="0"/>
              <a:t>Step One - SME's Strategic Condition</a:t>
            </a:r>
            <a:endParaRPr lang="en-CA" dirty="0"/>
          </a:p>
        </p:txBody>
      </p:sp>
      <p:sp>
        <p:nvSpPr>
          <p:cNvPr id="42" name="Slide Number Placeholder 4"/>
          <p:cNvSpPr>
            <a:spLocks noGrp="1"/>
          </p:cNvSpPr>
          <p:nvPr>
            <p:ph type="sldNum" sz="quarter" idx="12"/>
          </p:nvPr>
        </p:nvSpPr>
        <p:spPr/>
        <p:txBody>
          <a:bodyPr/>
          <a:lstStyle/>
          <a:p>
            <a:fld id="{9CA04983-A4AF-4203-A6A2-B6D810356F8A}" type="slidenum">
              <a:rPr lang="en-CA"/>
              <a:pPr/>
              <a:t>11</a:t>
            </a:fld>
            <a:endParaRPr lang="en-CA" dirty="0"/>
          </a:p>
        </p:txBody>
      </p:sp>
      <p:sp>
        <p:nvSpPr>
          <p:cNvPr id="123907" name="Text Box 3"/>
          <p:cNvSpPr txBox="1">
            <a:spLocks noChangeArrowheads="1"/>
          </p:cNvSpPr>
          <p:nvPr/>
        </p:nvSpPr>
        <p:spPr bwMode="auto">
          <a:xfrm>
            <a:off x="4724400" y="1905001"/>
            <a:ext cx="12192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smtClean="0"/>
              <a:t>Company </a:t>
            </a:r>
            <a:r>
              <a:rPr lang="en-US" sz="1400" b="1" dirty="0"/>
              <a:t>A</a:t>
            </a:r>
          </a:p>
        </p:txBody>
      </p:sp>
      <p:sp>
        <p:nvSpPr>
          <p:cNvPr id="123908" name="Text Box 4"/>
          <p:cNvSpPr txBox="1">
            <a:spLocks noChangeArrowheads="1"/>
          </p:cNvSpPr>
          <p:nvPr/>
        </p:nvSpPr>
        <p:spPr bwMode="auto">
          <a:xfrm>
            <a:off x="5867400" y="1905001"/>
            <a:ext cx="12192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Company B</a:t>
            </a:r>
          </a:p>
        </p:txBody>
      </p:sp>
      <p:sp>
        <p:nvSpPr>
          <p:cNvPr id="123909" name="Text Box 5"/>
          <p:cNvSpPr txBox="1">
            <a:spLocks noChangeArrowheads="1"/>
          </p:cNvSpPr>
          <p:nvPr/>
        </p:nvSpPr>
        <p:spPr bwMode="auto">
          <a:xfrm>
            <a:off x="7086600" y="1905001"/>
            <a:ext cx="12192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Company C</a:t>
            </a:r>
          </a:p>
        </p:txBody>
      </p:sp>
      <p:sp>
        <p:nvSpPr>
          <p:cNvPr id="123910" name="Text Box 6"/>
          <p:cNvSpPr txBox="1">
            <a:spLocks noChangeArrowheads="1"/>
          </p:cNvSpPr>
          <p:nvPr/>
        </p:nvSpPr>
        <p:spPr bwMode="auto">
          <a:xfrm>
            <a:off x="2590800" y="1905001"/>
            <a:ext cx="16764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i="1" dirty="0"/>
              <a:t>Basis of Competition</a:t>
            </a:r>
            <a:endParaRPr lang="en-US" sz="1400" dirty="0"/>
          </a:p>
        </p:txBody>
      </p:sp>
      <p:sp>
        <p:nvSpPr>
          <p:cNvPr id="123911" name="Text Box 7"/>
          <p:cNvSpPr txBox="1">
            <a:spLocks noChangeArrowheads="1"/>
          </p:cNvSpPr>
          <p:nvPr/>
        </p:nvSpPr>
        <p:spPr bwMode="auto">
          <a:xfrm>
            <a:off x="2514600" y="2484441"/>
            <a:ext cx="2057400" cy="53742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Low cost manufacturing</a:t>
            </a:r>
          </a:p>
        </p:txBody>
      </p:sp>
      <p:sp>
        <p:nvSpPr>
          <p:cNvPr id="123912" name="Text Box 8"/>
          <p:cNvSpPr txBox="1">
            <a:spLocks noChangeArrowheads="1"/>
          </p:cNvSpPr>
          <p:nvPr/>
        </p:nvSpPr>
        <p:spPr bwMode="auto">
          <a:xfrm>
            <a:off x="2514600" y="3048003"/>
            <a:ext cx="2057400" cy="53742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Response time to customer order</a:t>
            </a:r>
          </a:p>
        </p:txBody>
      </p:sp>
      <p:sp>
        <p:nvSpPr>
          <p:cNvPr id="123913" name="Text Box 9"/>
          <p:cNvSpPr txBox="1">
            <a:spLocks noChangeArrowheads="1"/>
          </p:cNvSpPr>
          <p:nvPr/>
        </p:nvSpPr>
        <p:spPr bwMode="auto">
          <a:xfrm>
            <a:off x="2514600" y="3733800"/>
            <a:ext cx="16002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Product Quality</a:t>
            </a:r>
          </a:p>
        </p:txBody>
      </p:sp>
      <p:sp>
        <p:nvSpPr>
          <p:cNvPr id="123914" name="Text Box 10"/>
          <p:cNvSpPr txBox="1">
            <a:spLocks noChangeArrowheads="1"/>
          </p:cNvSpPr>
          <p:nvPr/>
        </p:nvSpPr>
        <p:spPr bwMode="auto">
          <a:xfrm>
            <a:off x="2514600" y="4572000"/>
            <a:ext cx="16002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Product functionality</a:t>
            </a:r>
          </a:p>
        </p:txBody>
      </p:sp>
      <p:sp>
        <p:nvSpPr>
          <p:cNvPr id="123915" name="Text Box 11"/>
          <p:cNvSpPr txBox="1">
            <a:spLocks noChangeArrowheads="1"/>
          </p:cNvSpPr>
          <p:nvPr/>
        </p:nvSpPr>
        <p:spPr bwMode="auto">
          <a:xfrm>
            <a:off x="2514600" y="5105400"/>
            <a:ext cx="15240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Sales force training</a:t>
            </a:r>
          </a:p>
        </p:txBody>
      </p:sp>
      <p:sp>
        <p:nvSpPr>
          <p:cNvPr id="123916" name="Text Box 12"/>
          <p:cNvSpPr txBox="1">
            <a:spLocks noChangeArrowheads="1"/>
          </p:cNvSpPr>
          <p:nvPr/>
        </p:nvSpPr>
        <p:spPr bwMode="auto">
          <a:xfrm>
            <a:off x="6172200" y="6320578"/>
            <a:ext cx="12192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Your </a:t>
            </a:r>
            <a:r>
              <a:rPr lang="en-US" sz="1400" b="1" dirty="0" smtClean="0"/>
              <a:t>company?</a:t>
            </a:r>
            <a:endParaRPr lang="en-US" sz="1400" dirty="0"/>
          </a:p>
        </p:txBody>
      </p:sp>
      <p:sp>
        <p:nvSpPr>
          <p:cNvPr id="123917" name="Rectangle 13"/>
          <p:cNvSpPr>
            <a:spLocks noChangeArrowheads="1"/>
          </p:cNvSpPr>
          <p:nvPr/>
        </p:nvSpPr>
        <p:spPr bwMode="auto">
          <a:xfrm>
            <a:off x="4648200" y="2438400"/>
            <a:ext cx="3429000" cy="3459164"/>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endParaRPr lang="en-US" dirty="0"/>
          </a:p>
        </p:txBody>
      </p:sp>
      <p:sp>
        <p:nvSpPr>
          <p:cNvPr id="123918" name="Line 14"/>
          <p:cNvSpPr>
            <a:spLocks noChangeShapeType="1"/>
          </p:cNvSpPr>
          <p:nvPr/>
        </p:nvSpPr>
        <p:spPr bwMode="auto">
          <a:xfrm>
            <a:off x="5867400" y="2514601"/>
            <a:ext cx="0" cy="3352799"/>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3919" name="Line 15"/>
          <p:cNvSpPr>
            <a:spLocks noChangeShapeType="1"/>
          </p:cNvSpPr>
          <p:nvPr/>
        </p:nvSpPr>
        <p:spPr bwMode="auto">
          <a:xfrm>
            <a:off x="7086600" y="2514600"/>
            <a:ext cx="0" cy="33528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3920" name="Text Box 16"/>
          <p:cNvSpPr txBox="1">
            <a:spLocks noChangeArrowheads="1"/>
          </p:cNvSpPr>
          <p:nvPr/>
        </p:nvSpPr>
        <p:spPr bwMode="auto">
          <a:xfrm>
            <a:off x="2971800" y="5562600"/>
            <a:ext cx="16002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Overall result</a:t>
            </a:r>
            <a:endParaRPr lang="en-US" sz="1400" dirty="0"/>
          </a:p>
        </p:txBody>
      </p:sp>
      <p:sp>
        <p:nvSpPr>
          <p:cNvPr id="123923" name="Text Box 19"/>
          <p:cNvSpPr txBox="1">
            <a:spLocks noChangeArrowheads="1"/>
          </p:cNvSpPr>
          <p:nvPr/>
        </p:nvSpPr>
        <p:spPr bwMode="auto">
          <a:xfrm>
            <a:off x="5029200" y="2484442"/>
            <a:ext cx="533400" cy="332399"/>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a:t>
            </a:r>
          </a:p>
        </p:txBody>
      </p:sp>
      <p:sp>
        <p:nvSpPr>
          <p:cNvPr id="123924" name="Text Box 20"/>
          <p:cNvSpPr txBox="1">
            <a:spLocks noChangeArrowheads="1"/>
          </p:cNvSpPr>
          <p:nvPr/>
        </p:nvSpPr>
        <p:spPr bwMode="auto">
          <a:xfrm>
            <a:off x="6172200" y="2484442"/>
            <a:ext cx="533400" cy="332399"/>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0</a:t>
            </a:r>
          </a:p>
        </p:txBody>
      </p:sp>
      <p:sp>
        <p:nvSpPr>
          <p:cNvPr id="123925" name="Text Box 21"/>
          <p:cNvSpPr txBox="1">
            <a:spLocks noChangeArrowheads="1"/>
          </p:cNvSpPr>
          <p:nvPr/>
        </p:nvSpPr>
        <p:spPr bwMode="auto">
          <a:xfrm>
            <a:off x="7467600" y="2484442"/>
            <a:ext cx="381000" cy="332399"/>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a:t>
            </a:r>
          </a:p>
        </p:txBody>
      </p:sp>
      <p:sp>
        <p:nvSpPr>
          <p:cNvPr id="123926" name="Text Box 22"/>
          <p:cNvSpPr txBox="1">
            <a:spLocks noChangeArrowheads="1"/>
          </p:cNvSpPr>
          <p:nvPr/>
        </p:nvSpPr>
        <p:spPr bwMode="auto">
          <a:xfrm>
            <a:off x="5029200" y="3058181"/>
            <a:ext cx="533400" cy="332399"/>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 -</a:t>
            </a:r>
            <a:endParaRPr lang="en-US" b="1" dirty="0"/>
          </a:p>
        </p:txBody>
      </p:sp>
      <p:sp>
        <p:nvSpPr>
          <p:cNvPr id="123927" name="Text Box 23"/>
          <p:cNvSpPr txBox="1">
            <a:spLocks noChangeArrowheads="1"/>
          </p:cNvSpPr>
          <p:nvPr/>
        </p:nvSpPr>
        <p:spPr bwMode="auto">
          <a:xfrm>
            <a:off x="6172200" y="3058181"/>
            <a:ext cx="533400" cy="332399"/>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a:t>
            </a:r>
            <a:endParaRPr lang="en-US" b="1" dirty="0"/>
          </a:p>
        </p:txBody>
      </p:sp>
      <p:sp>
        <p:nvSpPr>
          <p:cNvPr id="123928" name="Text Box 24"/>
          <p:cNvSpPr txBox="1">
            <a:spLocks noChangeArrowheads="1"/>
          </p:cNvSpPr>
          <p:nvPr/>
        </p:nvSpPr>
        <p:spPr bwMode="auto">
          <a:xfrm>
            <a:off x="7353300" y="3048002"/>
            <a:ext cx="6096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29" name="Text Box 25"/>
          <p:cNvSpPr txBox="1">
            <a:spLocks noChangeArrowheads="1"/>
          </p:cNvSpPr>
          <p:nvPr/>
        </p:nvSpPr>
        <p:spPr bwMode="auto">
          <a:xfrm>
            <a:off x="5029200" y="3733802"/>
            <a:ext cx="533400" cy="321978"/>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400" b="1" dirty="0"/>
              <a:t>0</a:t>
            </a:r>
          </a:p>
        </p:txBody>
      </p:sp>
      <p:sp>
        <p:nvSpPr>
          <p:cNvPr id="123930" name="Text Box 26"/>
          <p:cNvSpPr txBox="1">
            <a:spLocks noChangeArrowheads="1"/>
          </p:cNvSpPr>
          <p:nvPr/>
        </p:nvSpPr>
        <p:spPr bwMode="auto">
          <a:xfrm>
            <a:off x="6096000" y="3733802"/>
            <a:ext cx="6858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 +</a:t>
            </a:r>
          </a:p>
        </p:txBody>
      </p:sp>
      <p:sp>
        <p:nvSpPr>
          <p:cNvPr id="123931" name="Text Box 27"/>
          <p:cNvSpPr txBox="1">
            <a:spLocks noChangeArrowheads="1"/>
          </p:cNvSpPr>
          <p:nvPr/>
        </p:nvSpPr>
        <p:spPr bwMode="auto">
          <a:xfrm>
            <a:off x="7353300" y="3733802"/>
            <a:ext cx="6096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32" name="Text Box 28"/>
          <p:cNvSpPr txBox="1">
            <a:spLocks noChangeArrowheads="1"/>
          </p:cNvSpPr>
          <p:nvPr/>
        </p:nvSpPr>
        <p:spPr bwMode="auto">
          <a:xfrm>
            <a:off x="5029200" y="4610100"/>
            <a:ext cx="5334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endParaRPr lang="en-US" b="1" dirty="0"/>
          </a:p>
        </p:txBody>
      </p:sp>
      <p:sp>
        <p:nvSpPr>
          <p:cNvPr id="123933" name="Text Box 29"/>
          <p:cNvSpPr txBox="1">
            <a:spLocks noChangeArrowheads="1"/>
          </p:cNvSpPr>
          <p:nvPr/>
        </p:nvSpPr>
        <p:spPr bwMode="auto">
          <a:xfrm>
            <a:off x="6172200" y="4610100"/>
            <a:ext cx="533400" cy="352756"/>
          </a:xfrm>
          <a:prstGeom prst="rect">
            <a:avLst/>
          </a:prstGeom>
          <a:noFill/>
          <a:ln w="9525">
            <a:noFill/>
            <a:miter lim="800000"/>
            <a:headEnd/>
            <a:tailEnd/>
          </a:ln>
          <a:effectLst/>
        </p:spPr>
        <p:txBody>
          <a:bodyPr wrap="square" lIns="105503" tIns="52752" rIns="105503" bIns="52752">
            <a:spAutoFit/>
          </a:bodyPr>
          <a:lstStyle/>
          <a:p>
            <a:pPr algn="ctr">
              <a:spcBef>
                <a:spcPct val="50000"/>
              </a:spcBef>
            </a:pPr>
            <a:r>
              <a:rPr lang="en-US" sz="1600" b="1" dirty="0"/>
              <a:t>-</a:t>
            </a:r>
          </a:p>
        </p:txBody>
      </p:sp>
      <p:sp>
        <p:nvSpPr>
          <p:cNvPr id="123934" name="Text Box 30"/>
          <p:cNvSpPr txBox="1">
            <a:spLocks noChangeArrowheads="1"/>
          </p:cNvSpPr>
          <p:nvPr/>
        </p:nvSpPr>
        <p:spPr bwMode="auto">
          <a:xfrm>
            <a:off x="7467600" y="4610100"/>
            <a:ext cx="3810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35" name="Text Box 31"/>
          <p:cNvSpPr txBox="1">
            <a:spLocks noChangeArrowheads="1"/>
          </p:cNvSpPr>
          <p:nvPr/>
        </p:nvSpPr>
        <p:spPr bwMode="auto">
          <a:xfrm>
            <a:off x="5029200" y="5143500"/>
            <a:ext cx="5334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36" name="Text Box 32"/>
          <p:cNvSpPr txBox="1">
            <a:spLocks noChangeArrowheads="1"/>
          </p:cNvSpPr>
          <p:nvPr/>
        </p:nvSpPr>
        <p:spPr bwMode="auto">
          <a:xfrm>
            <a:off x="6172200" y="5143500"/>
            <a:ext cx="5334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37" name="Text Box 33"/>
          <p:cNvSpPr txBox="1">
            <a:spLocks noChangeArrowheads="1"/>
          </p:cNvSpPr>
          <p:nvPr/>
        </p:nvSpPr>
        <p:spPr bwMode="auto">
          <a:xfrm>
            <a:off x="7467600" y="5143500"/>
            <a:ext cx="381000" cy="352756"/>
          </a:xfrm>
          <a:prstGeom prst="rect">
            <a:avLst/>
          </a:prstGeom>
          <a:noFill/>
          <a:ln w="9525">
            <a:noFill/>
            <a:miter lim="800000"/>
            <a:headEnd/>
            <a:tailEnd/>
          </a:ln>
          <a:effectLst/>
        </p:spPr>
        <p:txBody>
          <a:bodyPr lIns="105503" tIns="52752" rIns="105503" bIns="52752">
            <a:spAutoFit/>
          </a:bodyPr>
          <a:lstStyle/>
          <a:p>
            <a:pPr algn="ctr">
              <a:spcBef>
                <a:spcPct val="50000"/>
              </a:spcBef>
            </a:pPr>
            <a:r>
              <a:rPr lang="en-US" sz="1600" b="1" dirty="0"/>
              <a:t>--</a:t>
            </a:r>
          </a:p>
        </p:txBody>
      </p:sp>
      <p:sp>
        <p:nvSpPr>
          <p:cNvPr id="123938" name="Text Box 34"/>
          <p:cNvSpPr txBox="1">
            <a:spLocks noChangeArrowheads="1"/>
          </p:cNvSpPr>
          <p:nvPr/>
        </p:nvSpPr>
        <p:spPr bwMode="auto">
          <a:xfrm>
            <a:off x="5029200" y="5562600"/>
            <a:ext cx="533400" cy="352756"/>
          </a:xfrm>
          <a:prstGeom prst="rect">
            <a:avLst/>
          </a:prstGeom>
          <a:noFill/>
          <a:ln w="9525">
            <a:noFill/>
            <a:miter lim="800000"/>
            <a:headEnd/>
            <a:tailEnd/>
          </a:ln>
          <a:effectLst/>
        </p:spPr>
        <p:txBody>
          <a:bodyPr lIns="105503" tIns="52752" rIns="105503" bIns="52752">
            <a:spAutoFit/>
          </a:bodyPr>
          <a:lstStyle/>
          <a:p>
            <a:pPr>
              <a:spcBef>
                <a:spcPct val="50000"/>
              </a:spcBef>
            </a:pPr>
            <a:r>
              <a:rPr lang="en-US" sz="1600" dirty="0" smtClean="0"/>
              <a:t>-1</a:t>
            </a:r>
            <a:endParaRPr lang="en-US" sz="1600" dirty="0"/>
          </a:p>
        </p:txBody>
      </p:sp>
      <p:sp>
        <p:nvSpPr>
          <p:cNvPr id="123939" name="Text Box 35"/>
          <p:cNvSpPr txBox="1">
            <a:spLocks noChangeArrowheads="1"/>
          </p:cNvSpPr>
          <p:nvPr/>
        </p:nvSpPr>
        <p:spPr bwMode="auto">
          <a:xfrm>
            <a:off x="6248400" y="5562600"/>
            <a:ext cx="533400" cy="352756"/>
          </a:xfrm>
          <a:prstGeom prst="rect">
            <a:avLst/>
          </a:prstGeom>
          <a:noFill/>
          <a:ln w="9525">
            <a:noFill/>
            <a:miter lim="800000"/>
            <a:headEnd/>
            <a:tailEnd/>
          </a:ln>
          <a:effectLst/>
        </p:spPr>
        <p:txBody>
          <a:bodyPr lIns="105503" tIns="52752" rIns="105503" bIns="52752">
            <a:spAutoFit/>
          </a:bodyPr>
          <a:lstStyle/>
          <a:p>
            <a:pPr>
              <a:spcBef>
                <a:spcPct val="50000"/>
              </a:spcBef>
            </a:pPr>
            <a:r>
              <a:rPr lang="en-US" sz="1600" dirty="0" smtClean="0"/>
              <a:t>+4</a:t>
            </a:r>
            <a:endParaRPr lang="en-US" sz="1600" dirty="0"/>
          </a:p>
        </p:txBody>
      </p:sp>
      <p:sp>
        <p:nvSpPr>
          <p:cNvPr id="123940" name="Text Box 36"/>
          <p:cNvSpPr txBox="1">
            <a:spLocks noChangeArrowheads="1"/>
          </p:cNvSpPr>
          <p:nvPr/>
        </p:nvSpPr>
        <p:spPr bwMode="auto">
          <a:xfrm>
            <a:off x="7391400" y="5562600"/>
            <a:ext cx="381000" cy="352756"/>
          </a:xfrm>
          <a:prstGeom prst="rect">
            <a:avLst/>
          </a:prstGeom>
          <a:noFill/>
          <a:ln w="9525">
            <a:noFill/>
            <a:miter lim="800000"/>
            <a:headEnd/>
            <a:tailEnd/>
          </a:ln>
          <a:effectLst/>
        </p:spPr>
        <p:txBody>
          <a:bodyPr lIns="105503" tIns="52752" rIns="105503" bIns="52752">
            <a:spAutoFit/>
          </a:bodyPr>
          <a:lstStyle/>
          <a:p>
            <a:pPr>
              <a:spcBef>
                <a:spcPct val="50000"/>
              </a:spcBef>
            </a:pPr>
            <a:r>
              <a:rPr lang="en-US" sz="1600" dirty="0" smtClean="0"/>
              <a:t>-3</a:t>
            </a:r>
            <a:endParaRPr lang="en-US" sz="1600" dirty="0"/>
          </a:p>
        </p:txBody>
      </p:sp>
      <p:sp>
        <p:nvSpPr>
          <p:cNvPr id="123941" name="Line 37"/>
          <p:cNvSpPr>
            <a:spLocks noChangeShapeType="1"/>
          </p:cNvSpPr>
          <p:nvPr/>
        </p:nvSpPr>
        <p:spPr bwMode="auto">
          <a:xfrm flipH="1" flipV="1">
            <a:off x="6400800" y="5943600"/>
            <a:ext cx="228600" cy="380999"/>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23942" name="Line 38"/>
          <p:cNvSpPr>
            <a:spLocks noChangeShapeType="1"/>
          </p:cNvSpPr>
          <p:nvPr/>
        </p:nvSpPr>
        <p:spPr bwMode="auto">
          <a:xfrm flipH="1" flipV="1">
            <a:off x="3962400" y="1752602"/>
            <a:ext cx="762000" cy="731839"/>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3943" name="Rectangle 39"/>
          <p:cNvSpPr>
            <a:spLocks noChangeArrowheads="1"/>
          </p:cNvSpPr>
          <p:nvPr/>
        </p:nvSpPr>
        <p:spPr bwMode="auto">
          <a:xfrm>
            <a:off x="685800" y="2484437"/>
            <a:ext cx="1524000" cy="3048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endParaRPr lang="en-US" dirty="0"/>
          </a:p>
        </p:txBody>
      </p:sp>
      <p:sp>
        <p:nvSpPr>
          <p:cNvPr id="123944" name="Text Box 40"/>
          <p:cNvSpPr txBox="1">
            <a:spLocks noChangeArrowheads="1"/>
          </p:cNvSpPr>
          <p:nvPr/>
        </p:nvSpPr>
        <p:spPr bwMode="auto">
          <a:xfrm>
            <a:off x="762000" y="2667002"/>
            <a:ext cx="1371600" cy="2722635"/>
          </a:xfrm>
          <a:prstGeom prst="rect">
            <a:avLst/>
          </a:prstGeom>
          <a:noFill/>
          <a:ln w="9525">
            <a:noFill/>
            <a:miter lim="800000"/>
            <a:headEnd/>
            <a:tailEnd/>
          </a:ln>
          <a:effectLst/>
        </p:spPr>
        <p:txBody>
          <a:bodyPr lIns="105503" tIns="52752" rIns="105503" bIns="52752">
            <a:spAutoFit/>
          </a:bodyPr>
          <a:lstStyle/>
          <a:p>
            <a:pPr>
              <a:spcBef>
                <a:spcPct val="50000"/>
              </a:spcBef>
            </a:pPr>
            <a:r>
              <a:rPr lang="en-US" sz="1200" b="1" dirty="0"/>
              <a:t>Notes:</a:t>
            </a:r>
          </a:p>
          <a:p>
            <a:pPr>
              <a:spcBef>
                <a:spcPct val="50000"/>
              </a:spcBef>
            </a:pPr>
            <a:r>
              <a:rPr lang="en-US" sz="1200" b="1" dirty="0"/>
              <a:t>In some cases it may be useful to provide relative weights to each of the bases.</a:t>
            </a:r>
          </a:p>
          <a:p>
            <a:pPr>
              <a:spcBef>
                <a:spcPct val="50000"/>
              </a:spcBef>
            </a:pPr>
            <a:r>
              <a:rPr lang="en-US" sz="1200" b="1" dirty="0"/>
              <a:t>If there is likely to be a shift to a different bases in the future, a second set of bases should be developed.</a:t>
            </a:r>
            <a:r>
              <a:rPr lang="en-US" sz="1400" dirty="0"/>
              <a:t> </a:t>
            </a:r>
          </a:p>
        </p:txBody>
      </p:sp>
      <p:cxnSp>
        <p:nvCxnSpPr>
          <p:cNvPr id="45" name="Straight Connector 44"/>
          <p:cNvCxnSpPr/>
          <p:nvPr/>
        </p:nvCxnSpPr>
        <p:spPr>
          <a:xfrm>
            <a:off x="4724400" y="5562600"/>
            <a:ext cx="3429000"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14600" y="4038600"/>
            <a:ext cx="1447800" cy="523220"/>
          </a:xfrm>
          <a:prstGeom prst="rect">
            <a:avLst/>
          </a:prstGeom>
          <a:noFill/>
        </p:spPr>
        <p:txBody>
          <a:bodyPr wrap="square" rtlCol="0">
            <a:spAutoFit/>
          </a:bodyPr>
          <a:lstStyle/>
          <a:p>
            <a:r>
              <a:rPr lang="en-US" sz="1400" b="1" dirty="0" smtClean="0"/>
              <a:t>Innovative  capacity</a:t>
            </a:r>
            <a:endParaRPr lang="en-US" sz="1400" b="1" dirty="0"/>
          </a:p>
        </p:txBody>
      </p:sp>
      <p:sp>
        <p:nvSpPr>
          <p:cNvPr id="47" name="TextBox 46"/>
          <p:cNvSpPr txBox="1"/>
          <p:nvPr/>
        </p:nvSpPr>
        <p:spPr>
          <a:xfrm>
            <a:off x="4991100" y="4229100"/>
            <a:ext cx="609600" cy="369332"/>
          </a:xfrm>
          <a:prstGeom prst="rect">
            <a:avLst/>
          </a:prstGeom>
          <a:noFill/>
        </p:spPr>
        <p:txBody>
          <a:bodyPr wrap="square" rtlCol="0">
            <a:spAutoFit/>
          </a:bodyPr>
          <a:lstStyle/>
          <a:p>
            <a:r>
              <a:rPr lang="en-US" dirty="0" smtClean="0"/>
              <a:t>++</a:t>
            </a:r>
            <a:endParaRPr lang="en-US" dirty="0"/>
          </a:p>
        </p:txBody>
      </p:sp>
      <p:sp>
        <p:nvSpPr>
          <p:cNvPr id="48" name="TextBox 47"/>
          <p:cNvSpPr txBox="1"/>
          <p:nvPr/>
        </p:nvSpPr>
        <p:spPr>
          <a:xfrm>
            <a:off x="6210300" y="4229100"/>
            <a:ext cx="457200" cy="369332"/>
          </a:xfrm>
          <a:prstGeom prst="rect">
            <a:avLst/>
          </a:prstGeom>
          <a:noFill/>
        </p:spPr>
        <p:txBody>
          <a:bodyPr wrap="square" rtlCol="0">
            <a:spAutoFit/>
          </a:bodyPr>
          <a:lstStyle/>
          <a:p>
            <a:r>
              <a:rPr lang="en-US" dirty="0" smtClean="0"/>
              <a:t>+</a:t>
            </a:r>
            <a:endParaRPr lang="en-US" dirty="0"/>
          </a:p>
        </p:txBody>
      </p:sp>
      <p:sp>
        <p:nvSpPr>
          <p:cNvPr id="49" name="TextBox 48"/>
          <p:cNvSpPr txBox="1"/>
          <p:nvPr/>
        </p:nvSpPr>
        <p:spPr>
          <a:xfrm>
            <a:off x="7505700" y="4229100"/>
            <a:ext cx="304800" cy="369332"/>
          </a:xfrm>
          <a:prstGeom prst="rect">
            <a:avLst/>
          </a:prstGeom>
          <a:noFill/>
        </p:spPr>
        <p:txBody>
          <a:bodyPr wrap="squar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3600" dirty="0" smtClean="0"/>
              <a:t>Strategic Condition</a:t>
            </a:r>
            <a:endParaRPr lang="en-US" sz="3600" dirty="0"/>
          </a:p>
        </p:txBody>
      </p:sp>
      <p:graphicFrame>
        <p:nvGraphicFramePr>
          <p:cNvPr id="7" name="Content Placeholder 6"/>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1D3261A7-6877-4F86-A4ED-C748451A561F}" type="datetime1">
              <a:rPr lang="en-US" smtClean="0"/>
              <a:pPr/>
              <a:t>3/24/2012</a:t>
            </a:fld>
            <a:endParaRPr lang="en-CA" dirty="0"/>
          </a:p>
        </p:txBody>
      </p:sp>
      <p:sp>
        <p:nvSpPr>
          <p:cNvPr id="5" name="Footer Placeholder 4"/>
          <p:cNvSpPr>
            <a:spLocks noGrp="1"/>
          </p:cNvSpPr>
          <p:nvPr>
            <p:ph type="ftr" sz="quarter" idx="11"/>
          </p:nvPr>
        </p:nvSpPr>
        <p:spPr/>
        <p:txBody>
          <a:bodyPr/>
          <a:lstStyle/>
          <a:p>
            <a:r>
              <a:rPr lang="en-US" smtClean="0"/>
              <a:t>Step One - SME's Strategic Condition</a:t>
            </a:r>
            <a:endParaRPr lang="en-CA" dirty="0"/>
          </a:p>
        </p:txBody>
      </p:sp>
      <p:sp>
        <p:nvSpPr>
          <p:cNvPr id="6" name="Slide Number Placeholder 5"/>
          <p:cNvSpPr>
            <a:spLocks noGrp="1"/>
          </p:cNvSpPr>
          <p:nvPr>
            <p:ph type="sldNum" sz="quarter" idx="12"/>
          </p:nvPr>
        </p:nvSpPr>
        <p:spPr/>
        <p:txBody>
          <a:bodyPr/>
          <a:lstStyle/>
          <a:p>
            <a:fld id="{795946CF-6283-4CD8-9A06-9E998251E006}" type="slidenum">
              <a:rPr lang="en-CA" smtClean="0"/>
              <a:pPr/>
              <a:t>12</a:t>
            </a:fld>
            <a:endParaRPr lang="en-CA"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Autofit/>
          </a:bodyPr>
          <a:lstStyle/>
          <a:p>
            <a:r>
              <a:rPr lang="en-US" sz="3600" dirty="0" smtClean="0"/>
              <a:t>Step </a:t>
            </a:r>
            <a:r>
              <a:rPr lang="en-US" sz="3600" dirty="0" smtClean="0"/>
              <a:t>Two</a:t>
            </a:r>
            <a:br>
              <a:rPr lang="en-US" sz="3600" dirty="0" smtClean="0"/>
            </a:br>
            <a:r>
              <a:rPr lang="en-US" sz="3600" dirty="0" smtClean="0"/>
              <a:t/>
            </a:r>
            <a:br>
              <a:rPr lang="en-US" sz="3600" dirty="0" smtClean="0"/>
            </a:br>
            <a:r>
              <a:rPr lang="en-US" sz="3600" dirty="0" smtClean="0"/>
              <a:t>Selecting a Strategy</a:t>
            </a:r>
            <a:endParaRPr lang="en-US" sz="3600" dirty="0"/>
          </a:p>
        </p:txBody>
      </p:sp>
      <p:sp>
        <p:nvSpPr>
          <p:cNvPr id="3" name="Date Placeholder 2"/>
          <p:cNvSpPr>
            <a:spLocks noGrp="1"/>
          </p:cNvSpPr>
          <p:nvPr>
            <p:ph type="dt" sz="half" idx="10"/>
          </p:nvPr>
        </p:nvSpPr>
        <p:spPr/>
        <p:txBody>
          <a:bodyPr/>
          <a:lstStyle/>
          <a:p>
            <a:fld id="{D97F3B0A-CE73-402F-9879-57ADBF3DB3EC}" type="datetime1">
              <a:rPr lang="en-US" smtClean="0"/>
              <a:pPr/>
              <a:t>3/24/2012</a:t>
            </a:fld>
            <a:endParaRPr lang="en-US"/>
          </a:p>
        </p:txBody>
      </p:sp>
      <p:sp>
        <p:nvSpPr>
          <p:cNvPr id="4" name="Footer Placeholder 3"/>
          <p:cNvSpPr>
            <a:spLocks noGrp="1"/>
          </p:cNvSpPr>
          <p:nvPr>
            <p:ph type="ftr" sz="quarter" idx="11"/>
          </p:nvPr>
        </p:nvSpPr>
        <p:spPr/>
        <p:txBody>
          <a:bodyPr/>
          <a:lstStyle/>
          <a:p>
            <a:r>
              <a:rPr lang="en-US" smtClean="0"/>
              <a:t>Step Two - Selecting a Strategy </a:t>
            </a:r>
            <a:endParaRPr lang="en-US"/>
          </a:p>
        </p:txBody>
      </p:sp>
      <p:sp>
        <p:nvSpPr>
          <p:cNvPr id="5" name="Slide Number Placeholder 4"/>
          <p:cNvSpPr>
            <a:spLocks noGrp="1"/>
          </p:cNvSpPr>
          <p:nvPr>
            <p:ph type="sldNum" sz="quarter" idx="12"/>
          </p:nvPr>
        </p:nvSpPr>
        <p:spPr/>
        <p:txBody>
          <a:bodyPr/>
          <a:lstStyle/>
          <a:p>
            <a:fld id="{C223C010-E106-4672-9BCB-CB4415750DE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2"/>
          <p:cNvSpPr>
            <a:spLocks noGrp="1"/>
          </p:cNvSpPr>
          <p:nvPr>
            <p:ph type="dt" sz="half" idx="10"/>
          </p:nvPr>
        </p:nvSpPr>
        <p:spPr/>
        <p:txBody>
          <a:bodyPr/>
          <a:lstStyle/>
          <a:p>
            <a:fld id="{322385EA-AEA4-47A2-B69E-BD98CC871B9F}" type="datetime1">
              <a:rPr lang="en-US" smtClean="0"/>
              <a:pPr/>
              <a:t>3/24/2012</a:t>
            </a:fld>
            <a:endParaRPr lang="en-CA" dirty="0"/>
          </a:p>
        </p:txBody>
      </p:sp>
      <p:sp>
        <p:nvSpPr>
          <p:cNvPr id="37" name="Footer Placeholder 36"/>
          <p:cNvSpPr>
            <a:spLocks noGrp="1"/>
          </p:cNvSpPr>
          <p:nvPr>
            <p:ph type="ftr" sz="quarter" idx="11"/>
          </p:nvPr>
        </p:nvSpPr>
        <p:spPr/>
        <p:txBody>
          <a:bodyPr/>
          <a:lstStyle/>
          <a:p>
            <a:r>
              <a:rPr lang="en-US" smtClean="0"/>
              <a:t>Step Two - Selecting a Strategy </a:t>
            </a:r>
            <a:endParaRPr lang="en-CA" dirty="0"/>
          </a:p>
        </p:txBody>
      </p:sp>
      <p:sp>
        <p:nvSpPr>
          <p:cNvPr id="36" name="Slide Number Placeholder 4"/>
          <p:cNvSpPr>
            <a:spLocks noGrp="1"/>
          </p:cNvSpPr>
          <p:nvPr>
            <p:ph type="sldNum" sz="quarter" idx="12"/>
          </p:nvPr>
        </p:nvSpPr>
        <p:spPr/>
        <p:txBody>
          <a:bodyPr/>
          <a:lstStyle/>
          <a:p>
            <a:fld id="{9DDBEC62-8278-4B78-A688-7DFD24F93A50}" type="slidenum">
              <a:rPr lang="en-CA"/>
              <a:pPr/>
              <a:t>14</a:t>
            </a:fld>
            <a:endParaRPr lang="en-CA" dirty="0"/>
          </a:p>
        </p:txBody>
      </p:sp>
      <p:sp>
        <p:nvSpPr>
          <p:cNvPr id="113666" name="Rectangle 2"/>
          <p:cNvSpPr>
            <a:spLocks noGrp="1" noChangeArrowheads="1"/>
          </p:cNvSpPr>
          <p:nvPr>
            <p:ph type="title" idx="4294967295"/>
          </p:nvPr>
        </p:nvSpPr>
        <p:spPr>
          <a:xfrm>
            <a:off x="0" y="228600"/>
            <a:ext cx="7772400" cy="1143000"/>
          </a:xfrm>
        </p:spPr>
        <p:txBody>
          <a:bodyPr>
            <a:noAutofit/>
          </a:bodyPr>
          <a:lstStyle/>
          <a:p>
            <a:pPr algn="l"/>
            <a:r>
              <a:rPr lang="en-US" sz="3600" dirty="0"/>
              <a:t>Evaluating alternate strategies for the business unit, leading to the preparation of </a:t>
            </a:r>
            <a:r>
              <a:rPr lang="en-US" sz="3600" dirty="0" smtClean="0"/>
              <a:t>action </a:t>
            </a:r>
            <a:r>
              <a:rPr lang="en-US" sz="3600" dirty="0"/>
              <a:t>plans</a:t>
            </a:r>
          </a:p>
        </p:txBody>
      </p:sp>
      <p:sp>
        <p:nvSpPr>
          <p:cNvPr id="113667" name="Rectangle 3"/>
          <p:cNvSpPr>
            <a:spLocks noChangeArrowheads="1"/>
          </p:cNvSpPr>
          <p:nvPr/>
        </p:nvSpPr>
        <p:spPr bwMode="auto">
          <a:xfrm>
            <a:off x="3962400" y="2057400"/>
            <a:ext cx="12954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Thrust</a:t>
            </a:r>
          </a:p>
          <a:p>
            <a:pPr algn="ctr"/>
            <a:r>
              <a:rPr lang="en-US" sz="1400" dirty="0"/>
              <a:t>Selection</a:t>
            </a:r>
          </a:p>
        </p:txBody>
      </p:sp>
      <p:sp>
        <p:nvSpPr>
          <p:cNvPr id="113668" name="Rectangle 4"/>
          <p:cNvSpPr>
            <a:spLocks noChangeArrowheads="1"/>
          </p:cNvSpPr>
          <p:nvPr/>
        </p:nvSpPr>
        <p:spPr bwMode="auto">
          <a:xfrm>
            <a:off x="3962400" y="2971800"/>
            <a:ext cx="12954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Strategy </a:t>
            </a:r>
          </a:p>
          <a:p>
            <a:pPr algn="ctr"/>
            <a:r>
              <a:rPr lang="en-US" sz="1400" dirty="0"/>
              <a:t>Options</a:t>
            </a:r>
          </a:p>
        </p:txBody>
      </p:sp>
      <p:sp>
        <p:nvSpPr>
          <p:cNvPr id="113669" name="Rectangle 5"/>
          <p:cNvSpPr>
            <a:spLocks noChangeArrowheads="1"/>
          </p:cNvSpPr>
          <p:nvPr/>
        </p:nvSpPr>
        <p:spPr bwMode="auto">
          <a:xfrm>
            <a:off x="3962400" y="4114800"/>
            <a:ext cx="1295400" cy="8382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Strategy</a:t>
            </a:r>
          </a:p>
          <a:p>
            <a:pPr algn="ctr"/>
            <a:r>
              <a:rPr lang="en-US" sz="1400" dirty="0"/>
              <a:t>Selection</a:t>
            </a:r>
          </a:p>
        </p:txBody>
      </p:sp>
      <p:sp>
        <p:nvSpPr>
          <p:cNvPr id="113670" name="Rectangle 6"/>
          <p:cNvSpPr>
            <a:spLocks noChangeArrowheads="1"/>
          </p:cNvSpPr>
          <p:nvPr/>
        </p:nvSpPr>
        <p:spPr bwMode="auto">
          <a:xfrm>
            <a:off x="3733800" y="5486400"/>
            <a:ext cx="1828800" cy="8382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Translation of the</a:t>
            </a:r>
          </a:p>
          <a:p>
            <a:pPr algn="ctr"/>
            <a:r>
              <a:rPr lang="en-US" sz="1400" dirty="0"/>
              <a:t>Strategy into Tactical </a:t>
            </a:r>
          </a:p>
          <a:p>
            <a:pPr algn="ctr"/>
            <a:r>
              <a:rPr lang="en-US" sz="1400" dirty="0"/>
              <a:t>and Action Plans</a:t>
            </a:r>
          </a:p>
        </p:txBody>
      </p:sp>
      <p:sp>
        <p:nvSpPr>
          <p:cNvPr id="113671" name="Rectangle 7"/>
          <p:cNvSpPr>
            <a:spLocks noChangeArrowheads="1"/>
          </p:cNvSpPr>
          <p:nvPr/>
        </p:nvSpPr>
        <p:spPr bwMode="auto">
          <a:xfrm>
            <a:off x="1981200" y="4114800"/>
            <a:ext cx="1219200" cy="8382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Risk </a:t>
            </a:r>
          </a:p>
          <a:p>
            <a:pPr algn="ctr"/>
            <a:r>
              <a:rPr lang="en-US" sz="1400" dirty="0"/>
              <a:t>Analysis</a:t>
            </a:r>
          </a:p>
        </p:txBody>
      </p:sp>
      <p:sp>
        <p:nvSpPr>
          <p:cNvPr id="113672" name="Rectangle 8"/>
          <p:cNvSpPr>
            <a:spLocks noChangeArrowheads="1"/>
          </p:cNvSpPr>
          <p:nvPr/>
        </p:nvSpPr>
        <p:spPr bwMode="auto">
          <a:xfrm>
            <a:off x="5943600" y="4114800"/>
            <a:ext cx="1143000" cy="8382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Financial</a:t>
            </a:r>
          </a:p>
          <a:p>
            <a:pPr algn="ctr"/>
            <a:r>
              <a:rPr lang="en-US" sz="1400" dirty="0"/>
              <a:t>Implications</a:t>
            </a:r>
          </a:p>
        </p:txBody>
      </p:sp>
      <p:sp>
        <p:nvSpPr>
          <p:cNvPr id="113673" name="Rectangle 9"/>
          <p:cNvSpPr>
            <a:spLocks noChangeArrowheads="1"/>
          </p:cNvSpPr>
          <p:nvPr/>
        </p:nvSpPr>
        <p:spPr bwMode="auto">
          <a:xfrm>
            <a:off x="1447800" y="2971800"/>
            <a:ext cx="1219200" cy="685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Potential </a:t>
            </a:r>
          </a:p>
          <a:p>
            <a:pPr algn="ctr"/>
            <a:r>
              <a:rPr lang="en-US" sz="1400" dirty="0"/>
              <a:t>Competitor </a:t>
            </a:r>
          </a:p>
          <a:p>
            <a:pPr algn="ctr"/>
            <a:r>
              <a:rPr lang="en-US" sz="1400" dirty="0"/>
              <a:t>Reactions</a:t>
            </a:r>
          </a:p>
        </p:txBody>
      </p:sp>
      <p:sp>
        <p:nvSpPr>
          <p:cNvPr id="113674" name="Rectangle 10"/>
          <p:cNvSpPr>
            <a:spLocks noChangeArrowheads="1"/>
          </p:cNvSpPr>
          <p:nvPr/>
        </p:nvSpPr>
        <p:spPr bwMode="auto">
          <a:xfrm>
            <a:off x="6781800" y="2971800"/>
            <a:ext cx="13716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Capacity for</a:t>
            </a:r>
          </a:p>
          <a:p>
            <a:pPr algn="ctr"/>
            <a:r>
              <a:rPr lang="en-US" sz="1400" dirty="0"/>
              <a:t>Improvements</a:t>
            </a:r>
          </a:p>
        </p:txBody>
      </p:sp>
      <p:sp>
        <p:nvSpPr>
          <p:cNvPr id="113675" name="Line 11"/>
          <p:cNvSpPr>
            <a:spLocks noChangeShapeType="1"/>
          </p:cNvSpPr>
          <p:nvPr/>
        </p:nvSpPr>
        <p:spPr bwMode="auto">
          <a:xfrm>
            <a:off x="4572000" y="2819400"/>
            <a:ext cx="0" cy="152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76" name="Line 12"/>
          <p:cNvSpPr>
            <a:spLocks noChangeShapeType="1"/>
          </p:cNvSpPr>
          <p:nvPr/>
        </p:nvSpPr>
        <p:spPr bwMode="auto">
          <a:xfrm>
            <a:off x="4572000" y="3733800"/>
            <a:ext cx="0" cy="3810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77" name="Line 13"/>
          <p:cNvSpPr>
            <a:spLocks noChangeShapeType="1"/>
          </p:cNvSpPr>
          <p:nvPr/>
        </p:nvSpPr>
        <p:spPr bwMode="auto">
          <a:xfrm>
            <a:off x="4648200" y="4953000"/>
            <a:ext cx="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78" name="Line 14"/>
          <p:cNvSpPr>
            <a:spLocks noChangeShapeType="1"/>
          </p:cNvSpPr>
          <p:nvPr/>
        </p:nvSpPr>
        <p:spPr bwMode="auto">
          <a:xfrm>
            <a:off x="3200400" y="4495800"/>
            <a:ext cx="7620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79" name="Line 15"/>
          <p:cNvSpPr>
            <a:spLocks noChangeShapeType="1"/>
          </p:cNvSpPr>
          <p:nvPr/>
        </p:nvSpPr>
        <p:spPr bwMode="auto">
          <a:xfrm flipH="1">
            <a:off x="5257800" y="4495800"/>
            <a:ext cx="6858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0" name="Line 16"/>
          <p:cNvSpPr>
            <a:spLocks noChangeShapeType="1"/>
          </p:cNvSpPr>
          <p:nvPr/>
        </p:nvSpPr>
        <p:spPr bwMode="auto">
          <a:xfrm flipH="1">
            <a:off x="5257800" y="3276600"/>
            <a:ext cx="1524000" cy="838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1" name="Line 17"/>
          <p:cNvSpPr>
            <a:spLocks noChangeShapeType="1"/>
          </p:cNvSpPr>
          <p:nvPr/>
        </p:nvSpPr>
        <p:spPr bwMode="auto">
          <a:xfrm flipH="1">
            <a:off x="6705600" y="3733800"/>
            <a:ext cx="457200" cy="3810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2" name="Line 18"/>
          <p:cNvSpPr>
            <a:spLocks noChangeShapeType="1"/>
          </p:cNvSpPr>
          <p:nvPr/>
        </p:nvSpPr>
        <p:spPr bwMode="auto">
          <a:xfrm>
            <a:off x="2057400" y="3657600"/>
            <a:ext cx="381000" cy="457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3" name="Line 19"/>
          <p:cNvSpPr>
            <a:spLocks noChangeShapeType="1"/>
          </p:cNvSpPr>
          <p:nvPr/>
        </p:nvSpPr>
        <p:spPr bwMode="auto">
          <a:xfrm>
            <a:off x="2667000" y="3505200"/>
            <a:ext cx="1295400" cy="6096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4" name="Line 20"/>
          <p:cNvSpPr>
            <a:spLocks noChangeShapeType="1"/>
          </p:cNvSpPr>
          <p:nvPr/>
        </p:nvSpPr>
        <p:spPr bwMode="auto">
          <a:xfrm flipH="1">
            <a:off x="3200400" y="4648200"/>
            <a:ext cx="7620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5" name="Line 21"/>
          <p:cNvSpPr>
            <a:spLocks noChangeShapeType="1"/>
          </p:cNvSpPr>
          <p:nvPr/>
        </p:nvSpPr>
        <p:spPr bwMode="auto">
          <a:xfrm>
            <a:off x="5257800" y="4724400"/>
            <a:ext cx="6858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86" name="Text Box 22"/>
          <p:cNvSpPr txBox="1">
            <a:spLocks noChangeArrowheads="1"/>
          </p:cNvSpPr>
          <p:nvPr/>
        </p:nvSpPr>
        <p:spPr bwMode="auto">
          <a:xfrm>
            <a:off x="1447800" y="1524001"/>
            <a:ext cx="15240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Competitive Intensity</a:t>
            </a:r>
          </a:p>
        </p:txBody>
      </p:sp>
      <p:sp>
        <p:nvSpPr>
          <p:cNvPr id="113687" name="Text Box 23"/>
          <p:cNvSpPr txBox="1">
            <a:spLocks noChangeArrowheads="1"/>
          </p:cNvSpPr>
          <p:nvPr/>
        </p:nvSpPr>
        <p:spPr bwMode="auto">
          <a:xfrm>
            <a:off x="3733800" y="1524000"/>
            <a:ext cx="14478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smtClean="0"/>
              <a:t>Strategic Condition</a:t>
            </a:r>
            <a:endParaRPr lang="en-US" sz="1400" b="1" dirty="0"/>
          </a:p>
        </p:txBody>
      </p:sp>
      <p:sp>
        <p:nvSpPr>
          <p:cNvPr id="113688" name="Text Box 24"/>
          <p:cNvSpPr txBox="1">
            <a:spLocks noChangeArrowheads="1"/>
          </p:cNvSpPr>
          <p:nvPr/>
        </p:nvSpPr>
        <p:spPr bwMode="auto">
          <a:xfrm>
            <a:off x="6553200" y="1524003"/>
            <a:ext cx="1524000" cy="860587"/>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Competitive Position</a:t>
            </a:r>
          </a:p>
          <a:p>
            <a:pPr>
              <a:spcBef>
                <a:spcPct val="50000"/>
              </a:spcBef>
            </a:pPr>
            <a:endParaRPr lang="en-US" sz="1400" dirty="0"/>
          </a:p>
        </p:txBody>
      </p:sp>
      <p:sp>
        <p:nvSpPr>
          <p:cNvPr id="113691" name="Line 27"/>
          <p:cNvSpPr>
            <a:spLocks noChangeShapeType="1"/>
          </p:cNvSpPr>
          <p:nvPr/>
        </p:nvSpPr>
        <p:spPr bwMode="auto">
          <a:xfrm>
            <a:off x="4648200" y="1676400"/>
            <a:ext cx="0" cy="76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92" name="Text Box 28"/>
          <p:cNvSpPr txBox="1">
            <a:spLocks noChangeArrowheads="1"/>
          </p:cNvSpPr>
          <p:nvPr/>
        </p:nvSpPr>
        <p:spPr bwMode="auto">
          <a:xfrm>
            <a:off x="5562600" y="2133604"/>
            <a:ext cx="1447800" cy="96830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smtClean="0"/>
              <a:t>Reference  </a:t>
            </a:r>
            <a:r>
              <a:rPr lang="en-US" sz="1400" b="1" dirty="0"/>
              <a:t>‘natural’ strategy selection</a:t>
            </a:r>
            <a:endParaRPr lang="en-US" sz="1400" dirty="0"/>
          </a:p>
        </p:txBody>
      </p:sp>
      <p:sp>
        <p:nvSpPr>
          <p:cNvPr id="113693" name="Line 29"/>
          <p:cNvSpPr>
            <a:spLocks noChangeShapeType="1"/>
          </p:cNvSpPr>
          <p:nvPr/>
        </p:nvSpPr>
        <p:spPr bwMode="auto">
          <a:xfrm flipH="1">
            <a:off x="5257800" y="2743200"/>
            <a:ext cx="381000" cy="457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3694" name="Line 30"/>
          <p:cNvSpPr>
            <a:spLocks noChangeShapeType="1"/>
          </p:cNvSpPr>
          <p:nvPr/>
        </p:nvSpPr>
        <p:spPr bwMode="auto">
          <a:xfrm flipH="1">
            <a:off x="5181600" y="3124200"/>
            <a:ext cx="457200" cy="9906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38" name="Down Arrow 37"/>
          <p:cNvSpPr/>
          <p:nvPr/>
        </p:nvSpPr>
        <p:spPr>
          <a:xfrm>
            <a:off x="4953000" y="16002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7315200" y="20574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own Arrow 39"/>
          <p:cNvSpPr/>
          <p:nvPr/>
        </p:nvSpPr>
        <p:spPr>
          <a:xfrm>
            <a:off x="1905000" y="2057400"/>
            <a:ext cx="2286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fld id="{79A02A10-C70A-40EC-8C73-0E9AF9ED17A9}" type="datetime1">
              <a:rPr lang="en-US" smtClean="0"/>
              <a:pPr/>
              <a:t>3/24/2012</a:t>
            </a:fld>
            <a:endParaRPr lang="en-CA" dirty="0"/>
          </a:p>
        </p:txBody>
      </p:sp>
      <p:sp>
        <p:nvSpPr>
          <p:cNvPr id="36" name="Footer Placeholder 35"/>
          <p:cNvSpPr>
            <a:spLocks noGrp="1"/>
          </p:cNvSpPr>
          <p:nvPr>
            <p:ph type="ftr" sz="quarter" idx="11"/>
          </p:nvPr>
        </p:nvSpPr>
        <p:spPr/>
        <p:txBody>
          <a:bodyPr/>
          <a:lstStyle/>
          <a:p>
            <a:r>
              <a:rPr lang="en-US" smtClean="0"/>
              <a:t>Step Two - Selecting a Strategy </a:t>
            </a:r>
            <a:endParaRPr lang="en-CA" dirty="0"/>
          </a:p>
        </p:txBody>
      </p:sp>
      <p:sp>
        <p:nvSpPr>
          <p:cNvPr id="35" name="Slide Number Placeholder 4"/>
          <p:cNvSpPr>
            <a:spLocks noGrp="1"/>
          </p:cNvSpPr>
          <p:nvPr>
            <p:ph type="sldNum" sz="quarter" idx="12"/>
          </p:nvPr>
        </p:nvSpPr>
        <p:spPr/>
        <p:txBody>
          <a:bodyPr/>
          <a:lstStyle/>
          <a:p>
            <a:fld id="{A1BDA0F2-8AE1-4880-B35A-749C55378000}" type="slidenum">
              <a:rPr lang="en-CA"/>
              <a:pPr/>
              <a:t>15</a:t>
            </a:fld>
            <a:endParaRPr lang="en-CA" dirty="0"/>
          </a:p>
        </p:txBody>
      </p:sp>
      <p:sp>
        <p:nvSpPr>
          <p:cNvPr id="116738" name="Rectangle 2"/>
          <p:cNvSpPr>
            <a:spLocks noGrp="1" noChangeArrowheads="1"/>
          </p:cNvSpPr>
          <p:nvPr>
            <p:ph type="title" idx="4294967295"/>
          </p:nvPr>
        </p:nvSpPr>
        <p:spPr>
          <a:xfrm>
            <a:off x="0" y="228600"/>
            <a:ext cx="9144000" cy="762000"/>
          </a:xfrm>
        </p:spPr>
        <p:txBody>
          <a:bodyPr>
            <a:noAutofit/>
          </a:bodyPr>
          <a:lstStyle/>
          <a:p>
            <a:pPr algn="l"/>
            <a:r>
              <a:rPr lang="en-US" sz="3600" dirty="0"/>
              <a:t>‘Natural’ strategic option </a:t>
            </a:r>
            <a:r>
              <a:rPr lang="en-US" sz="3600" dirty="0" smtClean="0"/>
              <a:t>zones based </a:t>
            </a:r>
            <a:r>
              <a:rPr lang="en-US" sz="3600" dirty="0"/>
              <a:t>on the </a:t>
            </a:r>
            <a:r>
              <a:rPr lang="en-US" sz="3600" dirty="0" smtClean="0"/>
              <a:t>SME’s </a:t>
            </a:r>
            <a:r>
              <a:rPr lang="en-US" sz="3600" dirty="0"/>
              <a:t>strategic </a:t>
            </a:r>
            <a:r>
              <a:rPr lang="en-US" sz="3600" dirty="0" smtClean="0"/>
              <a:t>condition</a:t>
            </a:r>
            <a:endParaRPr lang="en-US" sz="3600" dirty="0"/>
          </a:p>
        </p:txBody>
      </p:sp>
      <p:sp>
        <p:nvSpPr>
          <p:cNvPr id="116739" name="Rectangle 3"/>
          <p:cNvSpPr>
            <a:spLocks noChangeArrowheads="1"/>
          </p:cNvSpPr>
          <p:nvPr/>
        </p:nvSpPr>
        <p:spPr bwMode="auto">
          <a:xfrm>
            <a:off x="2133600" y="1828800"/>
            <a:ext cx="5791200" cy="457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endParaRPr lang="en-US" dirty="0"/>
          </a:p>
        </p:txBody>
      </p:sp>
      <p:sp>
        <p:nvSpPr>
          <p:cNvPr id="116740" name="Line 4"/>
          <p:cNvSpPr>
            <a:spLocks noChangeShapeType="1"/>
          </p:cNvSpPr>
          <p:nvPr/>
        </p:nvSpPr>
        <p:spPr bwMode="auto">
          <a:xfrm>
            <a:off x="3505200" y="1828800"/>
            <a:ext cx="0" cy="45720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1" name="Line 5"/>
          <p:cNvSpPr>
            <a:spLocks noChangeShapeType="1"/>
          </p:cNvSpPr>
          <p:nvPr/>
        </p:nvSpPr>
        <p:spPr bwMode="auto">
          <a:xfrm>
            <a:off x="5029200" y="1828800"/>
            <a:ext cx="0" cy="45720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2" name="Line 6"/>
          <p:cNvSpPr>
            <a:spLocks noChangeShapeType="1"/>
          </p:cNvSpPr>
          <p:nvPr/>
        </p:nvSpPr>
        <p:spPr bwMode="auto">
          <a:xfrm>
            <a:off x="6400800" y="1828800"/>
            <a:ext cx="0" cy="45720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6" name="Line 10"/>
          <p:cNvSpPr>
            <a:spLocks noChangeShapeType="1"/>
          </p:cNvSpPr>
          <p:nvPr/>
        </p:nvSpPr>
        <p:spPr bwMode="auto">
          <a:xfrm>
            <a:off x="2057400" y="2514600"/>
            <a:ext cx="5791200" cy="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7" name="Line 11"/>
          <p:cNvSpPr>
            <a:spLocks noChangeShapeType="1"/>
          </p:cNvSpPr>
          <p:nvPr/>
        </p:nvSpPr>
        <p:spPr bwMode="auto">
          <a:xfrm>
            <a:off x="2057400" y="3352800"/>
            <a:ext cx="5791200" cy="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8" name="Line 12"/>
          <p:cNvSpPr>
            <a:spLocks noChangeShapeType="1"/>
          </p:cNvSpPr>
          <p:nvPr/>
        </p:nvSpPr>
        <p:spPr bwMode="auto">
          <a:xfrm>
            <a:off x="2057400" y="4343400"/>
            <a:ext cx="5791200" cy="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49" name="Line 13"/>
          <p:cNvSpPr>
            <a:spLocks noChangeShapeType="1"/>
          </p:cNvSpPr>
          <p:nvPr/>
        </p:nvSpPr>
        <p:spPr bwMode="auto">
          <a:xfrm>
            <a:off x="2057400" y="5181600"/>
            <a:ext cx="5791200" cy="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50" name="Text Box 14"/>
          <p:cNvSpPr txBox="1">
            <a:spLocks noChangeArrowheads="1"/>
          </p:cNvSpPr>
          <p:nvPr/>
        </p:nvSpPr>
        <p:spPr bwMode="auto">
          <a:xfrm>
            <a:off x="838200" y="1905001"/>
            <a:ext cx="10668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Dominant</a:t>
            </a:r>
          </a:p>
        </p:txBody>
      </p:sp>
      <p:sp>
        <p:nvSpPr>
          <p:cNvPr id="116751" name="Text Box 15"/>
          <p:cNvSpPr txBox="1">
            <a:spLocks noChangeArrowheads="1"/>
          </p:cNvSpPr>
          <p:nvPr/>
        </p:nvSpPr>
        <p:spPr bwMode="auto">
          <a:xfrm>
            <a:off x="838200" y="2743203"/>
            <a:ext cx="8382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Strong</a:t>
            </a:r>
          </a:p>
        </p:txBody>
      </p:sp>
      <p:sp>
        <p:nvSpPr>
          <p:cNvPr id="116752" name="Text Box 16"/>
          <p:cNvSpPr txBox="1">
            <a:spLocks noChangeArrowheads="1"/>
          </p:cNvSpPr>
          <p:nvPr/>
        </p:nvSpPr>
        <p:spPr bwMode="auto">
          <a:xfrm>
            <a:off x="838200" y="3657601"/>
            <a:ext cx="10668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Favorable</a:t>
            </a:r>
          </a:p>
        </p:txBody>
      </p:sp>
      <p:sp>
        <p:nvSpPr>
          <p:cNvPr id="116754" name="Text Box 18"/>
          <p:cNvSpPr txBox="1">
            <a:spLocks noChangeArrowheads="1"/>
          </p:cNvSpPr>
          <p:nvPr/>
        </p:nvSpPr>
        <p:spPr bwMode="auto">
          <a:xfrm>
            <a:off x="838200" y="4572002"/>
            <a:ext cx="9906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Tenable</a:t>
            </a:r>
          </a:p>
        </p:txBody>
      </p:sp>
      <p:sp>
        <p:nvSpPr>
          <p:cNvPr id="116755" name="Text Box 19"/>
          <p:cNvSpPr txBox="1">
            <a:spLocks noChangeArrowheads="1"/>
          </p:cNvSpPr>
          <p:nvPr/>
        </p:nvSpPr>
        <p:spPr bwMode="auto">
          <a:xfrm>
            <a:off x="838200" y="5562603"/>
            <a:ext cx="7620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Weak</a:t>
            </a:r>
          </a:p>
        </p:txBody>
      </p:sp>
      <p:sp>
        <p:nvSpPr>
          <p:cNvPr id="116756" name="Text Box 20"/>
          <p:cNvSpPr txBox="1">
            <a:spLocks noChangeArrowheads="1"/>
          </p:cNvSpPr>
          <p:nvPr/>
        </p:nvSpPr>
        <p:spPr bwMode="auto">
          <a:xfrm>
            <a:off x="2209800" y="1186312"/>
            <a:ext cx="12192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Embryonic</a:t>
            </a:r>
          </a:p>
        </p:txBody>
      </p:sp>
      <p:sp>
        <p:nvSpPr>
          <p:cNvPr id="116757" name="Text Box 21"/>
          <p:cNvSpPr txBox="1">
            <a:spLocks noChangeArrowheads="1"/>
          </p:cNvSpPr>
          <p:nvPr/>
        </p:nvSpPr>
        <p:spPr bwMode="auto">
          <a:xfrm>
            <a:off x="3657600" y="1181100"/>
            <a:ext cx="1143000" cy="33240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Growth</a:t>
            </a:r>
          </a:p>
        </p:txBody>
      </p:sp>
      <p:sp>
        <p:nvSpPr>
          <p:cNvPr id="116758" name="Text Box 22"/>
          <p:cNvSpPr txBox="1">
            <a:spLocks noChangeArrowheads="1"/>
          </p:cNvSpPr>
          <p:nvPr/>
        </p:nvSpPr>
        <p:spPr bwMode="auto">
          <a:xfrm>
            <a:off x="5257800" y="1181102"/>
            <a:ext cx="9144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Mature</a:t>
            </a:r>
          </a:p>
        </p:txBody>
      </p:sp>
      <p:sp>
        <p:nvSpPr>
          <p:cNvPr id="116760" name="Text Box 24"/>
          <p:cNvSpPr txBox="1">
            <a:spLocks noChangeArrowheads="1"/>
          </p:cNvSpPr>
          <p:nvPr/>
        </p:nvSpPr>
        <p:spPr bwMode="auto">
          <a:xfrm>
            <a:off x="6477000" y="1181102"/>
            <a:ext cx="10668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Aging</a:t>
            </a:r>
          </a:p>
        </p:txBody>
      </p:sp>
      <p:sp>
        <p:nvSpPr>
          <p:cNvPr id="116761" name="Line 25"/>
          <p:cNvSpPr>
            <a:spLocks noChangeShapeType="1"/>
          </p:cNvSpPr>
          <p:nvPr/>
        </p:nvSpPr>
        <p:spPr bwMode="auto">
          <a:xfrm flipH="1" flipV="1">
            <a:off x="1752600" y="1295400"/>
            <a:ext cx="381000" cy="5334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62" name="Text Box 26"/>
          <p:cNvSpPr txBox="1">
            <a:spLocks noChangeArrowheads="1"/>
          </p:cNvSpPr>
          <p:nvPr/>
        </p:nvSpPr>
        <p:spPr bwMode="auto">
          <a:xfrm>
            <a:off x="7543800" y="1143000"/>
            <a:ext cx="1981200" cy="53742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Stages of </a:t>
            </a:r>
            <a:r>
              <a:rPr lang="en-US" sz="1400" b="1" dirty="0" smtClean="0"/>
              <a:t>Industry </a:t>
            </a:r>
            <a:r>
              <a:rPr lang="en-US" sz="1400" b="1" dirty="0"/>
              <a:t>Maturity</a:t>
            </a:r>
          </a:p>
        </p:txBody>
      </p:sp>
      <p:sp>
        <p:nvSpPr>
          <p:cNvPr id="116763" name="Text Box 27"/>
          <p:cNvSpPr txBox="1">
            <a:spLocks noChangeArrowheads="1"/>
          </p:cNvSpPr>
          <p:nvPr/>
        </p:nvSpPr>
        <p:spPr bwMode="auto">
          <a:xfrm>
            <a:off x="76200" y="1371600"/>
            <a:ext cx="1219200" cy="553998"/>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Competitive Position</a:t>
            </a:r>
          </a:p>
        </p:txBody>
      </p:sp>
      <p:sp>
        <p:nvSpPr>
          <p:cNvPr id="116764" name="Line 28"/>
          <p:cNvSpPr>
            <a:spLocks noChangeShapeType="1"/>
          </p:cNvSpPr>
          <p:nvPr/>
        </p:nvSpPr>
        <p:spPr bwMode="auto">
          <a:xfrm flipV="1">
            <a:off x="2133600" y="1828800"/>
            <a:ext cx="5791200" cy="45720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65" name="Text Box 29"/>
          <p:cNvSpPr txBox="1">
            <a:spLocks noChangeArrowheads="1"/>
          </p:cNvSpPr>
          <p:nvPr/>
        </p:nvSpPr>
        <p:spPr bwMode="auto">
          <a:xfrm>
            <a:off x="4876800" y="2438400"/>
            <a:ext cx="1600200" cy="598977"/>
          </a:xfrm>
          <a:prstGeom prst="rect">
            <a:avLst/>
          </a:prstGeom>
          <a:noFill/>
          <a:ln w="9525">
            <a:noFill/>
            <a:miter lim="800000"/>
            <a:headEnd/>
            <a:tailEnd/>
          </a:ln>
          <a:effectLst/>
        </p:spPr>
        <p:txBody>
          <a:bodyPr lIns="105503" tIns="52752" rIns="105503" bIns="52752">
            <a:spAutoFit/>
          </a:bodyPr>
          <a:lstStyle/>
          <a:p>
            <a:pPr>
              <a:spcBef>
                <a:spcPct val="50000"/>
              </a:spcBef>
            </a:pPr>
            <a:r>
              <a:rPr lang="en-US" sz="1600" dirty="0"/>
              <a:t>Natural Development</a:t>
            </a:r>
            <a:endParaRPr lang="en-US" sz="1800" dirty="0"/>
          </a:p>
        </p:txBody>
      </p:sp>
      <p:sp>
        <p:nvSpPr>
          <p:cNvPr id="116766" name="Line 30"/>
          <p:cNvSpPr>
            <a:spLocks noChangeShapeType="1"/>
          </p:cNvSpPr>
          <p:nvPr/>
        </p:nvSpPr>
        <p:spPr bwMode="auto">
          <a:xfrm flipV="1">
            <a:off x="2133600" y="5715000"/>
            <a:ext cx="3581400" cy="6858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67" name="Line 31"/>
          <p:cNvSpPr>
            <a:spLocks noChangeShapeType="1"/>
          </p:cNvSpPr>
          <p:nvPr/>
        </p:nvSpPr>
        <p:spPr bwMode="auto">
          <a:xfrm flipV="1">
            <a:off x="5791200" y="4343400"/>
            <a:ext cx="2057400" cy="13716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68" name="Line 32"/>
          <p:cNvSpPr>
            <a:spLocks noChangeShapeType="1"/>
          </p:cNvSpPr>
          <p:nvPr/>
        </p:nvSpPr>
        <p:spPr bwMode="auto">
          <a:xfrm flipV="1">
            <a:off x="5029200" y="3352800"/>
            <a:ext cx="2743200" cy="18288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16769" name="Text Box 33"/>
          <p:cNvSpPr txBox="1">
            <a:spLocks noChangeArrowheads="1"/>
          </p:cNvSpPr>
          <p:nvPr/>
        </p:nvSpPr>
        <p:spPr bwMode="auto">
          <a:xfrm>
            <a:off x="5334000" y="3581400"/>
            <a:ext cx="1524000" cy="598977"/>
          </a:xfrm>
          <a:prstGeom prst="rect">
            <a:avLst/>
          </a:prstGeom>
          <a:noFill/>
          <a:ln w="9525">
            <a:noFill/>
            <a:miter lim="800000"/>
            <a:headEnd/>
            <a:tailEnd/>
          </a:ln>
          <a:effectLst/>
          <a:scene3d>
            <a:camera prst="orthographicFront">
              <a:rot lat="0" lon="0" rev="0"/>
            </a:camera>
            <a:lightRig rig="threePt" dir="t"/>
          </a:scene3d>
        </p:spPr>
        <p:txBody>
          <a:bodyPr wrap="square" lIns="105503" tIns="52752" rIns="105503" bIns="52752">
            <a:spAutoFit/>
          </a:bodyPr>
          <a:lstStyle/>
          <a:p>
            <a:pPr>
              <a:spcBef>
                <a:spcPct val="50000"/>
              </a:spcBef>
            </a:pPr>
            <a:r>
              <a:rPr lang="en-US" sz="1600" dirty="0"/>
              <a:t>Selective Development</a:t>
            </a:r>
          </a:p>
        </p:txBody>
      </p:sp>
      <p:sp>
        <p:nvSpPr>
          <p:cNvPr id="116770" name="Text Box 34"/>
          <p:cNvSpPr txBox="1">
            <a:spLocks noChangeArrowheads="1"/>
          </p:cNvSpPr>
          <p:nvPr/>
        </p:nvSpPr>
        <p:spPr bwMode="auto">
          <a:xfrm>
            <a:off x="6019800" y="4495800"/>
            <a:ext cx="990600" cy="598977"/>
          </a:xfrm>
          <a:prstGeom prst="rect">
            <a:avLst/>
          </a:prstGeom>
          <a:noFill/>
          <a:ln w="9525">
            <a:noFill/>
            <a:miter lim="800000"/>
            <a:headEnd/>
            <a:tailEnd/>
          </a:ln>
          <a:effectLst/>
        </p:spPr>
        <p:txBody>
          <a:bodyPr lIns="105503" tIns="52752" rIns="105503" bIns="52752">
            <a:spAutoFit/>
          </a:bodyPr>
          <a:lstStyle/>
          <a:p>
            <a:pPr>
              <a:spcBef>
                <a:spcPct val="50000"/>
              </a:spcBef>
            </a:pPr>
            <a:r>
              <a:rPr lang="en-US" sz="1600" dirty="0"/>
              <a:t>Prove Viability</a:t>
            </a:r>
            <a:endParaRPr lang="en-US" sz="1400" dirty="0"/>
          </a:p>
        </p:txBody>
      </p:sp>
      <p:sp>
        <p:nvSpPr>
          <p:cNvPr id="116771" name="Text Box 35"/>
          <p:cNvSpPr txBox="1">
            <a:spLocks noChangeArrowheads="1"/>
          </p:cNvSpPr>
          <p:nvPr/>
        </p:nvSpPr>
        <p:spPr bwMode="auto">
          <a:xfrm>
            <a:off x="6629400" y="5410203"/>
            <a:ext cx="1143000" cy="1337641"/>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600" dirty="0"/>
              <a:t>Exit Strategy</a:t>
            </a:r>
          </a:p>
          <a:p>
            <a:pPr>
              <a:spcBef>
                <a:spcPct val="50000"/>
              </a:spcBef>
            </a:pPr>
            <a:endParaRPr lang="en-US" sz="1600" dirty="0"/>
          </a:p>
          <a:p>
            <a:pPr>
              <a:spcBef>
                <a:spcPct val="50000"/>
              </a:spcBef>
            </a:pPr>
            <a:endParaRPr lang="en-US" sz="1600" dirty="0"/>
          </a:p>
        </p:txBody>
      </p:sp>
      <p:sp>
        <p:nvSpPr>
          <p:cNvPr id="116773" name="Text Box 37"/>
          <p:cNvSpPr txBox="1">
            <a:spLocks noChangeArrowheads="1"/>
          </p:cNvSpPr>
          <p:nvPr/>
        </p:nvSpPr>
        <p:spPr bwMode="auto">
          <a:xfrm>
            <a:off x="2133600" y="1828800"/>
            <a:ext cx="2743200" cy="1828796"/>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600" b="1" dirty="0">
                <a:solidFill>
                  <a:srgbClr val="FFFF00"/>
                </a:solidFill>
              </a:rPr>
              <a:t>“Unnatural” strategic thrusts are more risky and often are based on ambition and not on a realization of the company’s ‘strategic condition’.</a:t>
            </a:r>
            <a:endParaRPr lang="en-US" sz="1600" dirty="0">
              <a:solidFill>
                <a:srgbClr val="FFFF00"/>
              </a:solidFill>
            </a:endParaRPr>
          </a:p>
        </p:txBody>
      </p:sp>
      <p:cxnSp>
        <p:nvCxnSpPr>
          <p:cNvPr id="38" name="Straight Arrow Connector 37"/>
          <p:cNvCxnSpPr/>
          <p:nvPr/>
        </p:nvCxnSpPr>
        <p:spPr>
          <a:xfrm flipH="1">
            <a:off x="7162800" y="1447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3600" dirty="0" smtClean="0"/>
              <a:t>Selecting a </a:t>
            </a:r>
            <a:r>
              <a:rPr lang="en-US" sz="3600" dirty="0" smtClean="0"/>
              <a:t>Strategy</a:t>
            </a:r>
            <a:endParaRPr lang="en-US" sz="3600" dirty="0"/>
          </a:p>
        </p:txBody>
      </p:sp>
      <p:sp>
        <p:nvSpPr>
          <p:cNvPr id="3" name="Content Placeholder 2"/>
          <p:cNvSpPr>
            <a:spLocks noGrp="1"/>
          </p:cNvSpPr>
          <p:nvPr>
            <p:ph idx="1"/>
          </p:nvPr>
        </p:nvSpPr>
        <p:spPr>
          <a:xfrm>
            <a:off x="0" y="1219200"/>
            <a:ext cx="9144000" cy="4709160"/>
          </a:xfrm>
        </p:spPr>
        <p:txBody>
          <a:bodyPr>
            <a:normAutofit/>
          </a:bodyPr>
          <a:lstStyle/>
          <a:p>
            <a:r>
              <a:rPr lang="en-US" dirty="0" smtClean="0"/>
              <a:t>1. Determine the company’s current </a:t>
            </a:r>
            <a:r>
              <a:rPr lang="en-US" dirty="0" smtClean="0"/>
              <a:t>condition</a:t>
            </a:r>
            <a:endParaRPr lang="en-US" dirty="0" smtClean="0"/>
          </a:p>
          <a:p>
            <a:r>
              <a:rPr lang="en-US" dirty="0" smtClean="0"/>
              <a:t>2. Examine a range of strategic options and short list a small number</a:t>
            </a:r>
          </a:p>
          <a:p>
            <a:r>
              <a:rPr lang="en-US" dirty="0" smtClean="0"/>
              <a:t>3. Evaluate the short list of strategic options and select one or two for further development</a:t>
            </a:r>
          </a:p>
          <a:p>
            <a:r>
              <a:rPr lang="en-US" dirty="0" smtClean="0"/>
              <a:t>4. Describe more fully the selected option and its implications. Check the options congruence with overall corporate goals</a:t>
            </a:r>
          </a:p>
          <a:p>
            <a:r>
              <a:rPr lang="en-US" dirty="0" smtClean="0"/>
              <a:t>5. Develop action plans which will make it happen!</a:t>
            </a:r>
          </a:p>
          <a:p>
            <a:endParaRPr lang="en-US" dirty="0"/>
          </a:p>
        </p:txBody>
      </p:sp>
      <p:sp>
        <p:nvSpPr>
          <p:cNvPr id="4" name="Date Placeholder 3"/>
          <p:cNvSpPr>
            <a:spLocks noGrp="1"/>
          </p:cNvSpPr>
          <p:nvPr>
            <p:ph type="dt" sz="half" idx="10"/>
          </p:nvPr>
        </p:nvSpPr>
        <p:spPr/>
        <p:txBody>
          <a:bodyPr/>
          <a:lstStyle/>
          <a:p>
            <a:fld id="{819DB5C5-5F96-41C7-ADD3-381D9FA7EE43}" type="datetime1">
              <a:rPr lang="en-US" smtClean="0"/>
              <a:pPr/>
              <a:t>3/24/2012</a:t>
            </a:fld>
            <a:endParaRPr lang="en-CA"/>
          </a:p>
        </p:txBody>
      </p:sp>
      <p:sp>
        <p:nvSpPr>
          <p:cNvPr id="5" name="Footer Placeholder 4"/>
          <p:cNvSpPr>
            <a:spLocks noGrp="1"/>
          </p:cNvSpPr>
          <p:nvPr>
            <p:ph type="ftr" sz="quarter" idx="11"/>
          </p:nvPr>
        </p:nvSpPr>
        <p:spPr/>
        <p:txBody>
          <a:bodyPr/>
          <a:lstStyle/>
          <a:p>
            <a:r>
              <a:rPr lang="en-US" smtClean="0"/>
              <a:t>Step Two - Selecting a Strategy </a:t>
            </a:r>
            <a:endParaRPr lang="en-CA" dirty="0"/>
          </a:p>
        </p:txBody>
      </p:sp>
      <p:sp>
        <p:nvSpPr>
          <p:cNvPr id="6" name="Slide Number Placeholder 5"/>
          <p:cNvSpPr>
            <a:spLocks noGrp="1"/>
          </p:cNvSpPr>
          <p:nvPr>
            <p:ph type="sldNum" sz="quarter" idx="12"/>
          </p:nvPr>
        </p:nvSpPr>
        <p:spPr/>
        <p:txBody>
          <a:bodyPr/>
          <a:lstStyle/>
          <a:p>
            <a:fld id="{795946CF-6283-4CD8-9A06-9E998251E006}" type="slidenum">
              <a:rPr lang="en-CA" smtClean="0"/>
              <a:pPr/>
              <a:t>16</a:t>
            </a:fld>
            <a:endParaRPr lang="en-CA"/>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0" y="0"/>
            <a:ext cx="7772400" cy="1066800"/>
          </a:xfrm>
        </p:spPr>
        <p:txBody>
          <a:bodyPr>
            <a:noAutofit/>
          </a:bodyPr>
          <a:lstStyle/>
          <a:p>
            <a:pPr algn="l"/>
            <a:r>
              <a:rPr lang="en-US" sz="3600" dirty="0" smtClean="0"/>
              <a:t>Risk Analysis</a:t>
            </a:r>
            <a:br>
              <a:rPr lang="en-US" sz="3600" dirty="0" smtClean="0"/>
            </a:br>
            <a:r>
              <a:rPr lang="en-US" sz="3600" dirty="0" smtClean="0"/>
              <a:t>Based </a:t>
            </a:r>
            <a:r>
              <a:rPr lang="en-US" sz="3600" dirty="0"/>
              <a:t>on many elements</a:t>
            </a:r>
          </a:p>
        </p:txBody>
      </p:sp>
      <p:sp>
        <p:nvSpPr>
          <p:cNvPr id="24" name="Date Placeholder 2"/>
          <p:cNvSpPr>
            <a:spLocks noGrp="1"/>
          </p:cNvSpPr>
          <p:nvPr>
            <p:ph type="dt" sz="half" idx="10"/>
          </p:nvPr>
        </p:nvSpPr>
        <p:spPr/>
        <p:txBody>
          <a:bodyPr/>
          <a:lstStyle/>
          <a:p>
            <a:fld id="{21BC6DAD-7FFE-4DC8-AA8A-A2C7A1FEE1EC}" type="datetime1">
              <a:rPr lang="en-US" smtClean="0"/>
              <a:pPr/>
              <a:t>3/24/2012</a:t>
            </a:fld>
            <a:endParaRPr lang="en-CA" dirty="0"/>
          </a:p>
        </p:txBody>
      </p:sp>
      <p:sp>
        <p:nvSpPr>
          <p:cNvPr id="27" name="Footer Placeholder 26"/>
          <p:cNvSpPr>
            <a:spLocks noGrp="1"/>
          </p:cNvSpPr>
          <p:nvPr>
            <p:ph type="ftr" sz="quarter" idx="11"/>
          </p:nvPr>
        </p:nvSpPr>
        <p:spPr/>
        <p:txBody>
          <a:bodyPr/>
          <a:lstStyle/>
          <a:p>
            <a:r>
              <a:rPr lang="en-US" smtClean="0"/>
              <a:t>Step Two - Selecting a Strategy</a:t>
            </a:r>
            <a:endParaRPr lang="en-CA" dirty="0"/>
          </a:p>
        </p:txBody>
      </p:sp>
      <p:sp>
        <p:nvSpPr>
          <p:cNvPr id="26" name="Slide Number Placeholder 4"/>
          <p:cNvSpPr>
            <a:spLocks noGrp="1"/>
          </p:cNvSpPr>
          <p:nvPr>
            <p:ph type="sldNum" sz="quarter" idx="12"/>
          </p:nvPr>
        </p:nvSpPr>
        <p:spPr/>
        <p:txBody>
          <a:bodyPr/>
          <a:lstStyle/>
          <a:p>
            <a:fld id="{28D0B0D3-54D1-444A-8A11-87F0E5A069F4}" type="slidenum">
              <a:rPr lang="en-CA"/>
              <a:pPr/>
              <a:t>17</a:t>
            </a:fld>
            <a:endParaRPr lang="en-CA" dirty="0"/>
          </a:p>
        </p:txBody>
      </p:sp>
      <p:sp>
        <p:nvSpPr>
          <p:cNvPr id="121859" name="Rectangle 3"/>
          <p:cNvSpPr>
            <a:spLocks noChangeArrowheads="1"/>
          </p:cNvSpPr>
          <p:nvPr/>
        </p:nvSpPr>
        <p:spPr bwMode="auto">
          <a:xfrm>
            <a:off x="4648200" y="1676400"/>
            <a:ext cx="2971800" cy="4876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endParaRPr lang="en-US" dirty="0"/>
          </a:p>
        </p:txBody>
      </p:sp>
      <p:sp>
        <p:nvSpPr>
          <p:cNvPr id="121861" name="Line 5"/>
          <p:cNvSpPr>
            <a:spLocks noChangeShapeType="1"/>
          </p:cNvSpPr>
          <p:nvPr/>
        </p:nvSpPr>
        <p:spPr bwMode="auto">
          <a:xfrm>
            <a:off x="5715000" y="1676400"/>
            <a:ext cx="0" cy="48768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1862" name="Line 6"/>
          <p:cNvSpPr>
            <a:spLocks noChangeShapeType="1"/>
          </p:cNvSpPr>
          <p:nvPr/>
        </p:nvSpPr>
        <p:spPr bwMode="auto">
          <a:xfrm>
            <a:off x="6705600" y="1676400"/>
            <a:ext cx="0" cy="49530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1863" name="Text Box 7"/>
          <p:cNvSpPr txBox="1">
            <a:spLocks noChangeArrowheads="1"/>
          </p:cNvSpPr>
          <p:nvPr/>
        </p:nvSpPr>
        <p:spPr bwMode="auto">
          <a:xfrm>
            <a:off x="2895600" y="1752603"/>
            <a:ext cx="12954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Industry</a:t>
            </a:r>
          </a:p>
        </p:txBody>
      </p:sp>
      <p:sp>
        <p:nvSpPr>
          <p:cNvPr id="121864" name="Text Box 8"/>
          <p:cNvSpPr txBox="1">
            <a:spLocks noChangeArrowheads="1"/>
          </p:cNvSpPr>
          <p:nvPr/>
        </p:nvSpPr>
        <p:spPr bwMode="auto">
          <a:xfrm>
            <a:off x="2895600" y="2209800"/>
            <a:ext cx="12192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Maturity</a:t>
            </a:r>
          </a:p>
        </p:txBody>
      </p:sp>
      <p:sp>
        <p:nvSpPr>
          <p:cNvPr id="121865" name="Text Box 9"/>
          <p:cNvSpPr txBox="1">
            <a:spLocks noChangeArrowheads="1"/>
          </p:cNvSpPr>
          <p:nvPr/>
        </p:nvSpPr>
        <p:spPr bwMode="auto">
          <a:xfrm>
            <a:off x="2895600" y="2667000"/>
            <a:ext cx="16002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Competitive Position</a:t>
            </a:r>
          </a:p>
        </p:txBody>
      </p:sp>
      <p:sp>
        <p:nvSpPr>
          <p:cNvPr id="121867" name="Text Box 11"/>
          <p:cNvSpPr txBox="1">
            <a:spLocks noChangeArrowheads="1"/>
          </p:cNvSpPr>
          <p:nvPr/>
        </p:nvSpPr>
        <p:spPr bwMode="auto">
          <a:xfrm>
            <a:off x="2895600" y="3352800"/>
            <a:ext cx="14478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Strategy</a:t>
            </a:r>
          </a:p>
        </p:txBody>
      </p:sp>
      <p:sp>
        <p:nvSpPr>
          <p:cNvPr id="121868" name="Text Box 12"/>
          <p:cNvSpPr txBox="1">
            <a:spLocks noChangeArrowheads="1"/>
          </p:cNvSpPr>
          <p:nvPr/>
        </p:nvSpPr>
        <p:spPr bwMode="auto">
          <a:xfrm>
            <a:off x="2895600" y="3810000"/>
            <a:ext cx="16764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Assumptions</a:t>
            </a:r>
          </a:p>
        </p:txBody>
      </p:sp>
      <p:sp>
        <p:nvSpPr>
          <p:cNvPr id="121869" name="Text Box 13"/>
          <p:cNvSpPr txBox="1">
            <a:spLocks noChangeArrowheads="1"/>
          </p:cNvSpPr>
          <p:nvPr/>
        </p:nvSpPr>
        <p:spPr bwMode="auto">
          <a:xfrm>
            <a:off x="2895600" y="4267200"/>
            <a:ext cx="1981200" cy="553998"/>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Past performance of the unit</a:t>
            </a:r>
            <a:endParaRPr lang="en-US" b="1" dirty="0"/>
          </a:p>
        </p:txBody>
      </p:sp>
      <p:sp>
        <p:nvSpPr>
          <p:cNvPr id="121870" name="Text Box 14"/>
          <p:cNvSpPr txBox="1">
            <a:spLocks noChangeArrowheads="1"/>
          </p:cNvSpPr>
          <p:nvPr/>
        </p:nvSpPr>
        <p:spPr bwMode="auto">
          <a:xfrm>
            <a:off x="2895600" y="4800600"/>
            <a:ext cx="1828800" cy="553998"/>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Past performance of management</a:t>
            </a:r>
          </a:p>
        </p:txBody>
      </p:sp>
      <p:sp>
        <p:nvSpPr>
          <p:cNvPr id="121871" name="Text Box 15"/>
          <p:cNvSpPr txBox="1">
            <a:spLocks noChangeArrowheads="1"/>
          </p:cNvSpPr>
          <p:nvPr/>
        </p:nvSpPr>
        <p:spPr bwMode="auto">
          <a:xfrm>
            <a:off x="2895600" y="5410202"/>
            <a:ext cx="1981200" cy="53742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Level of future </a:t>
            </a:r>
            <a:r>
              <a:rPr lang="en-US" sz="1400" b="1" dirty="0" smtClean="0"/>
              <a:t>performance required</a:t>
            </a:r>
            <a:endParaRPr lang="en-US" sz="1400" b="1" dirty="0"/>
          </a:p>
        </p:txBody>
      </p:sp>
      <p:sp>
        <p:nvSpPr>
          <p:cNvPr id="121872" name="Text Box 16"/>
          <p:cNvSpPr txBox="1">
            <a:spLocks noChangeArrowheads="1"/>
          </p:cNvSpPr>
          <p:nvPr/>
        </p:nvSpPr>
        <p:spPr bwMode="auto">
          <a:xfrm>
            <a:off x="5562600" y="6172200"/>
            <a:ext cx="13716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Overall Risk</a:t>
            </a:r>
          </a:p>
        </p:txBody>
      </p:sp>
      <p:sp>
        <p:nvSpPr>
          <p:cNvPr id="121873" name="Line 17"/>
          <p:cNvSpPr>
            <a:spLocks noChangeShapeType="1"/>
          </p:cNvSpPr>
          <p:nvPr/>
        </p:nvSpPr>
        <p:spPr bwMode="auto">
          <a:xfrm>
            <a:off x="4724400" y="6096000"/>
            <a:ext cx="2895600" cy="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1874" name="Line 18"/>
          <p:cNvSpPr>
            <a:spLocks noChangeShapeType="1"/>
          </p:cNvSpPr>
          <p:nvPr/>
        </p:nvSpPr>
        <p:spPr bwMode="auto">
          <a:xfrm flipH="1" flipV="1">
            <a:off x="4114800" y="1219200"/>
            <a:ext cx="533400" cy="457200"/>
          </a:xfrm>
          <a:prstGeom prst="line">
            <a:avLst/>
          </a:prstGeom>
          <a:noFill/>
          <a:ln w="9525">
            <a:solidFill>
              <a:schemeClr val="tx1"/>
            </a:solidFill>
            <a:round/>
            <a:headEnd/>
            <a:tailEnd/>
          </a:ln>
          <a:effectLst/>
        </p:spPr>
        <p:txBody>
          <a:bodyPr wrap="none" lIns="105503" tIns="52752" rIns="105503" bIns="52752" anchor="ctr"/>
          <a:lstStyle/>
          <a:p>
            <a:endParaRPr lang="en-US" dirty="0"/>
          </a:p>
        </p:txBody>
      </p:sp>
      <p:sp>
        <p:nvSpPr>
          <p:cNvPr id="121875" name="Text Box 19"/>
          <p:cNvSpPr txBox="1">
            <a:spLocks noChangeArrowheads="1"/>
          </p:cNvSpPr>
          <p:nvPr/>
        </p:nvSpPr>
        <p:spPr bwMode="auto">
          <a:xfrm>
            <a:off x="2286000" y="1295400"/>
            <a:ext cx="17526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Elements of Risk</a:t>
            </a:r>
          </a:p>
        </p:txBody>
      </p:sp>
      <p:sp>
        <p:nvSpPr>
          <p:cNvPr id="121876" name="Text Box 20"/>
          <p:cNvSpPr txBox="1">
            <a:spLocks noChangeArrowheads="1"/>
          </p:cNvSpPr>
          <p:nvPr/>
        </p:nvSpPr>
        <p:spPr bwMode="auto">
          <a:xfrm>
            <a:off x="7848600" y="1295400"/>
            <a:ext cx="1143000" cy="53742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Level of Risk</a:t>
            </a:r>
          </a:p>
        </p:txBody>
      </p:sp>
      <p:sp>
        <p:nvSpPr>
          <p:cNvPr id="121877" name="Text Box 21"/>
          <p:cNvSpPr txBox="1">
            <a:spLocks noChangeArrowheads="1"/>
          </p:cNvSpPr>
          <p:nvPr/>
        </p:nvSpPr>
        <p:spPr bwMode="auto">
          <a:xfrm>
            <a:off x="4800600" y="1295403"/>
            <a:ext cx="6858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t>Low</a:t>
            </a:r>
          </a:p>
        </p:txBody>
      </p:sp>
      <p:sp>
        <p:nvSpPr>
          <p:cNvPr id="121878" name="Text Box 22"/>
          <p:cNvSpPr txBox="1">
            <a:spLocks noChangeArrowheads="1"/>
          </p:cNvSpPr>
          <p:nvPr/>
        </p:nvSpPr>
        <p:spPr bwMode="auto">
          <a:xfrm>
            <a:off x="5791200" y="1295402"/>
            <a:ext cx="9144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Medium</a:t>
            </a:r>
          </a:p>
        </p:txBody>
      </p:sp>
      <p:sp>
        <p:nvSpPr>
          <p:cNvPr id="121879" name="Text Box 23"/>
          <p:cNvSpPr txBox="1">
            <a:spLocks noChangeArrowheads="1"/>
          </p:cNvSpPr>
          <p:nvPr/>
        </p:nvSpPr>
        <p:spPr bwMode="auto">
          <a:xfrm>
            <a:off x="6934200" y="1295402"/>
            <a:ext cx="685800" cy="32197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b="1" dirty="0"/>
              <a:t>High</a:t>
            </a:r>
          </a:p>
        </p:txBody>
      </p:sp>
      <p:sp>
        <p:nvSpPr>
          <p:cNvPr id="121880" name="Text Box 24"/>
          <p:cNvSpPr txBox="1">
            <a:spLocks noChangeArrowheads="1"/>
          </p:cNvSpPr>
          <p:nvPr/>
        </p:nvSpPr>
        <p:spPr bwMode="auto">
          <a:xfrm>
            <a:off x="152400" y="2133600"/>
            <a:ext cx="2514600" cy="2691857"/>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600" b="1" dirty="0" smtClean="0">
                <a:solidFill>
                  <a:srgbClr val="FFFF00"/>
                </a:solidFill>
              </a:rPr>
              <a:t>Risk </a:t>
            </a:r>
            <a:r>
              <a:rPr lang="en-US" sz="1600" b="1" dirty="0">
                <a:solidFill>
                  <a:srgbClr val="FFFF00"/>
                </a:solidFill>
              </a:rPr>
              <a:t>is inherent in each </a:t>
            </a:r>
            <a:r>
              <a:rPr lang="en-US" sz="1600" b="1" dirty="0" smtClean="0">
                <a:solidFill>
                  <a:srgbClr val="FFFF00"/>
                </a:solidFill>
              </a:rPr>
              <a:t>assumption made, implicit, or not made </a:t>
            </a:r>
            <a:r>
              <a:rPr lang="en-US" sz="1600" b="1" dirty="0">
                <a:solidFill>
                  <a:srgbClr val="FFFF00"/>
                </a:solidFill>
              </a:rPr>
              <a:t>in the development of a strategy. </a:t>
            </a:r>
          </a:p>
          <a:p>
            <a:pPr>
              <a:spcBef>
                <a:spcPct val="50000"/>
              </a:spcBef>
            </a:pPr>
            <a:r>
              <a:rPr lang="en-US" sz="1600" b="1" dirty="0">
                <a:solidFill>
                  <a:srgbClr val="FFFF00"/>
                </a:solidFill>
              </a:rPr>
              <a:t>Risk derives from industry maturity and competitive </a:t>
            </a:r>
            <a:r>
              <a:rPr lang="en-US" sz="1600" b="1" dirty="0" smtClean="0">
                <a:solidFill>
                  <a:srgbClr val="FFFF00"/>
                </a:solidFill>
              </a:rPr>
              <a:t>position but other elements come into play</a:t>
            </a:r>
            <a:r>
              <a:rPr lang="en-US" sz="1600" b="1" dirty="0" smtClean="0"/>
              <a:t>.</a:t>
            </a:r>
            <a:endParaRPr lang="en-US"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895600"/>
            <a:ext cx="8229600" cy="1143000"/>
          </a:xfrm>
        </p:spPr>
        <p:txBody>
          <a:bodyPr>
            <a:normAutofit fontScale="90000"/>
          </a:bodyPr>
          <a:lstStyle/>
          <a:p>
            <a:r>
              <a:rPr lang="en-US" dirty="0" smtClean="0"/>
              <a:t>Step </a:t>
            </a:r>
            <a:r>
              <a:rPr lang="en-US" dirty="0" smtClean="0"/>
              <a:t>Three</a:t>
            </a:r>
            <a:br>
              <a:rPr lang="en-US" dirty="0" smtClean="0"/>
            </a:br>
            <a:r>
              <a:rPr lang="en-US" dirty="0" smtClean="0"/>
              <a:t/>
            </a:r>
            <a:br>
              <a:rPr lang="en-US" dirty="0" smtClean="0"/>
            </a:br>
            <a:r>
              <a:rPr lang="en-US" dirty="0" smtClean="0"/>
              <a:t>Translating Strategy into </a:t>
            </a:r>
            <a:r>
              <a:rPr lang="en-US" dirty="0" smtClean="0"/>
              <a:t>Action at the Individual Level</a:t>
            </a:r>
            <a:endParaRPr lang="en-US" dirty="0"/>
          </a:p>
        </p:txBody>
      </p:sp>
      <p:sp>
        <p:nvSpPr>
          <p:cNvPr id="4" name="Date Placeholder 3"/>
          <p:cNvSpPr>
            <a:spLocks noGrp="1"/>
          </p:cNvSpPr>
          <p:nvPr>
            <p:ph type="dt" sz="half" idx="10"/>
          </p:nvPr>
        </p:nvSpPr>
        <p:spPr/>
        <p:txBody>
          <a:bodyPr/>
          <a:lstStyle/>
          <a:p>
            <a:fld id="{C6B3ADBB-F80E-4456-BE44-3A080B4614B0}" type="datetime1">
              <a:rPr lang="en-US" smtClean="0"/>
              <a:pPr/>
              <a:t>3/24/2012</a:t>
            </a:fld>
            <a:endParaRPr lang="en-US"/>
          </a:p>
        </p:txBody>
      </p:sp>
      <p:sp>
        <p:nvSpPr>
          <p:cNvPr id="7" name="Footer Placeholder 6"/>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p:txBody>
          <a:bodyPr/>
          <a:lstStyle/>
          <a:p>
            <a:fld id="{C223C010-E106-4672-9BCB-CB4415750DE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9144000" cy="1371600"/>
          </a:xfrm>
        </p:spPr>
        <p:txBody>
          <a:bodyPr>
            <a:normAutofit/>
          </a:bodyPr>
          <a:lstStyle/>
          <a:p>
            <a:pPr algn="l"/>
            <a:r>
              <a:rPr lang="en-US" sz="3600" dirty="0" smtClean="0"/>
              <a:t>This </a:t>
            </a:r>
            <a:r>
              <a:rPr lang="en-US" sz="3600" dirty="0"/>
              <a:t>approach </a:t>
            </a:r>
            <a:r>
              <a:rPr lang="en-US" sz="3600" dirty="0" smtClean="0"/>
              <a:t>integrates 3 levels</a:t>
            </a:r>
            <a:endParaRPr lang="en-US" sz="3600" u="sng" dirty="0"/>
          </a:p>
        </p:txBody>
      </p:sp>
      <p:sp>
        <p:nvSpPr>
          <p:cNvPr id="16" name="Date Placeholder 2"/>
          <p:cNvSpPr>
            <a:spLocks noGrp="1"/>
          </p:cNvSpPr>
          <p:nvPr>
            <p:ph type="dt" sz="half" idx="10"/>
          </p:nvPr>
        </p:nvSpPr>
        <p:spPr/>
        <p:txBody>
          <a:bodyPr/>
          <a:lstStyle/>
          <a:p>
            <a:fld id="{1DAFDBFF-8965-428D-9428-F9700D267656}" type="datetime1">
              <a:rPr lang="en-US" smtClean="0"/>
              <a:pPr/>
              <a:t>3/24/2012</a:t>
            </a:fld>
            <a:endParaRPr lang="en-CA" dirty="0"/>
          </a:p>
        </p:txBody>
      </p:sp>
      <p:sp>
        <p:nvSpPr>
          <p:cNvPr id="19" name="Footer Placeholder 18"/>
          <p:cNvSpPr>
            <a:spLocks noGrp="1"/>
          </p:cNvSpPr>
          <p:nvPr>
            <p:ph type="ftr" sz="quarter" idx="11"/>
          </p:nvPr>
        </p:nvSpPr>
        <p:spPr/>
        <p:txBody>
          <a:bodyPr/>
          <a:lstStyle/>
          <a:p>
            <a:r>
              <a:rPr lang="en-US" smtClean="0"/>
              <a:t>Step Three - Translating Strategy into Action </a:t>
            </a:r>
            <a:endParaRPr lang="en-CA" dirty="0"/>
          </a:p>
        </p:txBody>
      </p:sp>
      <p:sp>
        <p:nvSpPr>
          <p:cNvPr id="18" name="Slide Number Placeholder 4"/>
          <p:cNvSpPr>
            <a:spLocks noGrp="1"/>
          </p:cNvSpPr>
          <p:nvPr>
            <p:ph type="sldNum" sz="quarter" idx="12"/>
          </p:nvPr>
        </p:nvSpPr>
        <p:spPr/>
        <p:txBody>
          <a:bodyPr/>
          <a:lstStyle/>
          <a:p>
            <a:fld id="{DE885F65-1497-4C78-9D58-759FE6CB907C}" type="slidenum">
              <a:rPr lang="en-CA"/>
              <a:pPr/>
              <a:t>19</a:t>
            </a:fld>
            <a:endParaRPr lang="en-CA" dirty="0"/>
          </a:p>
        </p:txBody>
      </p:sp>
      <p:sp>
        <p:nvSpPr>
          <p:cNvPr id="8195" name="Oval 3"/>
          <p:cNvSpPr>
            <a:spLocks noChangeArrowheads="1"/>
          </p:cNvSpPr>
          <p:nvPr/>
        </p:nvSpPr>
        <p:spPr bwMode="auto">
          <a:xfrm>
            <a:off x="2133600" y="4495800"/>
            <a:ext cx="2209800" cy="1219200"/>
          </a:xfrm>
          <a:prstGeom prst="ellipse">
            <a:avLst/>
          </a:prstGeom>
          <a:solidFill>
            <a:schemeClr val="accent1"/>
          </a:solidFill>
          <a:ln w="9525">
            <a:solidFill>
              <a:schemeClr val="tx1"/>
            </a:solidFill>
            <a:round/>
            <a:headEnd/>
            <a:tailEnd/>
          </a:ln>
          <a:effectLst/>
        </p:spPr>
        <p:txBody>
          <a:bodyPr wrap="none" lIns="105503" tIns="52752" rIns="105503" bIns="52752" anchor="ctr"/>
          <a:lstStyle/>
          <a:p>
            <a:pPr algn="ctr"/>
            <a:r>
              <a:rPr lang="en-US" dirty="0"/>
              <a:t>Individual</a:t>
            </a:r>
          </a:p>
          <a:p>
            <a:pPr algn="ctr"/>
            <a:r>
              <a:rPr lang="en-US" dirty="0"/>
              <a:t>‘Benchmark</a:t>
            </a:r>
          </a:p>
          <a:p>
            <a:pPr algn="ctr"/>
            <a:r>
              <a:rPr lang="en-US" dirty="0"/>
              <a:t>Objectives’</a:t>
            </a:r>
          </a:p>
        </p:txBody>
      </p:sp>
      <p:sp>
        <p:nvSpPr>
          <p:cNvPr id="8196" name="Oval 4"/>
          <p:cNvSpPr>
            <a:spLocks noChangeArrowheads="1"/>
          </p:cNvSpPr>
          <p:nvPr/>
        </p:nvSpPr>
        <p:spPr bwMode="auto">
          <a:xfrm>
            <a:off x="4343400" y="3048000"/>
            <a:ext cx="2209800" cy="1295400"/>
          </a:xfrm>
          <a:prstGeom prst="ellipse">
            <a:avLst/>
          </a:prstGeom>
          <a:solidFill>
            <a:schemeClr val="accent1"/>
          </a:solidFill>
          <a:ln w="9525">
            <a:solidFill>
              <a:schemeClr val="tx1"/>
            </a:solidFill>
            <a:round/>
            <a:headEnd/>
            <a:tailEnd/>
          </a:ln>
          <a:effectLst/>
        </p:spPr>
        <p:txBody>
          <a:bodyPr wrap="none" lIns="105503" tIns="52752" rIns="105503" bIns="52752" anchor="ctr"/>
          <a:lstStyle/>
          <a:p>
            <a:pPr algn="ctr"/>
            <a:r>
              <a:rPr lang="en-US" dirty="0" smtClean="0"/>
              <a:t>SME</a:t>
            </a:r>
            <a:endParaRPr lang="en-US" dirty="0"/>
          </a:p>
          <a:p>
            <a:pPr algn="ctr"/>
            <a:r>
              <a:rPr lang="en-US" dirty="0"/>
              <a:t>Strategy</a:t>
            </a:r>
          </a:p>
        </p:txBody>
      </p:sp>
      <p:sp>
        <p:nvSpPr>
          <p:cNvPr id="8197" name="Oval 5"/>
          <p:cNvSpPr>
            <a:spLocks noChangeArrowheads="1"/>
          </p:cNvSpPr>
          <p:nvPr/>
        </p:nvSpPr>
        <p:spPr bwMode="auto">
          <a:xfrm>
            <a:off x="1905000" y="1828800"/>
            <a:ext cx="2133600" cy="1371600"/>
          </a:xfrm>
          <a:prstGeom prst="ellipse">
            <a:avLst/>
          </a:prstGeom>
          <a:solidFill>
            <a:schemeClr val="accent1"/>
          </a:solidFill>
          <a:ln w="9525">
            <a:solidFill>
              <a:schemeClr val="tx1"/>
            </a:solidFill>
            <a:round/>
            <a:headEnd/>
            <a:tailEnd/>
          </a:ln>
          <a:effectLst/>
        </p:spPr>
        <p:txBody>
          <a:bodyPr wrap="none" lIns="105503" tIns="52752" rIns="105503" bIns="52752" anchor="ctr"/>
          <a:lstStyle/>
          <a:p>
            <a:pPr algn="ctr"/>
            <a:r>
              <a:rPr lang="en-US" dirty="0" smtClean="0"/>
              <a:t>SME</a:t>
            </a:r>
            <a:endParaRPr lang="en-US" dirty="0"/>
          </a:p>
          <a:p>
            <a:pPr algn="ctr"/>
            <a:r>
              <a:rPr lang="en-US" dirty="0" smtClean="0"/>
              <a:t>Goals</a:t>
            </a:r>
            <a:endParaRPr lang="en-US" dirty="0"/>
          </a:p>
        </p:txBody>
      </p:sp>
      <p:sp>
        <p:nvSpPr>
          <p:cNvPr id="8198" name="Line 6"/>
          <p:cNvSpPr>
            <a:spLocks noChangeShapeType="1"/>
          </p:cNvSpPr>
          <p:nvPr/>
        </p:nvSpPr>
        <p:spPr bwMode="auto">
          <a:xfrm>
            <a:off x="3505200" y="3124200"/>
            <a:ext cx="83820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199" name="Line 7"/>
          <p:cNvSpPr>
            <a:spLocks noChangeShapeType="1"/>
          </p:cNvSpPr>
          <p:nvPr/>
        </p:nvSpPr>
        <p:spPr bwMode="auto">
          <a:xfrm flipH="1">
            <a:off x="3962400" y="4191000"/>
            <a:ext cx="685800" cy="457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200" name="Line 8"/>
          <p:cNvSpPr>
            <a:spLocks noChangeShapeType="1"/>
          </p:cNvSpPr>
          <p:nvPr/>
        </p:nvSpPr>
        <p:spPr bwMode="auto">
          <a:xfrm flipV="1">
            <a:off x="4267200" y="4343400"/>
            <a:ext cx="76200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201" name="Line 9"/>
          <p:cNvSpPr>
            <a:spLocks noChangeShapeType="1"/>
          </p:cNvSpPr>
          <p:nvPr/>
        </p:nvSpPr>
        <p:spPr bwMode="auto">
          <a:xfrm flipH="1" flipV="1">
            <a:off x="4038600" y="2590800"/>
            <a:ext cx="83820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202" name="Line 10"/>
          <p:cNvSpPr>
            <a:spLocks noChangeShapeType="1"/>
          </p:cNvSpPr>
          <p:nvPr/>
        </p:nvSpPr>
        <p:spPr bwMode="auto">
          <a:xfrm>
            <a:off x="609600" y="2286000"/>
            <a:ext cx="0" cy="2743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203" name="Line 11"/>
          <p:cNvSpPr>
            <a:spLocks noChangeShapeType="1"/>
          </p:cNvSpPr>
          <p:nvPr/>
        </p:nvSpPr>
        <p:spPr bwMode="auto">
          <a:xfrm flipV="1">
            <a:off x="1219200" y="2133600"/>
            <a:ext cx="0" cy="31242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8204" name="Text Box 12"/>
          <p:cNvSpPr txBox="1">
            <a:spLocks noChangeArrowheads="1"/>
          </p:cNvSpPr>
          <p:nvPr/>
        </p:nvSpPr>
        <p:spPr bwMode="auto">
          <a:xfrm>
            <a:off x="5562600" y="5181600"/>
            <a:ext cx="2590800" cy="96830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solidFill>
                  <a:srgbClr val="FFFF00"/>
                </a:solidFill>
              </a:rPr>
              <a:t>Two or three iterations may be required to properly align all the resources within any one organization.</a:t>
            </a:r>
            <a:endParaRPr lang="en-US" sz="1400" dirty="0">
              <a:solidFill>
                <a:srgbClr val="FFFF00"/>
              </a:solidFill>
            </a:endParaRPr>
          </a:p>
        </p:txBody>
      </p:sp>
      <p:sp>
        <p:nvSpPr>
          <p:cNvPr id="8205" name="Text Box 13"/>
          <p:cNvSpPr txBox="1">
            <a:spLocks noChangeArrowheads="1"/>
          </p:cNvSpPr>
          <p:nvPr/>
        </p:nvSpPr>
        <p:spPr bwMode="auto">
          <a:xfrm>
            <a:off x="5486400" y="1524000"/>
            <a:ext cx="2209800" cy="96830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solidFill>
                  <a:srgbClr val="FFFF00"/>
                </a:solidFill>
              </a:rPr>
              <a:t>The ‘Management Team’ is involved in all aspects of the work and at all levels in the organization.</a:t>
            </a:r>
            <a:endParaRPr lang="en-US" sz="1400" dirty="0">
              <a:solidFill>
                <a:srgbClr val="FFFF00"/>
              </a:solidFill>
            </a:endParaRPr>
          </a:p>
        </p:txBody>
      </p:sp>
      <p:sp>
        <p:nvSpPr>
          <p:cNvPr id="8206" name="Text Box 14"/>
          <p:cNvSpPr txBox="1">
            <a:spLocks noChangeArrowheads="1"/>
          </p:cNvSpPr>
          <p:nvPr/>
        </p:nvSpPr>
        <p:spPr bwMode="auto">
          <a:xfrm>
            <a:off x="1524000" y="3200400"/>
            <a:ext cx="1981200" cy="1183752"/>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solidFill>
                  <a:srgbClr val="FFFF00"/>
                </a:solidFill>
              </a:rPr>
              <a:t>Alignment of individual actions with the chosen strategy is the key to performance improvement</a:t>
            </a:r>
            <a:endParaRPr lang="en-US" sz="1400" dirty="0">
              <a:solidFill>
                <a:srgbClr val="FFFF00"/>
              </a:solidFill>
            </a:endParaRPr>
          </a:p>
        </p:txBody>
      </p:sp>
      <p:sp>
        <p:nvSpPr>
          <p:cNvPr id="8207" name="Text Box 15"/>
          <p:cNvSpPr txBox="1">
            <a:spLocks noChangeArrowheads="1"/>
          </p:cNvSpPr>
          <p:nvPr/>
        </p:nvSpPr>
        <p:spPr bwMode="auto">
          <a:xfrm>
            <a:off x="6858000" y="3124202"/>
            <a:ext cx="1905000" cy="96830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b="1" dirty="0">
                <a:solidFill>
                  <a:srgbClr val="FFFF00"/>
                </a:solidFill>
              </a:rPr>
              <a:t>Implementation requires compatibility between strategy and organization.</a:t>
            </a:r>
            <a:endParaRPr lang="en-US" sz="1600" dirty="0">
              <a:solidFill>
                <a:srgbClr val="FFFF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Condition-Driven Strategic Execution</a:t>
            </a:r>
            <a:endParaRPr lang="en-US" dirty="0"/>
          </a:p>
        </p:txBody>
      </p:sp>
      <p:sp>
        <p:nvSpPr>
          <p:cNvPr id="3" name="Content Placeholder 2"/>
          <p:cNvSpPr>
            <a:spLocks noGrp="1"/>
          </p:cNvSpPr>
          <p:nvPr>
            <p:ph type="subTitle" idx="1"/>
          </p:nvPr>
        </p:nvSpPr>
        <p:spPr>
          <a:xfrm>
            <a:off x="1371600" y="3810000"/>
            <a:ext cx="6400800" cy="2209800"/>
          </a:xfrm>
        </p:spPr>
        <p:txBody>
          <a:bodyPr>
            <a:normAutofit fontScale="85000" lnSpcReduction="20000"/>
          </a:bodyPr>
          <a:lstStyle/>
          <a:p>
            <a:r>
              <a:rPr lang="en-US" dirty="0" smtClean="0"/>
              <a:t>Table of </a:t>
            </a:r>
            <a:r>
              <a:rPr lang="en-US" dirty="0" smtClean="0"/>
              <a:t>Contents</a:t>
            </a:r>
          </a:p>
          <a:p>
            <a:endParaRPr lang="en-US" dirty="0" smtClean="0"/>
          </a:p>
          <a:p>
            <a:r>
              <a:rPr lang="en-US" dirty="0" smtClean="0"/>
              <a:t>Three steps to developing a practical, implementable, strategy for </a:t>
            </a:r>
            <a:r>
              <a:rPr lang="en-US" dirty="0" smtClean="0"/>
              <a:t>SMEs</a:t>
            </a:r>
          </a:p>
          <a:p>
            <a:endParaRPr lang="en-US" dirty="0" smtClean="0"/>
          </a:p>
          <a:p>
            <a:r>
              <a:rPr lang="en-US" dirty="0" smtClean="0"/>
              <a:t>White &amp; Partners Ltd.</a:t>
            </a:r>
            <a:endParaRPr lang="en-US" dirty="0"/>
          </a:p>
        </p:txBody>
      </p:sp>
      <p:sp>
        <p:nvSpPr>
          <p:cNvPr id="4" name="Slide Number Placeholder 3"/>
          <p:cNvSpPr>
            <a:spLocks noGrp="1"/>
          </p:cNvSpPr>
          <p:nvPr>
            <p:ph type="sldNum" sz="quarter" idx="12"/>
          </p:nvPr>
        </p:nvSpPr>
        <p:spPr/>
        <p:txBody>
          <a:bodyPr/>
          <a:lstStyle/>
          <a:p>
            <a:fld id="{C223C010-E106-4672-9BCB-CB4415750DE8}" type="slidenum">
              <a:rPr lang="en-US" smtClean="0"/>
              <a:pPr/>
              <a:t>2</a:t>
            </a:fld>
            <a:endParaRPr lang="en-US"/>
          </a:p>
        </p:txBody>
      </p:sp>
      <p:sp>
        <p:nvSpPr>
          <p:cNvPr id="5" name="Date Placeholder 4"/>
          <p:cNvSpPr>
            <a:spLocks noGrp="1"/>
          </p:cNvSpPr>
          <p:nvPr>
            <p:ph type="dt" sz="half" idx="10"/>
          </p:nvPr>
        </p:nvSpPr>
        <p:spPr/>
        <p:txBody>
          <a:bodyPr/>
          <a:lstStyle/>
          <a:p>
            <a:fld id="{5E43265F-70C6-42EB-8758-816EA29E63EE}"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Introduction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0" y="228600"/>
            <a:ext cx="7772400" cy="990600"/>
          </a:xfrm>
        </p:spPr>
        <p:txBody>
          <a:bodyPr>
            <a:noAutofit/>
          </a:bodyPr>
          <a:lstStyle/>
          <a:p>
            <a:pPr algn="l"/>
            <a:r>
              <a:rPr lang="en-US" sz="3600" dirty="0"/>
              <a:t>The implementation of </a:t>
            </a:r>
            <a:r>
              <a:rPr lang="en-US" sz="3600" dirty="0" smtClean="0"/>
              <a:t>action </a:t>
            </a:r>
            <a:r>
              <a:rPr lang="en-US" sz="3600" dirty="0"/>
              <a:t>plans </a:t>
            </a:r>
            <a:r>
              <a:rPr lang="en-US" sz="3600" dirty="0" smtClean="0"/>
              <a:t>requires </a:t>
            </a:r>
            <a:r>
              <a:rPr lang="en-US" sz="3600" dirty="0"/>
              <a:t>a consideration of many factors</a:t>
            </a:r>
          </a:p>
        </p:txBody>
      </p:sp>
      <p:sp>
        <p:nvSpPr>
          <p:cNvPr id="24" name="Date Placeholder 2"/>
          <p:cNvSpPr>
            <a:spLocks noGrp="1"/>
          </p:cNvSpPr>
          <p:nvPr>
            <p:ph type="dt" sz="half" idx="10"/>
          </p:nvPr>
        </p:nvSpPr>
        <p:spPr/>
        <p:txBody>
          <a:bodyPr/>
          <a:lstStyle/>
          <a:p>
            <a:fld id="{B367D745-63C0-4B91-8A78-E96BD4E109A2}" type="datetime1">
              <a:rPr lang="en-US" smtClean="0"/>
              <a:pPr/>
              <a:t>3/24/2012</a:t>
            </a:fld>
            <a:endParaRPr lang="en-CA" dirty="0"/>
          </a:p>
        </p:txBody>
      </p:sp>
      <p:sp>
        <p:nvSpPr>
          <p:cNvPr id="27" name="Footer Placeholder 26"/>
          <p:cNvSpPr>
            <a:spLocks noGrp="1"/>
          </p:cNvSpPr>
          <p:nvPr>
            <p:ph type="ftr" sz="quarter" idx="11"/>
          </p:nvPr>
        </p:nvSpPr>
        <p:spPr/>
        <p:txBody>
          <a:bodyPr/>
          <a:lstStyle/>
          <a:p>
            <a:r>
              <a:rPr lang="en-US" smtClean="0"/>
              <a:t>Step Three - Translating Strategy into Action</a:t>
            </a:r>
            <a:endParaRPr lang="en-CA" dirty="0"/>
          </a:p>
        </p:txBody>
      </p:sp>
      <p:sp>
        <p:nvSpPr>
          <p:cNvPr id="26" name="Slide Number Placeholder 4"/>
          <p:cNvSpPr>
            <a:spLocks noGrp="1"/>
          </p:cNvSpPr>
          <p:nvPr>
            <p:ph type="sldNum" sz="quarter" idx="12"/>
          </p:nvPr>
        </p:nvSpPr>
        <p:spPr/>
        <p:txBody>
          <a:bodyPr/>
          <a:lstStyle/>
          <a:p>
            <a:fld id="{EE5A3AB8-4C48-4300-B754-59738BE591F0}" type="slidenum">
              <a:rPr lang="en-CA"/>
              <a:pPr/>
              <a:t>20</a:t>
            </a:fld>
            <a:endParaRPr lang="en-CA" dirty="0"/>
          </a:p>
        </p:txBody>
      </p:sp>
      <p:sp>
        <p:nvSpPr>
          <p:cNvPr id="114691" name="Rectangle 3"/>
          <p:cNvSpPr>
            <a:spLocks noChangeArrowheads="1"/>
          </p:cNvSpPr>
          <p:nvPr/>
        </p:nvSpPr>
        <p:spPr bwMode="auto">
          <a:xfrm>
            <a:off x="3505200" y="5410200"/>
            <a:ext cx="2362200" cy="9144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b="1" dirty="0"/>
              <a:t>Manager - Subordinate </a:t>
            </a:r>
          </a:p>
          <a:p>
            <a:pPr algn="ctr"/>
            <a:r>
              <a:rPr lang="en-US" sz="1400" b="1" dirty="0"/>
              <a:t>Development of </a:t>
            </a:r>
            <a:endParaRPr lang="en-US" sz="1400" b="1" dirty="0" smtClean="0"/>
          </a:p>
          <a:p>
            <a:pPr algn="ctr"/>
            <a:r>
              <a:rPr lang="en-US" sz="1400" b="1" dirty="0" smtClean="0"/>
              <a:t>Key </a:t>
            </a:r>
            <a:r>
              <a:rPr lang="en-US" sz="1400" b="1" dirty="0"/>
              <a:t>Result Areas</a:t>
            </a:r>
          </a:p>
        </p:txBody>
      </p:sp>
      <p:sp>
        <p:nvSpPr>
          <p:cNvPr id="114693" name="Rectangle 5"/>
          <p:cNvSpPr>
            <a:spLocks noChangeArrowheads="1"/>
          </p:cNvSpPr>
          <p:nvPr/>
        </p:nvSpPr>
        <p:spPr bwMode="auto">
          <a:xfrm>
            <a:off x="762000" y="2628900"/>
            <a:ext cx="1219200" cy="685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Organization </a:t>
            </a:r>
          </a:p>
          <a:p>
            <a:pPr algn="ctr"/>
            <a:r>
              <a:rPr lang="en-US" sz="1400" dirty="0"/>
              <a:t>Arrangements</a:t>
            </a:r>
          </a:p>
        </p:txBody>
      </p:sp>
      <p:sp>
        <p:nvSpPr>
          <p:cNvPr id="114694" name="Rectangle 6"/>
          <p:cNvSpPr>
            <a:spLocks noChangeArrowheads="1"/>
          </p:cNvSpPr>
          <p:nvPr/>
        </p:nvSpPr>
        <p:spPr bwMode="auto">
          <a:xfrm>
            <a:off x="2286000" y="2628900"/>
            <a:ext cx="1066800" cy="685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Culture</a:t>
            </a:r>
          </a:p>
        </p:txBody>
      </p:sp>
      <p:sp>
        <p:nvSpPr>
          <p:cNvPr id="114695" name="Rectangle 7"/>
          <p:cNvSpPr>
            <a:spLocks noChangeArrowheads="1"/>
          </p:cNvSpPr>
          <p:nvPr/>
        </p:nvSpPr>
        <p:spPr bwMode="auto">
          <a:xfrm>
            <a:off x="3886200" y="2590800"/>
            <a:ext cx="14478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Management </a:t>
            </a:r>
          </a:p>
          <a:p>
            <a:pPr algn="ctr"/>
            <a:r>
              <a:rPr lang="en-US" sz="1400" dirty="0"/>
              <a:t>Systems</a:t>
            </a:r>
          </a:p>
        </p:txBody>
      </p:sp>
      <p:sp>
        <p:nvSpPr>
          <p:cNvPr id="114696" name="Rectangle 8"/>
          <p:cNvSpPr>
            <a:spLocks noChangeArrowheads="1"/>
          </p:cNvSpPr>
          <p:nvPr/>
        </p:nvSpPr>
        <p:spPr bwMode="auto">
          <a:xfrm>
            <a:off x="5791200" y="2590800"/>
            <a:ext cx="11430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Functional </a:t>
            </a:r>
          </a:p>
          <a:p>
            <a:pPr algn="ctr"/>
            <a:r>
              <a:rPr lang="en-US" sz="1400" dirty="0"/>
              <a:t>Strategies</a:t>
            </a:r>
          </a:p>
        </p:txBody>
      </p:sp>
      <p:sp>
        <p:nvSpPr>
          <p:cNvPr id="114697" name="Rectangle 9"/>
          <p:cNvSpPr>
            <a:spLocks noChangeArrowheads="1"/>
          </p:cNvSpPr>
          <p:nvPr/>
        </p:nvSpPr>
        <p:spPr bwMode="auto">
          <a:xfrm>
            <a:off x="7315200" y="2590800"/>
            <a:ext cx="1219200" cy="762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dirty="0"/>
              <a:t>Human</a:t>
            </a:r>
          </a:p>
          <a:p>
            <a:pPr algn="ctr"/>
            <a:r>
              <a:rPr lang="en-US" sz="1400" dirty="0"/>
              <a:t>Resources</a:t>
            </a:r>
          </a:p>
        </p:txBody>
      </p:sp>
      <p:sp>
        <p:nvSpPr>
          <p:cNvPr id="114698" name="Rectangle 10"/>
          <p:cNvSpPr>
            <a:spLocks noChangeArrowheads="1"/>
          </p:cNvSpPr>
          <p:nvPr/>
        </p:nvSpPr>
        <p:spPr bwMode="auto">
          <a:xfrm>
            <a:off x="6096000" y="1676400"/>
            <a:ext cx="1371600" cy="685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b="1" dirty="0"/>
              <a:t>Tactical </a:t>
            </a:r>
          </a:p>
          <a:p>
            <a:pPr algn="ctr"/>
            <a:r>
              <a:rPr lang="en-US" sz="1400" b="1" dirty="0"/>
              <a:t>Strategies</a:t>
            </a:r>
          </a:p>
          <a:p>
            <a:pPr algn="ctr"/>
            <a:r>
              <a:rPr lang="en-US" sz="1400" b="1" dirty="0"/>
              <a:t>Multi-Year</a:t>
            </a:r>
          </a:p>
        </p:txBody>
      </p:sp>
      <p:sp>
        <p:nvSpPr>
          <p:cNvPr id="114699" name="Text Box 11"/>
          <p:cNvSpPr txBox="1">
            <a:spLocks noChangeArrowheads="1"/>
          </p:cNvSpPr>
          <p:nvPr/>
        </p:nvSpPr>
        <p:spPr bwMode="auto">
          <a:xfrm>
            <a:off x="533400" y="3505200"/>
            <a:ext cx="1371600" cy="860587"/>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dirty="0"/>
              <a:t>Organization Structure</a:t>
            </a:r>
          </a:p>
          <a:p>
            <a:pPr>
              <a:spcBef>
                <a:spcPct val="50000"/>
              </a:spcBef>
            </a:pPr>
            <a:endParaRPr lang="en-US" sz="1400" dirty="0"/>
          </a:p>
        </p:txBody>
      </p:sp>
      <p:sp>
        <p:nvSpPr>
          <p:cNvPr id="114700" name="Text Box 12"/>
          <p:cNvSpPr txBox="1">
            <a:spLocks noChangeArrowheads="1"/>
          </p:cNvSpPr>
          <p:nvPr/>
        </p:nvSpPr>
        <p:spPr bwMode="auto">
          <a:xfrm>
            <a:off x="2209800" y="3698304"/>
            <a:ext cx="1447800" cy="537422"/>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dirty="0"/>
              <a:t>Critical Driving Forces</a:t>
            </a:r>
          </a:p>
        </p:txBody>
      </p:sp>
      <p:sp>
        <p:nvSpPr>
          <p:cNvPr id="114701" name="Text Box 13"/>
          <p:cNvSpPr txBox="1">
            <a:spLocks noChangeArrowheads="1"/>
          </p:cNvSpPr>
          <p:nvPr/>
        </p:nvSpPr>
        <p:spPr bwMode="auto">
          <a:xfrm>
            <a:off x="2209800" y="4474359"/>
            <a:ext cx="1371600" cy="55399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dirty="0"/>
              <a:t>Management Style</a:t>
            </a:r>
          </a:p>
        </p:txBody>
      </p:sp>
      <p:sp>
        <p:nvSpPr>
          <p:cNvPr id="114702" name="Text Box 14"/>
          <p:cNvSpPr txBox="1">
            <a:spLocks noChangeArrowheads="1"/>
          </p:cNvSpPr>
          <p:nvPr/>
        </p:nvSpPr>
        <p:spPr bwMode="auto">
          <a:xfrm>
            <a:off x="4038600" y="3590583"/>
            <a:ext cx="1371600" cy="752865"/>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Information and Control Systems</a:t>
            </a:r>
          </a:p>
        </p:txBody>
      </p:sp>
      <p:sp>
        <p:nvSpPr>
          <p:cNvPr id="114703" name="Text Box 15"/>
          <p:cNvSpPr txBox="1">
            <a:spLocks noChangeArrowheads="1"/>
          </p:cNvSpPr>
          <p:nvPr/>
        </p:nvSpPr>
        <p:spPr bwMode="auto">
          <a:xfrm>
            <a:off x="4038600" y="4343400"/>
            <a:ext cx="1371600" cy="96830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Performance Measurement and Reward Systems</a:t>
            </a:r>
          </a:p>
        </p:txBody>
      </p:sp>
      <p:sp>
        <p:nvSpPr>
          <p:cNvPr id="114704" name="Text Box 16"/>
          <p:cNvSpPr txBox="1">
            <a:spLocks noChangeArrowheads="1"/>
          </p:cNvSpPr>
          <p:nvPr/>
        </p:nvSpPr>
        <p:spPr bwMode="auto">
          <a:xfrm>
            <a:off x="5943600" y="4114800"/>
            <a:ext cx="12192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Marketing</a:t>
            </a:r>
          </a:p>
        </p:txBody>
      </p:sp>
      <p:sp>
        <p:nvSpPr>
          <p:cNvPr id="114705" name="Text Box 17"/>
          <p:cNvSpPr txBox="1">
            <a:spLocks noChangeArrowheads="1"/>
          </p:cNvSpPr>
          <p:nvPr/>
        </p:nvSpPr>
        <p:spPr bwMode="auto">
          <a:xfrm>
            <a:off x="5943600" y="3581400"/>
            <a:ext cx="11430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Operations</a:t>
            </a:r>
            <a:endParaRPr lang="en-US" dirty="0"/>
          </a:p>
        </p:txBody>
      </p:sp>
      <p:sp>
        <p:nvSpPr>
          <p:cNvPr id="114706" name="Text Box 18"/>
          <p:cNvSpPr txBox="1">
            <a:spLocks noChangeArrowheads="1"/>
          </p:cNvSpPr>
          <p:nvPr/>
        </p:nvSpPr>
        <p:spPr bwMode="auto">
          <a:xfrm>
            <a:off x="5943600" y="4590369"/>
            <a:ext cx="1143000" cy="321978"/>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Technology</a:t>
            </a:r>
          </a:p>
        </p:txBody>
      </p:sp>
      <p:sp>
        <p:nvSpPr>
          <p:cNvPr id="114707" name="Text Box 19"/>
          <p:cNvSpPr txBox="1">
            <a:spLocks noChangeArrowheads="1"/>
          </p:cNvSpPr>
          <p:nvPr/>
        </p:nvSpPr>
        <p:spPr bwMode="auto">
          <a:xfrm>
            <a:off x="5943600" y="5105400"/>
            <a:ext cx="990600" cy="332399"/>
          </a:xfrm>
          <a:prstGeom prst="rect">
            <a:avLst/>
          </a:prstGeom>
          <a:noFill/>
          <a:ln w="9525">
            <a:noFill/>
            <a:miter lim="800000"/>
            <a:headEnd/>
            <a:tailEnd/>
          </a:ln>
          <a:effectLst/>
        </p:spPr>
        <p:txBody>
          <a:bodyPr lIns="105503" tIns="52752" rIns="105503" bIns="52752">
            <a:spAutoFit/>
          </a:bodyPr>
          <a:lstStyle/>
          <a:p>
            <a:pPr>
              <a:spcBef>
                <a:spcPct val="50000"/>
              </a:spcBef>
            </a:pPr>
            <a:r>
              <a:rPr lang="en-US" sz="1400" dirty="0"/>
              <a:t>Financial</a:t>
            </a:r>
          </a:p>
        </p:txBody>
      </p:sp>
      <p:sp>
        <p:nvSpPr>
          <p:cNvPr id="114708" name="Text Box 20"/>
          <p:cNvSpPr txBox="1">
            <a:spLocks noChangeArrowheads="1"/>
          </p:cNvSpPr>
          <p:nvPr/>
        </p:nvSpPr>
        <p:spPr bwMode="auto">
          <a:xfrm>
            <a:off x="7391400" y="3657600"/>
            <a:ext cx="1447800" cy="1076030"/>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dirty="0"/>
              <a:t>Infrastructure and Support Systems</a:t>
            </a:r>
          </a:p>
          <a:p>
            <a:pPr>
              <a:spcBef>
                <a:spcPct val="50000"/>
              </a:spcBef>
            </a:pPr>
            <a:endParaRPr lang="en-US" sz="1400" dirty="0"/>
          </a:p>
        </p:txBody>
      </p:sp>
      <p:sp>
        <p:nvSpPr>
          <p:cNvPr id="114709" name="Text Box 21"/>
          <p:cNvSpPr txBox="1">
            <a:spLocks noChangeArrowheads="1"/>
          </p:cNvSpPr>
          <p:nvPr/>
        </p:nvSpPr>
        <p:spPr bwMode="auto">
          <a:xfrm>
            <a:off x="533400" y="4419600"/>
            <a:ext cx="1524000" cy="752865"/>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400" dirty="0"/>
              <a:t>Decentralization of Responsibilities</a:t>
            </a:r>
          </a:p>
        </p:txBody>
      </p:sp>
      <p:sp>
        <p:nvSpPr>
          <p:cNvPr id="114711" name="Rectangle 23"/>
          <p:cNvSpPr>
            <a:spLocks noChangeArrowheads="1"/>
          </p:cNvSpPr>
          <p:nvPr/>
        </p:nvSpPr>
        <p:spPr bwMode="auto">
          <a:xfrm>
            <a:off x="1295400" y="1676400"/>
            <a:ext cx="1752600" cy="6858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400" b="1" dirty="0"/>
              <a:t>Development of </a:t>
            </a:r>
          </a:p>
          <a:p>
            <a:pPr algn="ctr"/>
            <a:r>
              <a:rPr lang="en-US" sz="1400" b="1" dirty="0"/>
              <a:t>Action Plans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152400"/>
            <a:ext cx="7772400" cy="1143000"/>
          </a:xfrm>
        </p:spPr>
        <p:txBody>
          <a:bodyPr>
            <a:noAutofit/>
          </a:bodyPr>
          <a:lstStyle/>
          <a:p>
            <a:pPr algn="l"/>
            <a:r>
              <a:rPr lang="ru-RU" sz="3600" dirty="0"/>
              <a:t>Key Results </a:t>
            </a:r>
            <a:r>
              <a:rPr lang="ru-RU" sz="3600" dirty="0" smtClean="0"/>
              <a:t>A</a:t>
            </a:r>
            <a:r>
              <a:rPr lang="en-US" sz="3600" dirty="0" err="1" smtClean="0"/>
              <a:t>reas</a:t>
            </a:r>
            <a:r>
              <a:rPr lang="en-US" sz="3600" dirty="0" smtClean="0"/>
              <a:t> </a:t>
            </a:r>
            <a:r>
              <a:rPr lang="en-US" sz="3600" dirty="0" smtClean="0"/>
              <a:t/>
            </a:r>
            <a:br>
              <a:rPr lang="en-US" sz="3600" dirty="0" smtClean="0"/>
            </a:br>
            <a:r>
              <a:rPr lang="en-US" sz="2000" dirty="0" smtClean="0"/>
              <a:t>The </a:t>
            </a:r>
            <a:r>
              <a:rPr lang="ru-RU" sz="2000" dirty="0" smtClean="0"/>
              <a:t>following </a:t>
            </a:r>
            <a:r>
              <a:rPr lang="en-US" sz="2000" dirty="0">
                <a:latin typeface="Lucida Sans" pitchFamily="34" charset="0"/>
              </a:rPr>
              <a:t>questions </a:t>
            </a:r>
            <a:r>
              <a:rPr lang="en-US" sz="2000" dirty="0" smtClean="0">
                <a:latin typeface="Lucida Sans" pitchFamily="34" charset="0"/>
              </a:rPr>
              <a:t>aim </a:t>
            </a:r>
            <a:r>
              <a:rPr lang="en-US" sz="2000" dirty="0">
                <a:latin typeface="Lucida Sans" pitchFamily="34" charset="0"/>
              </a:rPr>
              <a:t>at identifying, for each position, </a:t>
            </a:r>
            <a:r>
              <a:rPr lang="en-US" sz="2000" dirty="0" smtClean="0">
                <a:latin typeface="Lucida Sans" pitchFamily="34" charset="0"/>
              </a:rPr>
              <a:t>significant </a:t>
            </a:r>
            <a:r>
              <a:rPr lang="ru-RU" sz="2000" dirty="0"/>
              <a:t>key result ‘areas’</a:t>
            </a:r>
          </a:p>
        </p:txBody>
      </p:sp>
      <p:sp>
        <p:nvSpPr>
          <p:cNvPr id="82947" name="Rectangle 3"/>
          <p:cNvSpPr>
            <a:spLocks noGrp="1" noChangeArrowheads="1"/>
          </p:cNvSpPr>
          <p:nvPr>
            <p:ph idx="1"/>
          </p:nvPr>
        </p:nvSpPr>
        <p:spPr>
          <a:xfrm>
            <a:off x="381000" y="1752600"/>
            <a:ext cx="7772400" cy="4114800"/>
          </a:xfrm>
        </p:spPr>
        <p:txBody>
          <a:bodyPr/>
          <a:lstStyle/>
          <a:p>
            <a:r>
              <a:rPr lang="ru-RU" sz="2300" dirty="0"/>
              <a:t>In what areas would improved performance significantly </a:t>
            </a:r>
            <a:r>
              <a:rPr lang="en-US" sz="2300" dirty="0"/>
              <a:t>and </a:t>
            </a:r>
            <a:r>
              <a:rPr lang="ru-RU" sz="2300" dirty="0"/>
              <a:t>favorably affect company</a:t>
            </a:r>
            <a:r>
              <a:rPr lang="en-US" sz="2300" dirty="0"/>
              <a:t> performance</a:t>
            </a:r>
            <a:r>
              <a:rPr lang="en-US" sz="2300" dirty="0" smtClean="0"/>
              <a:t>?</a:t>
            </a:r>
            <a:br>
              <a:rPr lang="en-US" sz="2300" dirty="0" smtClean="0"/>
            </a:br>
            <a:endParaRPr lang="ru-RU" sz="2300" dirty="0"/>
          </a:p>
          <a:p>
            <a:r>
              <a:rPr lang="ru-RU" sz="2300" dirty="0"/>
              <a:t>In what areas could poor performance do damage to the </a:t>
            </a:r>
            <a:r>
              <a:rPr lang="ru-RU" sz="2300" dirty="0" smtClean="0"/>
              <a:t>company</a:t>
            </a:r>
            <a:r>
              <a:rPr lang="en-US" sz="2300" dirty="0" smtClean="0"/>
              <a:t>?</a:t>
            </a:r>
            <a:br>
              <a:rPr lang="en-US" sz="2300" dirty="0" smtClean="0"/>
            </a:br>
            <a:endParaRPr lang="ru-RU" sz="2300" dirty="0"/>
          </a:p>
          <a:p>
            <a:r>
              <a:rPr lang="ru-RU" sz="2300" dirty="0"/>
              <a:t>Examples of ‘statements’</a:t>
            </a:r>
            <a:br>
              <a:rPr lang="ru-RU" sz="2300" dirty="0"/>
            </a:br>
            <a:r>
              <a:rPr lang="ru-RU" sz="2300" dirty="0"/>
              <a:t>- to achieve the budgeted level of sales</a:t>
            </a:r>
            <a:br>
              <a:rPr lang="ru-RU" sz="2300" dirty="0"/>
            </a:br>
            <a:r>
              <a:rPr lang="ru-RU" sz="2300" dirty="0"/>
              <a:t>- to control scrap level</a:t>
            </a:r>
            <a:br>
              <a:rPr lang="ru-RU" sz="2300" dirty="0"/>
            </a:br>
            <a:r>
              <a:rPr lang="ru-RU" sz="2300" dirty="0"/>
              <a:t>- to ensure that </a:t>
            </a:r>
            <a:r>
              <a:rPr lang="en-US" sz="2300" dirty="0" smtClean="0"/>
              <a:t>resource </a:t>
            </a:r>
            <a:r>
              <a:rPr lang="ru-RU" sz="2300" dirty="0" smtClean="0"/>
              <a:t>capacity </a:t>
            </a:r>
            <a:r>
              <a:rPr lang="ru-RU" sz="2300" dirty="0"/>
              <a:t>is fully utilized</a:t>
            </a:r>
          </a:p>
        </p:txBody>
      </p:sp>
      <p:sp>
        <p:nvSpPr>
          <p:cNvPr id="5" name="Date Placeholder 3"/>
          <p:cNvSpPr>
            <a:spLocks noGrp="1"/>
          </p:cNvSpPr>
          <p:nvPr>
            <p:ph type="dt" sz="half" idx="10"/>
          </p:nvPr>
        </p:nvSpPr>
        <p:spPr/>
        <p:txBody>
          <a:bodyPr/>
          <a:lstStyle/>
          <a:p>
            <a:fld id="{58F5FAA4-7449-48E6-9D03-5A4BF52AAB46}" type="datetime1">
              <a:rPr lang="en-US" smtClean="0"/>
              <a:pPr/>
              <a:t>3/24/2012</a:t>
            </a:fld>
            <a:endParaRPr lang="en-CA"/>
          </a:p>
        </p:txBody>
      </p:sp>
      <p:sp>
        <p:nvSpPr>
          <p:cNvPr id="7" name="Slide Number Placeholder 5"/>
          <p:cNvSpPr>
            <a:spLocks noGrp="1"/>
          </p:cNvSpPr>
          <p:nvPr>
            <p:ph type="sldNum" sz="quarter" idx="12"/>
          </p:nvPr>
        </p:nvSpPr>
        <p:spPr/>
        <p:txBody>
          <a:bodyPr/>
          <a:lstStyle/>
          <a:p>
            <a:fld id="{9F263212-FE9A-4E67-AC1A-4584BB055D9A}" type="slidenum">
              <a:rPr lang="en-CA"/>
              <a:pPr/>
              <a:t>21</a:t>
            </a:fld>
            <a:endParaRPr lang="en-CA"/>
          </a:p>
        </p:txBody>
      </p:sp>
      <p:sp>
        <p:nvSpPr>
          <p:cNvPr id="8" name="Footer Placeholder 7"/>
          <p:cNvSpPr>
            <a:spLocks noGrp="1"/>
          </p:cNvSpPr>
          <p:nvPr>
            <p:ph type="ftr" sz="quarter" idx="11"/>
          </p:nvPr>
        </p:nvSpPr>
        <p:spPr/>
        <p:txBody>
          <a:bodyPr/>
          <a:lstStyle/>
          <a:p>
            <a:r>
              <a:rPr lang="en-US" smtClean="0"/>
              <a:t>Step three - Translating Strategy into Action</a:t>
            </a:r>
            <a:endParaRPr lang="en-CA"/>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381000"/>
            <a:ext cx="7772400" cy="1143000"/>
          </a:xfrm>
        </p:spPr>
        <p:txBody>
          <a:bodyPr>
            <a:noAutofit/>
          </a:bodyPr>
          <a:lstStyle/>
          <a:p>
            <a:pPr algn="l"/>
            <a:r>
              <a:rPr lang="ru-RU" sz="3600" dirty="0"/>
              <a:t>‘Key Result </a:t>
            </a:r>
            <a:r>
              <a:rPr lang="ru-RU" sz="3600" dirty="0" smtClean="0"/>
              <a:t>Area’</a:t>
            </a:r>
            <a:r>
              <a:rPr lang="en-US" sz="3600" dirty="0" smtClean="0">
                <a:latin typeface="Lucida Sans" pitchFamily="34" charset="0"/>
              </a:rPr>
              <a:t> </a:t>
            </a:r>
            <a:r>
              <a:rPr lang="en-US" sz="3600" dirty="0" smtClean="0">
                <a:latin typeface="Lucida Sans" pitchFamily="34" charset="0"/>
              </a:rPr>
              <a:t/>
            </a:r>
            <a:br>
              <a:rPr lang="en-US" sz="3600" dirty="0" smtClean="0">
                <a:latin typeface="Lucida Sans" pitchFamily="34" charset="0"/>
              </a:rPr>
            </a:br>
            <a:r>
              <a:rPr lang="en-US" sz="3600" dirty="0" smtClean="0">
                <a:latin typeface="Lucida Sans" pitchFamily="34" charset="0"/>
              </a:rPr>
              <a:t>Six topics </a:t>
            </a:r>
            <a:r>
              <a:rPr lang="en-US" sz="3600" dirty="0">
                <a:latin typeface="Lucida Sans" pitchFamily="34" charset="0"/>
              </a:rPr>
              <a:t>to address in the development of a </a:t>
            </a:r>
            <a:r>
              <a:rPr lang="en-US" sz="3600" dirty="0" smtClean="0">
                <a:latin typeface="Lucida Sans" pitchFamily="34" charset="0"/>
              </a:rPr>
              <a:t>KRA.</a:t>
            </a:r>
            <a:endParaRPr lang="ru-RU" sz="3600" dirty="0"/>
          </a:p>
        </p:txBody>
      </p:sp>
      <p:sp>
        <p:nvSpPr>
          <p:cNvPr id="83971" name="Rectangle 3"/>
          <p:cNvSpPr>
            <a:spLocks noGrp="1" noChangeArrowheads="1"/>
          </p:cNvSpPr>
          <p:nvPr>
            <p:ph idx="1"/>
          </p:nvPr>
        </p:nvSpPr>
        <p:spPr>
          <a:xfrm>
            <a:off x="0" y="2209800"/>
            <a:ext cx="7772400" cy="4114800"/>
          </a:xfrm>
        </p:spPr>
        <p:txBody>
          <a:bodyPr>
            <a:normAutofit lnSpcReduction="10000"/>
          </a:bodyPr>
          <a:lstStyle/>
          <a:p>
            <a:r>
              <a:rPr lang="ru-RU" sz="2300" dirty="0"/>
              <a:t>A. Main Purpose of </a:t>
            </a:r>
            <a:r>
              <a:rPr lang="ru-RU" sz="2300" dirty="0" smtClean="0"/>
              <a:t>Job</a:t>
            </a:r>
            <a:r>
              <a:rPr lang="en-US" sz="2300" dirty="0" smtClean="0"/>
              <a:t> and Congruence with Strategy</a:t>
            </a:r>
            <a:endParaRPr lang="ru-RU" sz="2300" dirty="0"/>
          </a:p>
          <a:p>
            <a:r>
              <a:rPr lang="ru-RU" sz="2300" dirty="0"/>
              <a:t>B. Position in the Organization</a:t>
            </a:r>
          </a:p>
          <a:p>
            <a:r>
              <a:rPr lang="ru-RU" sz="2300" dirty="0"/>
              <a:t>C. Scope of the Job</a:t>
            </a:r>
          </a:p>
          <a:p>
            <a:r>
              <a:rPr lang="ru-RU" sz="2300" dirty="0"/>
              <a:t>D. Key Tasks</a:t>
            </a:r>
            <a:br>
              <a:rPr lang="ru-RU" sz="2300" dirty="0"/>
            </a:br>
            <a:r>
              <a:rPr lang="ru-RU" sz="2300" dirty="0"/>
              <a:t>- Delivery</a:t>
            </a:r>
            <a:br>
              <a:rPr lang="ru-RU" sz="2300" dirty="0"/>
            </a:br>
            <a:r>
              <a:rPr lang="ru-RU" sz="2300" dirty="0"/>
              <a:t>- Output</a:t>
            </a:r>
            <a:br>
              <a:rPr lang="ru-RU" sz="2300" dirty="0"/>
            </a:br>
            <a:r>
              <a:rPr lang="ru-RU" sz="2300" dirty="0"/>
              <a:t>- Costs</a:t>
            </a:r>
            <a:br>
              <a:rPr lang="ru-RU" sz="2300" dirty="0"/>
            </a:br>
            <a:r>
              <a:rPr lang="ru-RU" sz="2300" dirty="0"/>
              <a:t>- Use of Resources</a:t>
            </a:r>
            <a:br>
              <a:rPr lang="ru-RU" sz="2300" dirty="0"/>
            </a:br>
            <a:r>
              <a:rPr lang="ru-RU" sz="2300" dirty="0"/>
              <a:t>- Quality</a:t>
            </a:r>
          </a:p>
          <a:p>
            <a:r>
              <a:rPr lang="ru-RU" sz="2300" dirty="0"/>
              <a:t>E. Personnel Activities</a:t>
            </a:r>
          </a:p>
          <a:p>
            <a:r>
              <a:rPr lang="ru-RU" sz="2300" dirty="0"/>
              <a:t>F. Limits of Authority</a:t>
            </a:r>
          </a:p>
        </p:txBody>
      </p:sp>
      <p:sp>
        <p:nvSpPr>
          <p:cNvPr id="5" name="Date Placeholder 3"/>
          <p:cNvSpPr>
            <a:spLocks noGrp="1"/>
          </p:cNvSpPr>
          <p:nvPr>
            <p:ph type="dt" sz="half" idx="10"/>
          </p:nvPr>
        </p:nvSpPr>
        <p:spPr/>
        <p:txBody>
          <a:bodyPr/>
          <a:lstStyle/>
          <a:p>
            <a:fld id="{EA947942-D036-4033-80B6-768E033405D9}" type="datetime1">
              <a:rPr lang="en-US" smtClean="0"/>
              <a:pPr/>
              <a:t>3/24/2012</a:t>
            </a:fld>
            <a:endParaRPr lang="en-CA"/>
          </a:p>
        </p:txBody>
      </p:sp>
      <p:sp>
        <p:nvSpPr>
          <p:cNvPr id="7" name="Slide Number Placeholder 5"/>
          <p:cNvSpPr>
            <a:spLocks noGrp="1"/>
          </p:cNvSpPr>
          <p:nvPr>
            <p:ph type="sldNum" sz="quarter" idx="12"/>
          </p:nvPr>
        </p:nvSpPr>
        <p:spPr/>
        <p:txBody>
          <a:bodyPr/>
          <a:lstStyle/>
          <a:p>
            <a:fld id="{A067CD17-AC81-4D44-A452-0BCEB9C4ACFD}" type="slidenum">
              <a:rPr lang="en-CA"/>
              <a:pPr/>
              <a:t>22</a:t>
            </a:fld>
            <a:endParaRPr lang="en-CA"/>
          </a:p>
        </p:txBody>
      </p:sp>
      <p:sp>
        <p:nvSpPr>
          <p:cNvPr id="8" name="Footer Placeholder 7"/>
          <p:cNvSpPr>
            <a:spLocks noGrp="1"/>
          </p:cNvSpPr>
          <p:nvPr>
            <p:ph type="ftr" sz="quarter" idx="11"/>
          </p:nvPr>
        </p:nvSpPr>
        <p:spPr/>
        <p:txBody>
          <a:bodyPr/>
          <a:lstStyle/>
          <a:p>
            <a:r>
              <a:rPr lang="en-US" smtClean="0"/>
              <a:t>Step Three - Translating Strategy into Action</a:t>
            </a:r>
            <a:endParaRPr lang="en-CA"/>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Methodology</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Background research on industry and competition</a:t>
            </a:r>
          </a:p>
          <a:p>
            <a:r>
              <a:rPr lang="en-US" dirty="0" smtClean="0"/>
              <a:t>SME provided data</a:t>
            </a:r>
          </a:p>
          <a:p>
            <a:r>
              <a:rPr lang="en-US" dirty="0" smtClean="0"/>
              <a:t>External interviews as required</a:t>
            </a:r>
          </a:p>
          <a:p>
            <a:r>
              <a:rPr lang="en-US" dirty="0" smtClean="0"/>
              <a:t>Internal interviews</a:t>
            </a:r>
          </a:p>
          <a:p>
            <a:r>
              <a:rPr lang="en-US" dirty="0" smtClean="0"/>
              <a:t>Workshops for each of the three steps</a:t>
            </a:r>
          </a:p>
          <a:p>
            <a:r>
              <a:rPr lang="en-US" dirty="0" smtClean="0"/>
              <a:t>Board consultation as required</a:t>
            </a:r>
          </a:p>
          <a:p>
            <a:r>
              <a:rPr lang="en-US" dirty="0" smtClean="0"/>
              <a:t>Implementation involvement as required</a:t>
            </a:r>
          </a:p>
          <a:p>
            <a:pPr>
              <a:buNone/>
            </a:pPr>
            <a:endParaRPr lang="en-US" dirty="0" smtClean="0"/>
          </a:p>
          <a:p>
            <a:pPr>
              <a:buNone/>
            </a:pPr>
            <a:r>
              <a:rPr lang="en-US" dirty="0" smtClean="0"/>
              <a:t>Fully interactive</a:t>
            </a:r>
            <a:endParaRPr lang="en-US" dirty="0"/>
          </a:p>
        </p:txBody>
      </p:sp>
      <p:sp>
        <p:nvSpPr>
          <p:cNvPr id="4" name="Date Placeholder 3"/>
          <p:cNvSpPr>
            <a:spLocks noGrp="1"/>
          </p:cNvSpPr>
          <p:nvPr>
            <p:ph type="dt" sz="half" idx="10"/>
          </p:nvPr>
        </p:nvSpPr>
        <p:spPr/>
        <p:txBody>
          <a:bodyPr/>
          <a:lstStyle/>
          <a:p>
            <a:fld id="{B0FC4434-E9BD-4771-ACC6-807D48CBE747}" type="datetime1">
              <a:rPr lang="en-US" smtClean="0"/>
              <a:pPr/>
              <a:t>3/24/2012</a:t>
            </a:fld>
            <a:endParaRPr lang="en-US"/>
          </a:p>
        </p:txBody>
      </p:sp>
      <p:sp>
        <p:nvSpPr>
          <p:cNvPr id="5" name="Footer Placeholder 4"/>
          <p:cNvSpPr>
            <a:spLocks noGrp="1"/>
          </p:cNvSpPr>
          <p:nvPr>
            <p:ph type="ftr" sz="quarter" idx="11"/>
          </p:nvPr>
        </p:nvSpPr>
        <p:spPr/>
        <p:txBody>
          <a:bodyPr/>
          <a:lstStyle/>
          <a:p>
            <a:r>
              <a:rPr lang="en-US" smtClean="0"/>
              <a:t>Step One - </a:t>
            </a:r>
            <a:endParaRPr lang="en-US"/>
          </a:p>
        </p:txBody>
      </p:sp>
      <p:sp>
        <p:nvSpPr>
          <p:cNvPr id="6" name="Slide Number Placeholder 5"/>
          <p:cNvSpPr>
            <a:spLocks noGrp="1"/>
          </p:cNvSpPr>
          <p:nvPr>
            <p:ph type="sldNum" sz="quarter" idx="12"/>
          </p:nvPr>
        </p:nvSpPr>
        <p:spPr/>
        <p:txBody>
          <a:bodyPr/>
          <a:lstStyle/>
          <a:p>
            <a:fld id="{C223C010-E106-4672-9BCB-CB4415750DE8}"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algn="l"/>
            <a:r>
              <a:rPr lang="en-US" dirty="0" smtClean="0"/>
              <a:t>Key Components of Condition-Driven Strategic Execution</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buNone/>
            </a:pPr>
            <a:r>
              <a:rPr lang="en-US" dirty="0" smtClean="0"/>
              <a:t/>
            </a:r>
            <a:br>
              <a:rPr lang="en-US" dirty="0" smtClean="0"/>
            </a:br>
            <a:r>
              <a:rPr lang="en-US" dirty="0" smtClean="0"/>
              <a:t>- A full understanding of competitors’ strategies, strengths and weaknesses and potential developments</a:t>
            </a:r>
            <a:br>
              <a:rPr lang="en-US" dirty="0" smtClean="0"/>
            </a:br>
            <a:r>
              <a:rPr lang="en-US" dirty="0" smtClean="0"/>
              <a:t/>
            </a:r>
            <a:br>
              <a:rPr lang="en-US" dirty="0" smtClean="0"/>
            </a:br>
            <a:r>
              <a:rPr lang="en-US" dirty="0" smtClean="0"/>
              <a:t>- The corporation’s spectrum of </a:t>
            </a:r>
            <a:r>
              <a:rPr lang="en-US" dirty="0" smtClean="0"/>
              <a:t>innovation compared to the competition</a:t>
            </a:r>
            <a:r>
              <a:rPr lang="en-US" dirty="0" smtClean="0"/>
              <a:t/>
            </a:r>
            <a:br>
              <a:rPr lang="en-US" dirty="0" smtClean="0"/>
            </a:br>
            <a:r>
              <a:rPr lang="en-US" dirty="0" smtClean="0"/>
              <a:t/>
            </a:r>
            <a:br>
              <a:rPr lang="en-US" dirty="0" smtClean="0"/>
            </a:br>
            <a:r>
              <a:rPr lang="en-US" dirty="0" smtClean="0"/>
              <a:t>- Congruency checks to rigorously </a:t>
            </a:r>
            <a:r>
              <a:rPr lang="en-US" dirty="0" smtClean="0"/>
              <a:t>integrate actions with </a:t>
            </a:r>
            <a:r>
              <a:rPr lang="en-US" dirty="0" smtClean="0"/>
              <a:t>strategic direction</a:t>
            </a:r>
            <a:br>
              <a:rPr lang="en-US" dirty="0" smtClean="0"/>
            </a:br>
            <a:r>
              <a:rPr lang="en-US" dirty="0" smtClean="0"/>
              <a:t/>
            </a:r>
            <a:br>
              <a:rPr lang="en-US" dirty="0" smtClean="0"/>
            </a:br>
            <a:r>
              <a:rPr lang="en-US" dirty="0" smtClean="0"/>
              <a:t>- Risk assessment related to </a:t>
            </a:r>
            <a:r>
              <a:rPr lang="en-US" dirty="0" smtClean="0"/>
              <a:t>change</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223C010-E106-4672-9BCB-CB4415750DE8}" type="slidenum">
              <a:rPr lang="en-US" smtClean="0"/>
              <a:pPr/>
              <a:t>3</a:t>
            </a:fld>
            <a:endParaRPr lang="en-US"/>
          </a:p>
        </p:txBody>
      </p:sp>
      <p:sp>
        <p:nvSpPr>
          <p:cNvPr id="5" name="Date Placeholder 4"/>
          <p:cNvSpPr>
            <a:spLocks noGrp="1"/>
          </p:cNvSpPr>
          <p:nvPr>
            <p:ph type="dt" sz="half" idx="10"/>
          </p:nvPr>
        </p:nvSpPr>
        <p:spPr/>
        <p:txBody>
          <a:bodyPr/>
          <a:lstStyle/>
          <a:p>
            <a:fld id="{C837A07F-9E6C-4C1C-807D-FD52357E446F}"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Key Components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en-US" dirty="0" smtClean="0"/>
              <a:t>Step </a:t>
            </a:r>
            <a:r>
              <a:rPr lang="en-US" dirty="0" smtClean="0"/>
              <a:t>One</a:t>
            </a:r>
            <a:br>
              <a:rPr lang="en-US" dirty="0" smtClean="0"/>
            </a:br>
            <a:r>
              <a:rPr lang="en-US" dirty="0" smtClean="0"/>
              <a:t/>
            </a:r>
            <a:br>
              <a:rPr lang="en-US" dirty="0" smtClean="0"/>
            </a:br>
            <a:r>
              <a:rPr lang="en-US" dirty="0" smtClean="0"/>
              <a:t>Establishing </a:t>
            </a:r>
            <a:r>
              <a:rPr lang="en-US" dirty="0" smtClean="0"/>
              <a:t> </a:t>
            </a:r>
            <a:br>
              <a:rPr lang="en-US" dirty="0" smtClean="0"/>
            </a:br>
            <a:r>
              <a:rPr lang="en-US" dirty="0" smtClean="0"/>
              <a:t>SME’s </a:t>
            </a:r>
            <a:r>
              <a:rPr lang="en-US" dirty="0" smtClean="0"/>
              <a:t>Strategic Condition</a:t>
            </a:r>
            <a:endParaRPr lang="en-US" dirty="0"/>
          </a:p>
        </p:txBody>
      </p:sp>
      <p:sp>
        <p:nvSpPr>
          <p:cNvPr id="3" name="Date Placeholder 2"/>
          <p:cNvSpPr>
            <a:spLocks noGrp="1"/>
          </p:cNvSpPr>
          <p:nvPr>
            <p:ph type="dt" sz="half" idx="10"/>
          </p:nvPr>
        </p:nvSpPr>
        <p:spPr/>
        <p:txBody>
          <a:bodyPr/>
          <a:lstStyle/>
          <a:p>
            <a:fld id="{D97F3B0A-CE73-402F-9879-57ADBF3DB3EC}" type="datetime1">
              <a:rPr lang="en-US" smtClean="0"/>
              <a:pPr/>
              <a:t>3/24/2012</a:t>
            </a:fld>
            <a:endParaRPr lang="en-US"/>
          </a:p>
        </p:txBody>
      </p:sp>
      <p:sp>
        <p:nvSpPr>
          <p:cNvPr id="4" name="Footer Placeholder 3"/>
          <p:cNvSpPr>
            <a:spLocks noGrp="1"/>
          </p:cNvSpPr>
          <p:nvPr>
            <p:ph type="ftr" sz="quarter" idx="11"/>
          </p:nvPr>
        </p:nvSpPr>
        <p:spPr/>
        <p:txBody>
          <a:bodyPr/>
          <a:lstStyle/>
          <a:p>
            <a:r>
              <a:rPr lang="en-US" smtClean="0"/>
              <a:t>Step One - SME's Strategic Condition</a:t>
            </a:r>
            <a:endParaRPr lang="en-US" dirty="0"/>
          </a:p>
        </p:txBody>
      </p:sp>
      <p:sp>
        <p:nvSpPr>
          <p:cNvPr id="5" name="Slide Number Placeholder 4"/>
          <p:cNvSpPr>
            <a:spLocks noGrp="1"/>
          </p:cNvSpPr>
          <p:nvPr>
            <p:ph type="sldNum" sz="quarter" idx="12"/>
          </p:nvPr>
        </p:nvSpPr>
        <p:spPr/>
        <p:txBody>
          <a:bodyPr/>
          <a:lstStyle/>
          <a:p>
            <a:fld id="{C223C010-E106-4672-9BCB-CB4415750DE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Industry Definition and Description by Business Segment</a:t>
            </a:r>
            <a:endParaRPr lang="en-US" dirty="0"/>
          </a:p>
        </p:txBody>
      </p:sp>
      <p:sp>
        <p:nvSpPr>
          <p:cNvPr id="7" name="Content Placeholder 6"/>
          <p:cNvSpPr>
            <a:spLocks noGrp="1"/>
          </p:cNvSpPr>
          <p:nvPr>
            <p:ph idx="1"/>
          </p:nvPr>
        </p:nvSpPr>
        <p:spPr/>
        <p:txBody>
          <a:bodyPr>
            <a:normAutofit fontScale="70000" lnSpcReduction="20000"/>
          </a:bodyPr>
          <a:lstStyle/>
          <a:p>
            <a:pPr lvl="0"/>
            <a:r>
              <a:rPr lang="en-US" dirty="0" smtClean="0"/>
              <a:t>Size of industry</a:t>
            </a:r>
          </a:p>
          <a:p>
            <a:pPr lvl="0"/>
            <a:r>
              <a:rPr lang="en-US" dirty="0" smtClean="0"/>
              <a:t>Growth over time</a:t>
            </a:r>
          </a:p>
          <a:p>
            <a:pPr lvl="0"/>
            <a:r>
              <a:rPr lang="en-US" dirty="0" smtClean="0"/>
              <a:t>Key influences on industry growth</a:t>
            </a:r>
          </a:p>
          <a:p>
            <a:pPr lvl="0"/>
            <a:r>
              <a:rPr lang="en-US" dirty="0" smtClean="0"/>
              <a:t>Competition</a:t>
            </a:r>
          </a:p>
          <a:p>
            <a:pPr lvl="0"/>
            <a:r>
              <a:rPr lang="en-US" dirty="0" smtClean="0"/>
              <a:t>Organizational nature of the competition</a:t>
            </a:r>
          </a:p>
          <a:p>
            <a:pPr lvl="0"/>
            <a:r>
              <a:rPr lang="en-US" dirty="0" smtClean="0"/>
              <a:t>Product line concept</a:t>
            </a:r>
          </a:p>
          <a:p>
            <a:pPr lvl="0"/>
            <a:r>
              <a:rPr lang="en-US" dirty="0" smtClean="0"/>
              <a:t>Basis of competition</a:t>
            </a:r>
          </a:p>
          <a:p>
            <a:pPr lvl="0"/>
            <a:r>
              <a:rPr lang="en-US" dirty="0" smtClean="0"/>
              <a:t>Barriers to entry</a:t>
            </a:r>
          </a:p>
          <a:p>
            <a:pPr lvl="0"/>
            <a:r>
              <a:rPr lang="en-US" dirty="0" smtClean="0"/>
              <a:t>Facilities factors</a:t>
            </a:r>
          </a:p>
          <a:p>
            <a:pPr lvl="0"/>
            <a:r>
              <a:rPr lang="en-US" dirty="0" smtClean="0"/>
              <a:t>Financial operating characteristics</a:t>
            </a:r>
          </a:p>
          <a:p>
            <a:pPr lvl="0"/>
            <a:r>
              <a:rPr lang="en-US" dirty="0" smtClean="0"/>
              <a:t>Role of technology</a:t>
            </a:r>
          </a:p>
          <a:p>
            <a:pPr lvl="0"/>
            <a:r>
              <a:rPr lang="en-US" dirty="0" smtClean="0"/>
              <a:t>Constraints</a:t>
            </a:r>
          </a:p>
          <a:p>
            <a:pPr lvl="0"/>
            <a:r>
              <a:rPr lang="en-US" dirty="0" smtClean="0"/>
              <a:t>Price trends</a:t>
            </a:r>
          </a:p>
          <a:p>
            <a:pPr lvl="0"/>
            <a:r>
              <a:rPr lang="en-US" dirty="0" smtClean="0"/>
              <a:t>Sales terms and accounts receivable</a:t>
            </a:r>
          </a:p>
          <a:p>
            <a:endParaRPr lang="en-US" dirty="0"/>
          </a:p>
        </p:txBody>
      </p:sp>
      <p:sp>
        <p:nvSpPr>
          <p:cNvPr id="3" name="Date Placeholder 2"/>
          <p:cNvSpPr>
            <a:spLocks noGrp="1"/>
          </p:cNvSpPr>
          <p:nvPr>
            <p:ph type="dt" sz="half" idx="10"/>
          </p:nvPr>
        </p:nvSpPr>
        <p:spPr/>
        <p:txBody>
          <a:bodyPr/>
          <a:lstStyle/>
          <a:p>
            <a:fld id="{77B34183-8996-4C2B-B6BA-1630FC7E2ED0}" type="datetime1">
              <a:rPr lang="en-US" smtClean="0"/>
              <a:pPr/>
              <a:t>3/24/2012</a:t>
            </a:fld>
            <a:endParaRPr lang="en-US"/>
          </a:p>
        </p:txBody>
      </p:sp>
      <p:sp>
        <p:nvSpPr>
          <p:cNvPr id="6" name="Footer Placeholder 5"/>
          <p:cNvSpPr>
            <a:spLocks noGrp="1"/>
          </p:cNvSpPr>
          <p:nvPr>
            <p:ph type="ftr" sz="quarter" idx="11"/>
          </p:nvPr>
        </p:nvSpPr>
        <p:spPr/>
        <p:txBody>
          <a:bodyPr/>
          <a:lstStyle/>
          <a:p>
            <a:r>
              <a:rPr lang="en-US" smtClean="0"/>
              <a:t>Step One - SME's Strategic Condition</a:t>
            </a:r>
            <a:endParaRPr lang="en-US"/>
          </a:p>
        </p:txBody>
      </p:sp>
      <p:sp>
        <p:nvSpPr>
          <p:cNvPr id="5" name="Slide Number Placeholder 4"/>
          <p:cNvSpPr>
            <a:spLocks noGrp="1"/>
          </p:cNvSpPr>
          <p:nvPr>
            <p:ph type="sldNum" sz="quarter" idx="12"/>
          </p:nvPr>
        </p:nvSpPr>
        <p:spPr/>
        <p:txBody>
          <a:bodyPr/>
          <a:lstStyle/>
          <a:p>
            <a:fld id="{C223C010-E106-4672-9BCB-CB4415750DE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fld id="{48B9F0AC-056D-49FA-8625-DE706744AFA0}" type="datetime1">
              <a:rPr lang="en-US" smtClean="0"/>
              <a:pPr/>
              <a:t>3/24/2012</a:t>
            </a:fld>
            <a:endParaRPr lang="en-CA" dirty="0"/>
          </a:p>
        </p:txBody>
      </p:sp>
      <p:sp>
        <p:nvSpPr>
          <p:cNvPr id="21" name="Footer Placeholder 20"/>
          <p:cNvSpPr>
            <a:spLocks noGrp="1"/>
          </p:cNvSpPr>
          <p:nvPr>
            <p:ph type="ftr" sz="quarter" idx="11"/>
          </p:nvPr>
        </p:nvSpPr>
        <p:spPr/>
        <p:txBody>
          <a:bodyPr/>
          <a:lstStyle/>
          <a:p>
            <a:r>
              <a:rPr lang="en-US" smtClean="0"/>
              <a:t>Step One - SME's Strategic Condition</a:t>
            </a:r>
            <a:endParaRPr lang="en-CA" dirty="0"/>
          </a:p>
        </p:txBody>
      </p:sp>
      <p:sp>
        <p:nvSpPr>
          <p:cNvPr id="20" name="Slide Number Placeholder 4"/>
          <p:cNvSpPr>
            <a:spLocks noGrp="1"/>
          </p:cNvSpPr>
          <p:nvPr>
            <p:ph type="sldNum" sz="quarter" idx="12"/>
          </p:nvPr>
        </p:nvSpPr>
        <p:spPr/>
        <p:txBody>
          <a:bodyPr/>
          <a:lstStyle/>
          <a:p>
            <a:fld id="{BA8C1456-832D-48D8-ABFE-E644C3CEDE21}" type="slidenum">
              <a:rPr lang="en-CA"/>
              <a:pPr/>
              <a:t>6</a:t>
            </a:fld>
            <a:endParaRPr lang="en-CA" dirty="0"/>
          </a:p>
        </p:txBody>
      </p:sp>
      <p:sp>
        <p:nvSpPr>
          <p:cNvPr id="111618" name="Rectangle 2"/>
          <p:cNvSpPr>
            <a:spLocks noGrp="1" noChangeArrowheads="1"/>
          </p:cNvSpPr>
          <p:nvPr>
            <p:ph type="title" idx="4294967295"/>
          </p:nvPr>
        </p:nvSpPr>
        <p:spPr>
          <a:xfrm>
            <a:off x="0" y="0"/>
            <a:ext cx="9144000" cy="1524000"/>
          </a:xfrm>
        </p:spPr>
        <p:txBody>
          <a:bodyPr>
            <a:noAutofit/>
          </a:bodyPr>
          <a:lstStyle/>
          <a:p>
            <a:pPr algn="l"/>
            <a:r>
              <a:rPr lang="en-US" sz="3600" dirty="0" smtClean="0"/>
              <a:t>Competitive Intensity and Rivalry</a:t>
            </a:r>
            <a:r>
              <a:rPr lang="en-US" sz="2800" dirty="0"/>
              <a:t/>
            </a:r>
            <a:br>
              <a:rPr lang="en-US" sz="2800" dirty="0"/>
            </a:br>
            <a:r>
              <a:rPr lang="en-US" sz="1400" dirty="0" smtClean="0"/>
              <a:t>Courtesy of Michael </a:t>
            </a:r>
            <a:r>
              <a:rPr lang="en-US" sz="1400" dirty="0"/>
              <a:t>E. Porter, Competitive Strategy</a:t>
            </a:r>
          </a:p>
        </p:txBody>
      </p:sp>
      <p:sp>
        <p:nvSpPr>
          <p:cNvPr id="111619" name="Rectangle 3"/>
          <p:cNvSpPr>
            <a:spLocks noChangeArrowheads="1"/>
          </p:cNvSpPr>
          <p:nvPr/>
        </p:nvSpPr>
        <p:spPr bwMode="auto">
          <a:xfrm>
            <a:off x="3200400" y="1828800"/>
            <a:ext cx="2514600" cy="8382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800" dirty="0"/>
              <a:t>Potential Entrants</a:t>
            </a:r>
          </a:p>
        </p:txBody>
      </p:sp>
      <p:sp>
        <p:nvSpPr>
          <p:cNvPr id="111620" name="Rectangle 4"/>
          <p:cNvSpPr>
            <a:spLocks noChangeArrowheads="1"/>
          </p:cNvSpPr>
          <p:nvPr/>
        </p:nvSpPr>
        <p:spPr bwMode="auto">
          <a:xfrm>
            <a:off x="3352800" y="5105400"/>
            <a:ext cx="2209800" cy="1143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800" dirty="0"/>
              <a:t>Substitutes</a:t>
            </a:r>
          </a:p>
        </p:txBody>
      </p:sp>
      <p:sp>
        <p:nvSpPr>
          <p:cNvPr id="111621" name="Rectangle 5"/>
          <p:cNvSpPr>
            <a:spLocks noChangeArrowheads="1"/>
          </p:cNvSpPr>
          <p:nvPr/>
        </p:nvSpPr>
        <p:spPr bwMode="auto">
          <a:xfrm>
            <a:off x="685800" y="3429000"/>
            <a:ext cx="1524000" cy="1143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800" dirty="0"/>
              <a:t>Suppliers</a:t>
            </a:r>
          </a:p>
        </p:txBody>
      </p:sp>
      <p:sp>
        <p:nvSpPr>
          <p:cNvPr id="111622" name="Rectangle 6"/>
          <p:cNvSpPr>
            <a:spLocks noChangeArrowheads="1"/>
          </p:cNvSpPr>
          <p:nvPr/>
        </p:nvSpPr>
        <p:spPr bwMode="auto">
          <a:xfrm>
            <a:off x="6781800" y="3429000"/>
            <a:ext cx="1676400" cy="11430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800" dirty="0"/>
              <a:t>Buyers</a:t>
            </a:r>
          </a:p>
        </p:txBody>
      </p:sp>
      <p:sp>
        <p:nvSpPr>
          <p:cNvPr id="111623" name="Rectangle 7"/>
          <p:cNvSpPr>
            <a:spLocks noChangeArrowheads="1"/>
          </p:cNvSpPr>
          <p:nvPr/>
        </p:nvSpPr>
        <p:spPr bwMode="auto">
          <a:xfrm>
            <a:off x="3352800" y="3200400"/>
            <a:ext cx="2286000" cy="1371600"/>
          </a:xfrm>
          <a:prstGeom prst="rect">
            <a:avLst/>
          </a:prstGeom>
          <a:solidFill>
            <a:schemeClr val="accent1"/>
          </a:solidFill>
          <a:ln w="9525">
            <a:solidFill>
              <a:schemeClr val="tx1"/>
            </a:solidFill>
            <a:miter lim="800000"/>
            <a:headEnd/>
            <a:tailEnd/>
          </a:ln>
          <a:effectLst/>
        </p:spPr>
        <p:txBody>
          <a:bodyPr wrap="none" lIns="105503" tIns="52752" rIns="105503" bIns="52752" anchor="ctr"/>
          <a:lstStyle/>
          <a:p>
            <a:pPr algn="ctr"/>
            <a:r>
              <a:rPr lang="en-US" sz="1800" dirty="0"/>
              <a:t>Industry </a:t>
            </a:r>
          </a:p>
          <a:p>
            <a:pPr algn="ctr"/>
            <a:r>
              <a:rPr lang="en-US" sz="1800" dirty="0"/>
              <a:t>Competitors</a:t>
            </a:r>
          </a:p>
          <a:p>
            <a:pPr algn="ctr"/>
            <a:endParaRPr lang="en-US" sz="1200" dirty="0"/>
          </a:p>
          <a:p>
            <a:pPr algn="ctr"/>
            <a:r>
              <a:rPr lang="en-US" sz="1800" dirty="0"/>
              <a:t>Rivalry Among</a:t>
            </a:r>
          </a:p>
          <a:p>
            <a:pPr algn="ctr"/>
            <a:r>
              <a:rPr lang="en-US" sz="1800" dirty="0"/>
              <a:t>Existing Firms</a:t>
            </a:r>
            <a:endParaRPr lang="en-US" dirty="0"/>
          </a:p>
        </p:txBody>
      </p:sp>
      <p:sp>
        <p:nvSpPr>
          <p:cNvPr id="111624" name="Line 8"/>
          <p:cNvSpPr>
            <a:spLocks noChangeShapeType="1"/>
          </p:cNvSpPr>
          <p:nvPr/>
        </p:nvSpPr>
        <p:spPr bwMode="auto">
          <a:xfrm>
            <a:off x="2209800" y="3962400"/>
            <a:ext cx="11430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1625" name="Line 9"/>
          <p:cNvSpPr>
            <a:spLocks noChangeShapeType="1"/>
          </p:cNvSpPr>
          <p:nvPr/>
        </p:nvSpPr>
        <p:spPr bwMode="auto">
          <a:xfrm flipH="1">
            <a:off x="5638800" y="3886200"/>
            <a:ext cx="1143000" cy="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1626" name="Line 10"/>
          <p:cNvSpPr>
            <a:spLocks noChangeShapeType="1"/>
          </p:cNvSpPr>
          <p:nvPr/>
        </p:nvSpPr>
        <p:spPr bwMode="auto">
          <a:xfrm>
            <a:off x="4419600" y="2667000"/>
            <a:ext cx="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1627" name="Line 11"/>
          <p:cNvSpPr>
            <a:spLocks noChangeShapeType="1"/>
          </p:cNvSpPr>
          <p:nvPr/>
        </p:nvSpPr>
        <p:spPr bwMode="auto">
          <a:xfrm flipV="1">
            <a:off x="4495800" y="4572000"/>
            <a:ext cx="0" cy="533400"/>
          </a:xfrm>
          <a:prstGeom prst="line">
            <a:avLst/>
          </a:prstGeom>
          <a:noFill/>
          <a:ln w="9525">
            <a:solidFill>
              <a:schemeClr val="tx1"/>
            </a:solidFill>
            <a:round/>
            <a:headEnd/>
            <a:tailEnd type="triangle" w="med" len="med"/>
          </a:ln>
          <a:effectLst/>
        </p:spPr>
        <p:txBody>
          <a:bodyPr wrap="none" lIns="105503" tIns="52752" rIns="105503" bIns="52752" anchor="ctr"/>
          <a:lstStyle/>
          <a:p>
            <a:endParaRPr lang="en-US" dirty="0"/>
          </a:p>
        </p:txBody>
      </p:sp>
      <p:sp>
        <p:nvSpPr>
          <p:cNvPr id="111628" name="Text Box 12"/>
          <p:cNvSpPr txBox="1">
            <a:spLocks noChangeArrowheads="1"/>
          </p:cNvSpPr>
          <p:nvPr/>
        </p:nvSpPr>
        <p:spPr bwMode="auto">
          <a:xfrm>
            <a:off x="1447800" y="4724400"/>
            <a:ext cx="1752600" cy="1122197"/>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200" dirty="0"/>
              <a:t>Bargaining Power of Suppliers</a:t>
            </a:r>
            <a:endParaRPr lang="en-US" dirty="0"/>
          </a:p>
          <a:p>
            <a:pPr>
              <a:spcBef>
                <a:spcPct val="50000"/>
              </a:spcBef>
            </a:pPr>
            <a:endParaRPr lang="en-US" dirty="0"/>
          </a:p>
        </p:txBody>
      </p:sp>
      <p:sp>
        <p:nvSpPr>
          <p:cNvPr id="111629" name="Text Box 13"/>
          <p:cNvSpPr txBox="1">
            <a:spLocks noChangeArrowheads="1"/>
          </p:cNvSpPr>
          <p:nvPr/>
        </p:nvSpPr>
        <p:spPr bwMode="auto">
          <a:xfrm>
            <a:off x="7315200" y="2667000"/>
            <a:ext cx="1066800" cy="66479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200" dirty="0"/>
              <a:t>Bargaining Power of Buyers</a:t>
            </a:r>
          </a:p>
        </p:txBody>
      </p:sp>
      <p:sp>
        <p:nvSpPr>
          <p:cNvPr id="111630" name="Text Box 14"/>
          <p:cNvSpPr txBox="1">
            <a:spLocks noChangeArrowheads="1"/>
          </p:cNvSpPr>
          <p:nvPr/>
        </p:nvSpPr>
        <p:spPr bwMode="auto">
          <a:xfrm>
            <a:off x="5715000" y="2667000"/>
            <a:ext cx="1524000" cy="475866"/>
          </a:xfrm>
          <a:prstGeom prst="rect">
            <a:avLst/>
          </a:prstGeom>
          <a:noFill/>
          <a:ln w="9525">
            <a:noFill/>
            <a:miter lim="800000"/>
            <a:headEnd/>
            <a:tailEnd/>
          </a:ln>
          <a:effectLst/>
        </p:spPr>
        <p:txBody>
          <a:bodyPr lIns="105503" tIns="52752" rIns="105503" bIns="52752">
            <a:spAutoFit/>
          </a:bodyPr>
          <a:lstStyle/>
          <a:p>
            <a:pPr>
              <a:spcBef>
                <a:spcPct val="50000"/>
              </a:spcBef>
            </a:pPr>
            <a:r>
              <a:rPr lang="en-US" sz="1200" dirty="0"/>
              <a:t>Threat of New Entrants</a:t>
            </a:r>
          </a:p>
        </p:txBody>
      </p:sp>
      <p:sp>
        <p:nvSpPr>
          <p:cNvPr id="111631" name="Text Box 15"/>
          <p:cNvSpPr txBox="1">
            <a:spLocks noChangeArrowheads="1"/>
          </p:cNvSpPr>
          <p:nvPr/>
        </p:nvSpPr>
        <p:spPr bwMode="auto">
          <a:xfrm>
            <a:off x="5638800" y="4724400"/>
            <a:ext cx="1524000" cy="475866"/>
          </a:xfrm>
          <a:prstGeom prst="rect">
            <a:avLst/>
          </a:prstGeom>
          <a:noFill/>
          <a:ln w="9525">
            <a:noFill/>
            <a:miter lim="800000"/>
            <a:headEnd/>
            <a:tailEnd/>
          </a:ln>
          <a:effectLst/>
        </p:spPr>
        <p:txBody>
          <a:bodyPr lIns="105503" tIns="52752" rIns="105503" bIns="52752">
            <a:spAutoFit/>
          </a:bodyPr>
          <a:lstStyle/>
          <a:p>
            <a:pPr>
              <a:spcBef>
                <a:spcPct val="50000"/>
              </a:spcBef>
            </a:pPr>
            <a:r>
              <a:rPr lang="en-US" sz="1200" dirty="0"/>
              <a:t>Threat of Substitute Products or Services</a:t>
            </a:r>
          </a:p>
        </p:txBody>
      </p:sp>
      <p:sp>
        <p:nvSpPr>
          <p:cNvPr id="111632" name="Text Box 16"/>
          <p:cNvSpPr txBox="1">
            <a:spLocks noChangeArrowheads="1"/>
          </p:cNvSpPr>
          <p:nvPr/>
        </p:nvSpPr>
        <p:spPr bwMode="auto">
          <a:xfrm>
            <a:off x="6172200" y="1524000"/>
            <a:ext cx="2590800" cy="845198"/>
          </a:xfrm>
          <a:prstGeom prst="rect">
            <a:avLst/>
          </a:prstGeom>
          <a:noFill/>
          <a:ln w="9525">
            <a:noFill/>
            <a:miter lim="800000"/>
            <a:headEnd/>
            <a:tailEnd/>
          </a:ln>
          <a:effectLst/>
        </p:spPr>
        <p:txBody>
          <a:bodyPr wrap="square" lIns="105503" tIns="52752" rIns="105503" bIns="52752">
            <a:spAutoFit/>
          </a:bodyPr>
          <a:lstStyle/>
          <a:p>
            <a:pPr>
              <a:spcBef>
                <a:spcPct val="50000"/>
              </a:spcBef>
            </a:pPr>
            <a:r>
              <a:rPr lang="en-US" sz="1600" b="1" dirty="0">
                <a:solidFill>
                  <a:srgbClr val="FFFF00"/>
                </a:solidFill>
              </a:rPr>
              <a:t>Risk is much higher in intensely competitive environments</a:t>
            </a:r>
            <a:endParaRPr lang="en-US" sz="14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SWOT analysis</a:t>
            </a:r>
            <a:br>
              <a:rPr lang="en-US" dirty="0" smtClean="0"/>
            </a:br>
            <a:endParaRPr lang="en-US" dirty="0"/>
          </a:p>
        </p:txBody>
      </p:sp>
      <p:sp>
        <p:nvSpPr>
          <p:cNvPr id="3" name="Content Placeholder 2"/>
          <p:cNvSpPr>
            <a:spLocks noGrp="1"/>
          </p:cNvSpPr>
          <p:nvPr>
            <p:ph idx="1"/>
          </p:nvPr>
        </p:nvSpPr>
        <p:spPr/>
        <p:txBody>
          <a:bodyPr/>
          <a:lstStyle/>
          <a:p>
            <a:r>
              <a:rPr lang="en-US" dirty="0" smtClean="0"/>
              <a:t>Strengths</a:t>
            </a:r>
            <a:br>
              <a:rPr lang="en-US" dirty="0" smtClean="0"/>
            </a:br>
            <a:endParaRPr lang="en-US" dirty="0" smtClean="0"/>
          </a:p>
          <a:p>
            <a:r>
              <a:rPr lang="en-US" dirty="0" smtClean="0"/>
              <a:t>Weaknesses</a:t>
            </a:r>
            <a:br>
              <a:rPr lang="en-US" dirty="0" smtClean="0"/>
            </a:br>
            <a:endParaRPr lang="en-US" dirty="0" smtClean="0"/>
          </a:p>
          <a:p>
            <a:r>
              <a:rPr lang="en-US" dirty="0" smtClean="0"/>
              <a:t>Opportunities</a:t>
            </a:r>
            <a:br>
              <a:rPr lang="en-US" dirty="0" smtClean="0"/>
            </a:br>
            <a:endParaRPr lang="en-US" dirty="0" smtClean="0"/>
          </a:p>
          <a:p>
            <a:r>
              <a:rPr lang="en-US" dirty="0" smtClean="0"/>
              <a:t>Threats</a:t>
            </a:r>
            <a:endParaRPr lang="en-US" dirty="0"/>
          </a:p>
        </p:txBody>
      </p:sp>
      <p:sp>
        <p:nvSpPr>
          <p:cNvPr id="4" name="Slide Number Placeholder 3"/>
          <p:cNvSpPr>
            <a:spLocks noGrp="1"/>
          </p:cNvSpPr>
          <p:nvPr>
            <p:ph type="sldNum" sz="quarter" idx="12"/>
          </p:nvPr>
        </p:nvSpPr>
        <p:spPr/>
        <p:txBody>
          <a:bodyPr/>
          <a:lstStyle/>
          <a:p>
            <a:fld id="{C223C010-E106-4672-9BCB-CB4415750DE8}" type="slidenum">
              <a:rPr lang="en-US" smtClean="0"/>
              <a:pPr/>
              <a:t>7</a:t>
            </a:fld>
            <a:endParaRPr lang="en-US"/>
          </a:p>
        </p:txBody>
      </p:sp>
      <p:sp>
        <p:nvSpPr>
          <p:cNvPr id="5" name="Date Placeholder 4"/>
          <p:cNvSpPr>
            <a:spLocks noGrp="1"/>
          </p:cNvSpPr>
          <p:nvPr>
            <p:ph type="dt" sz="half" idx="10"/>
          </p:nvPr>
        </p:nvSpPr>
        <p:spPr/>
        <p:txBody>
          <a:bodyPr/>
          <a:lstStyle/>
          <a:p>
            <a:fld id="{F9A1907E-82A8-4208-8CDC-4A0E536C0A15}" type="datetime1">
              <a:rPr lang="en-US" smtClean="0"/>
              <a:pPr/>
              <a:t>3/24/2012</a:t>
            </a:fld>
            <a:endParaRPr lang="en-US"/>
          </a:p>
        </p:txBody>
      </p:sp>
      <p:sp>
        <p:nvSpPr>
          <p:cNvPr id="7" name="Footer Placeholder 6"/>
          <p:cNvSpPr>
            <a:spLocks noGrp="1"/>
          </p:cNvSpPr>
          <p:nvPr>
            <p:ph type="ftr" sz="quarter" idx="11"/>
          </p:nvPr>
        </p:nvSpPr>
        <p:spPr/>
        <p:txBody>
          <a:bodyPr/>
          <a:lstStyle/>
          <a:p>
            <a:r>
              <a:rPr lang="en-US" smtClean="0"/>
              <a:t>Step One - SME's Strategic Condition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dirty="0" smtClean="0"/>
              <a:t>Dynamics of innovation in the industry. </a:t>
            </a:r>
            <a:r>
              <a:rPr lang="en-US" dirty="0" smtClean="0"/>
              <a:t/>
            </a:r>
            <a:br>
              <a:rPr lang="en-US" dirty="0" smtClean="0"/>
            </a:br>
            <a:r>
              <a:rPr lang="en-US" dirty="0" smtClean="0"/>
              <a:t>Innovation engagement?</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C223C010-E106-4672-9BCB-CB4415750DE8}" type="slidenum">
              <a:rPr lang="en-US" smtClean="0"/>
              <a:pPr/>
              <a:t>8</a:t>
            </a:fld>
            <a:endParaRPr lang="en-US"/>
          </a:p>
        </p:txBody>
      </p:sp>
      <p:sp>
        <p:nvSpPr>
          <p:cNvPr id="5" name="Date Placeholder 4"/>
          <p:cNvSpPr>
            <a:spLocks noGrp="1"/>
          </p:cNvSpPr>
          <p:nvPr>
            <p:ph type="dt" sz="half" idx="10"/>
          </p:nvPr>
        </p:nvSpPr>
        <p:spPr/>
        <p:txBody>
          <a:bodyPr/>
          <a:lstStyle/>
          <a:p>
            <a:fld id="{4BF822C6-572B-43C3-B426-C9B77CA2E39F}" type="datetime1">
              <a:rPr lang="en-US" smtClean="0"/>
              <a:pPr/>
              <a:t>3/24/2012</a:t>
            </a:fld>
            <a:endParaRPr lang="en-US"/>
          </a:p>
        </p:txBody>
      </p:sp>
      <p:sp>
        <p:nvSpPr>
          <p:cNvPr id="7" name="Footer Placeholder 6"/>
          <p:cNvSpPr>
            <a:spLocks noGrp="1"/>
          </p:cNvSpPr>
          <p:nvPr>
            <p:ph type="ftr" sz="quarter" idx="11"/>
          </p:nvPr>
        </p:nvSpPr>
        <p:spPr/>
        <p:txBody>
          <a:bodyPr/>
          <a:lstStyle/>
          <a:p>
            <a:r>
              <a:rPr lang="en-US" smtClean="0"/>
              <a:t>Step One - SME's Strategic Condition</a:t>
            </a:r>
            <a:endParaRPr lang="en-US"/>
          </a:p>
        </p:txBody>
      </p:sp>
      <p:graphicFrame>
        <p:nvGraphicFramePr>
          <p:cNvPr id="8" name="Content Placeholder 7"/>
          <p:cNvGraphicFramePr>
            <a:graphicFrameLocks noGrp="1"/>
          </p:cNvGraphicFramePr>
          <p:nvPr>
            <p:ph idx="1"/>
          </p:nvPr>
        </p:nvGraphicFramePr>
        <p:xfrm>
          <a:off x="381000" y="2209800"/>
          <a:ext cx="8382000" cy="425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3200400"/>
          <a:ext cx="81534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304800" y="381000"/>
            <a:ext cx="7696200" cy="749300"/>
          </a:xfrm>
        </p:spPr>
        <p:txBody>
          <a:bodyPr>
            <a:noAutofit/>
          </a:bodyPr>
          <a:lstStyle/>
          <a:p>
            <a:r>
              <a:rPr lang="en-US" sz="3600" b="1" dirty="0" smtClean="0"/>
              <a:t>The Spectrum of innovation at </a:t>
            </a:r>
            <a:r>
              <a:rPr lang="en-US" sz="3600" b="1" dirty="0" smtClean="0"/>
              <a:t>Starbucks. An Example.</a:t>
            </a:r>
            <a:endParaRPr lang="en-US" sz="3600" b="1" dirty="0"/>
          </a:p>
        </p:txBody>
      </p:sp>
      <p:sp>
        <p:nvSpPr>
          <p:cNvPr id="14" name="Text Placeholder 13"/>
          <p:cNvSpPr>
            <a:spLocks noGrp="1"/>
          </p:cNvSpPr>
          <p:nvPr>
            <p:ph type="body" idx="2"/>
          </p:nvPr>
        </p:nvSpPr>
        <p:spPr>
          <a:xfrm>
            <a:off x="4800600" y="1066800"/>
            <a:ext cx="4343400" cy="1676400"/>
          </a:xfrm>
        </p:spPr>
        <p:txBody>
          <a:bodyPr>
            <a:normAutofit fontScale="92500" lnSpcReduction="20000"/>
          </a:bodyPr>
          <a:lstStyle/>
          <a:p>
            <a:r>
              <a:rPr lang="en-CA" sz="1300" b="1" u="sng" dirty="0" smtClean="0"/>
              <a:t>Roasting and processing coffee is at the heart of the technology of Starbucks business</a:t>
            </a:r>
            <a:r>
              <a:rPr lang="en-CA" sz="1300" b="1" dirty="0" smtClean="0"/>
              <a:t>. </a:t>
            </a:r>
          </a:p>
          <a:p>
            <a:r>
              <a:rPr lang="en-CA" sz="1300" b="1" dirty="0" smtClean="0"/>
              <a:t>There is both a science component and much art associated with the process of making an exceptional brew. The combination of the science and the art is the ‘know how’ of the business and this is what Starbucks has brought to the market along with effective sourcing and a flair for retail marketing. Basic to the success of Starbucks is that it is, in the minds of millions of customers, a good tasting brew; and better than most! </a:t>
            </a:r>
            <a:endParaRPr lang="en-US" sz="1300" b="1" dirty="0" smtClean="0"/>
          </a:p>
          <a:p>
            <a:endParaRPr lang="en-US" dirty="0"/>
          </a:p>
        </p:txBody>
      </p:sp>
      <p:sp>
        <p:nvSpPr>
          <p:cNvPr id="13" name="Content Placeholder 12"/>
          <p:cNvSpPr>
            <a:spLocks noGrp="1"/>
          </p:cNvSpPr>
          <p:nvPr>
            <p:ph sz="half" idx="1"/>
          </p:nvPr>
        </p:nvSpPr>
        <p:spPr>
          <a:xfrm>
            <a:off x="-381000" y="1295400"/>
            <a:ext cx="4343400" cy="1174750"/>
          </a:xfrm>
        </p:spPr>
        <p:txBody>
          <a:bodyPr>
            <a:normAutofit fontScale="40000" lnSpcReduction="20000"/>
          </a:bodyPr>
          <a:lstStyle/>
          <a:p>
            <a:pPr>
              <a:buNone/>
            </a:pPr>
            <a:r>
              <a:rPr lang="en-CA" dirty="0" smtClean="0"/>
              <a:t>	</a:t>
            </a:r>
            <a:r>
              <a:rPr lang="en-CA" sz="2900" b="1" dirty="0" smtClean="0"/>
              <a:t>Starbucks had made the point that it wishes to be the ‘coffee authority’, meaning that it needs to have, at all times, a definitive and deep knowledge – know how - of the complete supply chain for coffee. The company needs to be the best in the business</a:t>
            </a:r>
            <a:r>
              <a:rPr lang="en-CA" sz="2900" dirty="0" smtClean="0"/>
              <a:t>. </a:t>
            </a:r>
            <a:endParaRPr lang="en-US" sz="2900" dirty="0" smtClean="0"/>
          </a:p>
          <a:p>
            <a:endParaRPr lang="en-US" dirty="0"/>
          </a:p>
        </p:txBody>
      </p:sp>
      <p:sp>
        <p:nvSpPr>
          <p:cNvPr id="15" name="Slide Number Placeholder 14"/>
          <p:cNvSpPr>
            <a:spLocks noGrp="1"/>
          </p:cNvSpPr>
          <p:nvPr>
            <p:ph type="sldNum" sz="quarter" idx="12"/>
          </p:nvPr>
        </p:nvSpPr>
        <p:spPr/>
        <p:txBody>
          <a:bodyPr/>
          <a:lstStyle/>
          <a:p>
            <a:fld id="{4DFEFD6B-F0E4-4316-9E15-32219B943073}"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Step One - SME's Strategic Condition</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TotalTime>
  <Words>1568</Words>
  <Application>Microsoft Office PowerPoint</Application>
  <PresentationFormat>On-screen Show (4:3)</PresentationFormat>
  <Paragraphs>363</Paragraphs>
  <Slides>23</Slides>
  <Notes>0</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Condition-Driven Strategic execution for SMEs</vt:lpstr>
      <vt:lpstr>Condition-Driven Strategic Execution</vt:lpstr>
      <vt:lpstr>Key Components of Condition-Driven Strategic Execution</vt:lpstr>
      <vt:lpstr>Step One  Establishing   SME’s Strategic Condition</vt:lpstr>
      <vt:lpstr>Industry Definition and Description by Business Segment</vt:lpstr>
      <vt:lpstr>Competitive Intensity and Rivalry Courtesy of Michael E. Porter, Competitive Strategy</vt:lpstr>
      <vt:lpstr>SWOT analysis </vt:lpstr>
      <vt:lpstr>Dynamics of innovation in the industry.  Innovation engagement? </vt:lpstr>
      <vt:lpstr>The Spectrum of innovation at Starbucks. An Example.</vt:lpstr>
      <vt:lpstr>Slide 10</vt:lpstr>
      <vt:lpstr>Basis of competition – Key Success Factors Relative competitive position </vt:lpstr>
      <vt:lpstr>Strategic Condition</vt:lpstr>
      <vt:lpstr>Step Two  Selecting a Strategy</vt:lpstr>
      <vt:lpstr>Evaluating alternate strategies for the business unit, leading to the preparation of action plans</vt:lpstr>
      <vt:lpstr>‘Natural’ strategic option zones based on the SME’s strategic condition</vt:lpstr>
      <vt:lpstr>Selecting a Strategy</vt:lpstr>
      <vt:lpstr>Risk Analysis Based on many elements</vt:lpstr>
      <vt:lpstr>Step Three  Translating Strategy into Action at the Individual Level</vt:lpstr>
      <vt:lpstr>This approach integrates 3 levels</vt:lpstr>
      <vt:lpstr>The implementation of action plans requires a consideration of many factors</vt:lpstr>
      <vt:lpstr>Key Results Areas  The following questions aim at identifying, for each position, significant key result ‘areas’</vt:lpstr>
      <vt:lpstr>‘Key Result Area’  Six topics to address in the development of a KRA.</vt:lpstr>
      <vt:lpstr>Methodology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Paul</cp:lastModifiedBy>
  <cp:revision>60</cp:revision>
  <dcterms:created xsi:type="dcterms:W3CDTF">2012-03-23T17:09:23Z</dcterms:created>
  <dcterms:modified xsi:type="dcterms:W3CDTF">2012-03-24T17:43:26Z</dcterms:modified>
</cp:coreProperties>
</file>