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1" r:id="rId1"/>
  </p:sldMasterIdLst>
  <p:notesMasterIdLst>
    <p:notesMasterId r:id="rId43"/>
  </p:notesMasterIdLst>
  <p:handoutMasterIdLst>
    <p:handoutMasterId r:id="rId44"/>
  </p:handoutMasterIdLst>
  <p:sldIdLst>
    <p:sldId id="256" r:id="rId2"/>
    <p:sldId id="311" r:id="rId3"/>
    <p:sldId id="312" r:id="rId4"/>
    <p:sldId id="291" r:id="rId5"/>
    <p:sldId id="287" r:id="rId6"/>
    <p:sldId id="290" r:id="rId7"/>
    <p:sldId id="288" r:id="rId8"/>
    <p:sldId id="289" r:id="rId9"/>
    <p:sldId id="310" r:id="rId10"/>
    <p:sldId id="280" r:id="rId11"/>
    <p:sldId id="275" r:id="rId12"/>
    <p:sldId id="273" r:id="rId13"/>
    <p:sldId id="282" r:id="rId14"/>
    <p:sldId id="274" r:id="rId15"/>
    <p:sldId id="281" r:id="rId16"/>
    <p:sldId id="300" r:id="rId17"/>
    <p:sldId id="283" r:id="rId18"/>
    <p:sldId id="293" r:id="rId19"/>
    <p:sldId id="286" r:id="rId20"/>
    <p:sldId id="257" r:id="rId21"/>
    <p:sldId id="258" r:id="rId22"/>
    <p:sldId id="259" r:id="rId23"/>
    <p:sldId id="260" r:id="rId24"/>
    <p:sldId id="261" r:id="rId25"/>
    <p:sldId id="263" r:id="rId26"/>
    <p:sldId id="302" r:id="rId27"/>
    <p:sldId id="298" r:id="rId28"/>
    <p:sldId id="294" r:id="rId29"/>
    <p:sldId id="295" r:id="rId30"/>
    <p:sldId id="296" r:id="rId31"/>
    <p:sldId id="297" r:id="rId32"/>
    <p:sldId id="306" r:id="rId33"/>
    <p:sldId id="292" r:id="rId34"/>
    <p:sldId id="307" r:id="rId35"/>
    <p:sldId id="308" r:id="rId36"/>
    <p:sldId id="309" r:id="rId37"/>
    <p:sldId id="301" r:id="rId38"/>
    <p:sldId id="279" r:id="rId39"/>
    <p:sldId id="277" r:id="rId40"/>
    <p:sldId id="278" r:id="rId41"/>
    <p:sldId id="313"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49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0150D6-5E57-42F6-B4D1-E252E9A4155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DF5E77E5-AA9C-4BCE-8F19-62E286D41FEB}">
      <dgm:prSet/>
      <dgm:spPr>
        <a:solidFill>
          <a:schemeClr val="accent2"/>
        </a:solidFill>
      </dgm:spPr>
      <dgm:t>
        <a:bodyPr/>
        <a:lstStyle/>
        <a:p>
          <a:r>
            <a:rPr lang="en-US" b="0" i="0" dirty="0">
              <a:solidFill>
                <a:schemeClr val="tx1"/>
              </a:solidFill>
              <a:latin typeface="Times New Roman" panose="02020603050405020304" pitchFamily="18" charset="0"/>
              <a:cs typeface="Times New Roman" panose="02020603050405020304" pitchFamily="18" charset="0"/>
            </a:rPr>
            <a:t>- aggressively seeking innovation. </a:t>
          </a:r>
          <a:br>
            <a:rPr lang="en-US" b="0" i="0" dirty="0">
              <a:solidFill>
                <a:schemeClr val="tx1"/>
              </a:solidFill>
              <a:latin typeface="Times New Roman" panose="02020603050405020304" pitchFamily="18" charset="0"/>
              <a:cs typeface="Times New Roman" panose="02020603050405020304" pitchFamily="18" charset="0"/>
            </a:rPr>
          </a:br>
          <a:r>
            <a:rPr lang="en-US" b="0" i="0" dirty="0">
              <a:solidFill>
                <a:schemeClr val="tx1"/>
              </a:solidFill>
              <a:latin typeface="Times New Roman" panose="02020603050405020304" pitchFamily="18" charset="0"/>
              <a:cs typeface="Times New Roman" panose="02020603050405020304" pitchFamily="18" charset="0"/>
            </a:rPr>
            <a:t>Factor #2.</a:t>
          </a:r>
          <a:endParaRPr lang="en-CA" b="0" i="0" dirty="0">
            <a:solidFill>
              <a:schemeClr val="tx1"/>
            </a:solidFill>
            <a:latin typeface="Times New Roman" panose="02020603050405020304" pitchFamily="18" charset="0"/>
            <a:cs typeface="Times New Roman" panose="02020603050405020304" pitchFamily="18" charset="0"/>
          </a:endParaRPr>
        </a:p>
      </dgm:t>
    </dgm:pt>
    <dgm:pt modelId="{85A0CAE1-4024-4233-B39D-7587DED7B2D8}" type="parTrans" cxnId="{A56B0775-23A3-4B36-A086-202E959BC8F1}">
      <dgm:prSet/>
      <dgm:spPr/>
      <dgm:t>
        <a:bodyPr/>
        <a:lstStyle/>
        <a:p>
          <a:endParaRPr lang="en-CA"/>
        </a:p>
      </dgm:t>
    </dgm:pt>
    <dgm:pt modelId="{2C6CE299-6CA1-4D4F-9B93-56339A172E7B}" type="sibTrans" cxnId="{A56B0775-23A3-4B36-A086-202E959BC8F1}">
      <dgm:prSet/>
      <dgm:spPr/>
      <dgm:t>
        <a:bodyPr/>
        <a:lstStyle/>
        <a:p>
          <a:endParaRPr lang="en-CA"/>
        </a:p>
      </dgm:t>
    </dgm:pt>
    <dgm:pt modelId="{B562A322-9112-4A18-858B-69B2351EACC0}">
      <dgm:prSet/>
      <dgm:spPr>
        <a:solidFill>
          <a:schemeClr val="accent2"/>
        </a:solidFill>
      </dgm:spPr>
      <dgm:t>
        <a:bodyPr/>
        <a:lstStyle/>
        <a:p>
          <a:r>
            <a:rPr lang="en-US" dirty="0">
              <a:solidFill>
                <a:schemeClr val="tx1"/>
              </a:solidFill>
            </a:rPr>
            <a:t>- </a:t>
          </a:r>
          <a:r>
            <a:rPr lang="en-US" b="0" i="0" dirty="0">
              <a:solidFill>
                <a:schemeClr val="tx1"/>
              </a:solidFill>
              <a:latin typeface="Times New Roman" panose="02020603050405020304" pitchFamily="18" charset="0"/>
              <a:cs typeface="Times New Roman" panose="02020603050405020304" pitchFamily="18" charset="0"/>
            </a:rPr>
            <a:t>focusing on identifying opportunities. </a:t>
          </a:r>
          <a:br>
            <a:rPr lang="en-US" b="0" i="0" dirty="0">
              <a:solidFill>
                <a:schemeClr val="tx1"/>
              </a:solidFill>
              <a:latin typeface="Times New Roman" panose="02020603050405020304" pitchFamily="18" charset="0"/>
              <a:cs typeface="Times New Roman" panose="02020603050405020304" pitchFamily="18" charset="0"/>
            </a:rPr>
          </a:br>
          <a:r>
            <a:rPr lang="en-US" b="0" i="0" dirty="0">
              <a:solidFill>
                <a:schemeClr val="tx1"/>
              </a:solidFill>
              <a:latin typeface="Times New Roman" panose="02020603050405020304" pitchFamily="18" charset="0"/>
              <a:cs typeface="Times New Roman" panose="02020603050405020304" pitchFamily="18" charset="0"/>
            </a:rPr>
            <a:t>Factor #4. </a:t>
          </a:r>
          <a:endParaRPr lang="en-CA" b="0" i="0" dirty="0">
            <a:solidFill>
              <a:schemeClr val="tx1"/>
            </a:solidFill>
            <a:latin typeface="Times New Roman" panose="02020603050405020304" pitchFamily="18" charset="0"/>
            <a:cs typeface="Times New Roman" panose="02020603050405020304" pitchFamily="18" charset="0"/>
          </a:endParaRPr>
        </a:p>
      </dgm:t>
    </dgm:pt>
    <dgm:pt modelId="{D4BD4DC2-ED65-480C-AF4C-C8FD38BD8882}" type="parTrans" cxnId="{3B0DD676-EB13-4428-9A6F-15645B0AD3E0}">
      <dgm:prSet/>
      <dgm:spPr/>
      <dgm:t>
        <a:bodyPr/>
        <a:lstStyle/>
        <a:p>
          <a:endParaRPr lang="en-CA"/>
        </a:p>
      </dgm:t>
    </dgm:pt>
    <dgm:pt modelId="{452EADF0-B8C4-42F6-ABE5-AA30CEA8446C}" type="sibTrans" cxnId="{3B0DD676-EB13-4428-9A6F-15645B0AD3E0}">
      <dgm:prSet/>
      <dgm:spPr/>
      <dgm:t>
        <a:bodyPr/>
        <a:lstStyle/>
        <a:p>
          <a:endParaRPr lang="en-CA"/>
        </a:p>
      </dgm:t>
    </dgm:pt>
    <dgm:pt modelId="{F60E898D-C445-4F9E-99AD-7731160A7CEB}">
      <dgm:prSet/>
      <dgm:spPr>
        <a:solidFill>
          <a:schemeClr val="accent2"/>
        </a:solidFill>
      </dgm:spPr>
      <dgm:t>
        <a:bodyPr/>
        <a:lstStyle/>
        <a:p>
          <a:r>
            <a:rPr lang="en-US" b="0" i="0" dirty="0">
              <a:solidFill>
                <a:schemeClr val="tx1"/>
              </a:solidFill>
              <a:latin typeface="Times New Roman" panose="02020603050405020304" pitchFamily="18" charset="0"/>
              <a:cs typeface="Times New Roman" panose="02020603050405020304" pitchFamily="18" charset="0"/>
            </a:rPr>
            <a:t>- emphasizing people management. Factor #6. </a:t>
          </a:r>
          <a:endParaRPr lang="en-CA" b="0" i="0" dirty="0">
            <a:solidFill>
              <a:schemeClr val="tx1"/>
            </a:solidFill>
            <a:latin typeface="Times New Roman" panose="02020603050405020304" pitchFamily="18" charset="0"/>
            <a:cs typeface="Times New Roman" panose="02020603050405020304" pitchFamily="18" charset="0"/>
          </a:endParaRPr>
        </a:p>
      </dgm:t>
    </dgm:pt>
    <dgm:pt modelId="{803CB730-E6D8-46B6-B44A-601EB142E2E4}" type="parTrans" cxnId="{0B65C5ED-F3B2-4FE7-B0B1-80BC6DABDBCC}">
      <dgm:prSet/>
      <dgm:spPr/>
      <dgm:t>
        <a:bodyPr/>
        <a:lstStyle/>
        <a:p>
          <a:endParaRPr lang="en-CA"/>
        </a:p>
      </dgm:t>
    </dgm:pt>
    <dgm:pt modelId="{1DA16899-ED39-49E2-826A-40F6C96D5956}" type="sibTrans" cxnId="{0B65C5ED-F3B2-4FE7-B0B1-80BC6DABDBCC}">
      <dgm:prSet/>
      <dgm:spPr/>
      <dgm:t>
        <a:bodyPr/>
        <a:lstStyle/>
        <a:p>
          <a:endParaRPr lang="en-CA"/>
        </a:p>
      </dgm:t>
    </dgm:pt>
    <dgm:pt modelId="{C503F79D-B222-4918-A968-925790F74873}">
      <dgm:prSet/>
      <dgm:spPr>
        <a:solidFill>
          <a:srgbClr val="FF0000"/>
        </a:solidFill>
      </dgm:spPr>
      <dgm:t>
        <a:bodyPr/>
        <a:lstStyle/>
        <a:p>
          <a:r>
            <a:rPr lang="en-US" dirty="0"/>
            <a:t>- </a:t>
          </a:r>
          <a:r>
            <a:rPr lang="en-US" b="0" i="0" dirty="0">
              <a:latin typeface="Times New Roman" panose="02020603050405020304" pitchFamily="18" charset="0"/>
              <a:cs typeface="Times New Roman" panose="02020603050405020304" pitchFamily="18" charset="0"/>
            </a:rPr>
            <a:t>having rewards for innovators. Factor #14. </a:t>
          </a:r>
          <a:endParaRPr lang="en-CA" b="0" i="0" dirty="0">
            <a:latin typeface="Times New Roman" panose="02020603050405020304" pitchFamily="18" charset="0"/>
            <a:cs typeface="Times New Roman" panose="02020603050405020304" pitchFamily="18" charset="0"/>
          </a:endParaRPr>
        </a:p>
      </dgm:t>
    </dgm:pt>
    <dgm:pt modelId="{7CA1EB86-81B6-4B6B-A12D-9D35457083A2}" type="parTrans" cxnId="{0F92B9D5-FA33-4AC5-A88B-4A08599B7B59}">
      <dgm:prSet/>
      <dgm:spPr/>
      <dgm:t>
        <a:bodyPr/>
        <a:lstStyle/>
        <a:p>
          <a:endParaRPr lang="en-CA"/>
        </a:p>
      </dgm:t>
    </dgm:pt>
    <dgm:pt modelId="{CDCBCC86-2068-4D83-AB9A-2F1C3ACF12B7}" type="sibTrans" cxnId="{0F92B9D5-FA33-4AC5-A88B-4A08599B7B59}">
      <dgm:prSet/>
      <dgm:spPr/>
      <dgm:t>
        <a:bodyPr/>
        <a:lstStyle/>
        <a:p>
          <a:endParaRPr lang="en-CA"/>
        </a:p>
      </dgm:t>
    </dgm:pt>
    <dgm:pt modelId="{61CA14C9-9074-45AF-9366-3F05E0123779}">
      <dgm:prSet/>
      <dgm:spPr>
        <a:solidFill>
          <a:srgbClr val="00B050"/>
        </a:solidFill>
      </dgm:spPr>
      <dgm:t>
        <a:bodyPr/>
        <a:lstStyle/>
        <a:p>
          <a:r>
            <a:rPr lang="en-US" b="0" i="0" dirty="0">
              <a:latin typeface="Times New Roman" panose="02020603050405020304" pitchFamily="18" charset="0"/>
              <a:cs typeface="Times New Roman" panose="02020603050405020304" pitchFamily="18" charset="0"/>
            </a:rPr>
            <a:t>- encouraging loyalty.</a:t>
          </a:r>
          <a:br>
            <a:rPr lang="en-US" b="0" i="0" dirty="0">
              <a:latin typeface="Times New Roman" panose="02020603050405020304" pitchFamily="18" charset="0"/>
              <a:cs typeface="Times New Roman" panose="02020603050405020304" pitchFamily="18" charset="0"/>
            </a:rPr>
          </a:br>
          <a:r>
            <a:rPr lang="en-US" b="0" i="0" dirty="0">
              <a:latin typeface="Times New Roman" panose="02020603050405020304" pitchFamily="18" charset="0"/>
              <a:cs typeface="Times New Roman" panose="02020603050405020304" pitchFamily="18" charset="0"/>
            </a:rPr>
            <a:t>Factors #17/25.</a:t>
          </a:r>
          <a:endParaRPr lang="en-CA" b="0" i="0" dirty="0">
            <a:latin typeface="Times New Roman" panose="02020603050405020304" pitchFamily="18" charset="0"/>
            <a:cs typeface="Times New Roman" panose="02020603050405020304" pitchFamily="18" charset="0"/>
          </a:endParaRPr>
        </a:p>
      </dgm:t>
    </dgm:pt>
    <dgm:pt modelId="{C354A35C-D65F-494C-87AB-06F20D06DC52}" type="parTrans" cxnId="{8401FBB2-2C94-4058-9AC0-A1996A203307}">
      <dgm:prSet/>
      <dgm:spPr/>
      <dgm:t>
        <a:bodyPr/>
        <a:lstStyle/>
        <a:p>
          <a:endParaRPr lang="en-CA"/>
        </a:p>
      </dgm:t>
    </dgm:pt>
    <dgm:pt modelId="{D1172B14-B7FF-43DE-8B57-423ADA36B9FF}" type="sibTrans" cxnId="{8401FBB2-2C94-4058-9AC0-A1996A203307}">
      <dgm:prSet/>
      <dgm:spPr/>
      <dgm:t>
        <a:bodyPr/>
        <a:lstStyle/>
        <a:p>
          <a:endParaRPr lang="en-CA"/>
        </a:p>
      </dgm:t>
    </dgm:pt>
    <dgm:pt modelId="{2A6636E1-7D74-4ED4-BBF1-B76BAD95769D}" type="pres">
      <dgm:prSet presAssocID="{060150D6-5E57-42F6-B4D1-E252E9A41552}" presName="diagram" presStyleCnt="0">
        <dgm:presLayoutVars>
          <dgm:dir/>
          <dgm:resizeHandles val="exact"/>
        </dgm:presLayoutVars>
      </dgm:prSet>
      <dgm:spPr/>
    </dgm:pt>
    <dgm:pt modelId="{F965B00E-CA15-4F7E-B6D2-7DFD085563CE}" type="pres">
      <dgm:prSet presAssocID="{DF5E77E5-AA9C-4BCE-8F19-62E286D41FEB}" presName="node" presStyleLbl="node1" presStyleIdx="0" presStyleCnt="5">
        <dgm:presLayoutVars>
          <dgm:bulletEnabled val="1"/>
        </dgm:presLayoutVars>
      </dgm:prSet>
      <dgm:spPr/>
    </dgm:pt>
    <dgm:pt modelId="{A94C19E9-36D5-444E-8404-CD6994160EBB}" type="pres">
      <dgm:prSet presAssocID="{2C6CE299-6CA1-4D4F-9B93-56339A172E7B}" presName="sibTrans" presStyleCnt="0"/>
      <dgm:spPr/>
    </dgm:pt>
    <dgm:pt modelId="{FCD01CEE-3DFB-4D23-8CA0-3C3D2217930D}" type="pres">
      <dgm:prSet presAssocID="{B562A322-9112-4A18-858B-69B2351EACC0}" presName="node" presStyleLbl="node1" presStyleIdx="1" presStyleCnt="5">
        <dgm:presLayoutVars>
          <dgm:bulletEnabled val="1"/>
        </dgm:presLayoutVars>
      </dgm:prSet>
      <dgm:spPr/>
    </dgm:pt>
    <dgm:pt modelId="{FA2D1359-4E8C-4A1F-A1A8-95A7C6614D92}" type="pres">
      <dgm:prSet presAssocID="{452EADF0-B8C4-42F6-ABE5-AA30CEA8446C}" presName="sibTrans" presStyleCnt="0"/>
      <dgm:spPr/>
    </dgm:pt>
    <dgm:pt modelId="{BBE676AC-85E3-4350-856B-CEB0D1E09CD3}" type="pres">
      <dgm:prSet presAssocID="{F60E898D-C445-4F9E-99AD-7731160A7CEB}" presName="node" presStyleLbl="node1" presStyleIdx="2" presStyleCnt="5">
        <dgm:presLayoutVars>
          <dgm:bulletEnabled val="1"/>
        </dgm:presLayoutVars>
      </dgm:prSet>
      <dgm:spPr/>
    </dgm:pt>
    <dgm:pt modelId="{5046DE9E-E673-4E8A-8198-C2E729B5B258}" type="pres">
      <dgm:prSet presAssocID="{1DA16899-ED39-49E2-826A-40F6C96D5956}" presName="sibTrans" presStyleCnt="0"/>
      <dgm:spPr/>
    </dgm:pt>
    <dgm:pt modelId="{24D21A82-5662-4B82-8C97-FDAAF88DF3BC}" type="pres">
      <dgm:prSet presAssocID="{C503F79D-B222-4918-A968-925790F74873}" presName="node" presStyleLbl="node1" presStyleIdx="3" presStyleCnt="5">
        <dgm:presLayoutVars>
          <dgm:bulletEnabled val="1"/>
        </dgm:presLayoutVars>
      </dgm:prSet>
      <dgm:spPr/>
    </dgm:pt>
    <dgm:pt modelId="{5F8C202B-0D1B-44B1-8904-7510EE9FC649}" type="pres">
      <dgm:prSet presAssocID="{CDCBCC86-2068-4D83-AB9A-2F1C3ACF12B7}" presName="sibTrans" presStyleCnt="0"/>
      <dgm:spPr/>
    </dgm:pt>
    <dgm:pt modelId="{F0E87CF8-C936-4563-B408-FC99D2F69A76}" type="pres">
      <dgm:prSet presAssocID="{61CA14C9-9074-45AF-9366-3F05E0123779}" presName="node" presStyleLbl="node1" presStyleIdx="4" presStyleCnt="5">
        <dgm:presLayoutVars>
          <dgm:bulletEnabled val="1"/>
        </dgm:presLayoutVars>
      </dgm:prSet>
      <dgm:spPr/>
    </dgm:pt>
  </dgm:ptLst>
  <dgm:cxnLst>
    <dgm:cxn modelId="{A55C480A-B3A7-4A39-81B7-0CCAE4407EB1}" type="presOf" srcId="{61CA14C9-9074-45AF-9366-3F05E0123779}" destId="{F0E87CF8-C936-4563-B408-FC99D2F69A76}" srcOrd="0" destOrd="0" presId="urn:microsoft.com/office/officeart/2005/8/layout/default"/>
    <dgm:cxn modelId="{E25E5B43-E32A-40B1-A3CB-47CF7649DA79}" type="presOf" srcId="{DF5E77E5-AA9C-4BCE-8F19-62E286D41FEB}" destId="{F965B00E-CA15-4F7E-B6D2-7DFD085563CE}" srcOrd="0" destOrd="0" presId="urn:microsoft.com/office/officeart/2005/8/layout/default"/>
    <dgm:cxn modelId="{8B0A3374-6CCE-4FA0-8F33-33E00BD441B9}" type="presOf" srcId="{C503F79D-B222-4918-A968-925790F74873}" destId="{24D21A82-5662-4B82-8C97-FDAAF88DF3BC}" srcOrd="0" destOrd="0" presId="urn:microsoft.com/office/officeart/2005/8/layout/default"/>
    <dgm:cxn modelId="{A56B0775-23A3-4B36-A086-202E959BC8F1}" srcId="{060150D6-5E57-42F6-B4D1-E252E9A41552}" destId="{DF5E77E5-AA9C-4BCE-8F19-62E286D41FEB}" srcOrd="0" destOrd="0" parTransId="{85A0CAE1-4024-4233-B39D-7587DED7B2D8}" sibTransId="{2C6CE299-6CA1-4D4F-9B93-56339A172E7B}"/>
    <dgm:cxn modelId="{88686B75-07F9-4BED-98F5-F43BADE6B612}" type="presOf" srcId="{B562A322-9112-4A18-858B-69B2351EACC0}" destId="{FCD01CEE-3DFB-4D23-8CA0-3C3D2217930D}" srcOrd="0" destOrd="0" presId="urn:microsoft.com/office/officeart/2005/8/layout/default"/>
    <dgm:cxn modelId="{3B0DD676-EB13-4428-9A6F-15645B0AD3E0}" srcId="{060150D6-5E57-42F6-B4D1-E252E9A41552}" destId="{B562A322-9112-4A18-858B-69B2351EACC0}" srcOrd="1" destOrd="0" parTransId="{D4BD4DC2-ED65-480C-AF4C-C8FD38BD8882}" sibTransId="{452EADF0-B8C4-42F6-ABE5-AA30CEA8446C}"/>
    <dgm:cxn modelId="{2E45E589-B637-49C6-B250-7D8869241D94}" type="presOf" srcId="{F60E898D-C445-4F9E-99AD-7731160A7CEB}" destId="{BBE676AC-85E3-4350-856B-CEB0D1E09CD3}" srcOrd="0" destOrd="0" presId="urn:microsoft.com/office/officeart/2005/8/layout/default"/>
    <dgm:cxn modelId="{8401FBB2-2C94-4058-9AC0-A1996A203307}" srcId="{060150D6-5E57-42F6-B4D1-E252E9A41552}" destId="{61CA14C9-9074-45AF-9366-3F05E0123779}" srcOrd="4" destOrd="0" parTransId="{C354A35C-D65F-494C-87AB-06F20D06DC52}" sibTransId="{D1172B14-B7FF-43DE-8B57-423ADA36B9FF}"/>
    <dgm:cxn modelId="{0F92B9D5-FA33-4AC5-A88B-4A08599B7B59}" srcId="{060150D6-5E57-42F6-B4D1-E252E9A41552}" destId="{C503F79D-B222-4918-A968-925790F74873}" srcOrd="3" destOrd="0" parTransId="{7CA1EB86-81B6-4B6B-A12D-9D35457083A2}" sibTransId="{CDCBCC86-2068-4D83-AB9A-2F1C3ACF12B7}"/>
    <dgm:cxn modelId="{0B65C5ED-F3B2-4FE7-B0B1-80BC6DABDBCC}" srcId="{060150D6-5E57-42F6-B4D1-E252E9A41552}" destId="{F60E898D-C445-4F9E-99AD-7731160A7CEB}" srcOrd="2" destOrd="0" parTransId="{803CB730-E6D8-46B6-B44A-601EB142E2E4}" sibTransId="{1DA16899-ED39-49E2-826A-40F6C96D5956}"/>
    <dgm:cxn modelId="{249110FF-32D7-4F16-A624-EFD215EE38B0}" type="presOf" srcId="{060150D6-5E57-42F6-B4D1-E252E9A41552}" destId="{2A6636E1-7D74-4ED4-BBF1-B76BAD95769D}" srcOrd="0" destOrd="0" presId="urn:microsoft.com/office/officeart/2005/8/layout/default"/>
    <dgm:cxn modelId="{5A2BA48E-D576-4B3F-A1E3-1922B168DAC6}" type="presParOf" srcId="{2A6636E1-7D74-4ED4-BBF1-B76BAD95769D}" destId="{F965B00E-CA15-4F7E-B6D2-7DFD085563CE}" srcOrd="0" destOrd="0" presId="urn:microsoft.com/office/officeart/2005/8/layout/default"/>
    <dgm:cxn modelId="{D9CAC420-B610-4694-AE51-3E0703FB16A2}" type="presParOf" srcId="{2A6636E1-7D74-4ED4-BBF1-B76BAD95769D}" destId="{A94C19E9-36D5-444E-8404-CD6994160EBB}" srcOrd="1" destOrd="0" presId="urn:microsoft.com/office/officeart/2005/8/layout/default"/>
    <dgm:cxn modelId="{D5A8D3D3-CE0A-4C1F-8FCE-E54E6F669631}" type="presParOf" srcId="{2A6636E1-7D74-4ED4-BBF1-B76BAD95769D}" destId="{FCD01CEE-3DFB-4D23-8CA0-3C3D2217930D}" srcOrd="2" destOrd="0" presId="urn:microsoft.com/office/officeart/2005/8/layout/default"/>
    <dgm:cxn modelId="{9E1A6BF6-8CF0-42E8-946F-C661C245B93F}" type="presParOf" srcId="{2A6636E1-7D74-4ED4-BBF1-B76BAD95769D}" destId="{FA2D1359-4E8C-4A1F-A1A8-95A7C6614D92}" srcOrd="3" destOrd="0" presId="urn:microsoft.com/office/officeart/2005/8/layout/default"/>
    <dgm:cxn modelId="{1CF7BF56-091F-46EA-B742-93D947F3FA30}" type="presParOf" srcId="{2A6636E1-7D74-4ED4-BBF1-B76BAD95769D}" destId="{BBE676AC-85E3-4350-856B-CEB0D1E09CD3}" srcOrd="4" destOrd="0" presId="urn:microsoft.com/office/officeart/2005/8/layout/default"/>
    <dgm:cxn modelId="{716B780C-7A22-4F35-9F34-9CEF12D7F9C6}" type="presParOf" srcId="{2A6636E1-7D74-4ED4-BBF1-B76BAD95769D}" destId="{5046DE9E-E673-4E8A-8198-C2E729B5B258}" srcOrd="5" destOrd="0" presId="urn:microsoft.com/office/officeart/2005/8/layout/default"/>
    <dgm:cxn modelId="{74E35DEC-0ACD-414D-8E91-D13DC8BCC586}" type="presParOf" srcId="{2A6636E1-7D74-4ED4-BBF1-B76BAD95769D}" destId="{24D21A82-5662-4B82-8C97-FDAAF88DF3BC}" srcOrd="6" destOrd="0" presId="urn:microsoft.com/office/officeart/2005/8/layout/default"/>
    <dgm:cxn modelId="{AEEA88EB-2A52-40D0-A750-6806F326C665}" type="presParOf" srcId="{2A6636E1-7D74-4ED4-BBF1-B76BAD95769D}" destId="{5F8C202B-0D1B-44B1-8904-7510EE9FC649}" srcOrd="7" destOrd="0" presId="urn:microsoft.com/office/officeart/2005/8/layout/default"/>
    <dgm:cxn modelId="{7CFD8CCF-B790-4FBF-B7CE-5B5760B93991}" type="presParOf" srcId="{2A6636E1-7D74-4ED4-BBF1-B76BAD95769D}" destId="{F0E87CF8-C936-4563-B408-FC99D2F69A7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F4E06E-7628-40D6-A1B0-31CAAD08FE5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410860DB-0D27-4F33-A9D0-BFEE31B7591C}">
      <dgm:prSet/>
      <dgm:spPr>
        <a:solidFill>
          <a:srgbClr val="FF0000"/>
        </a:solidFill>
      </dgm:spPr>
      <dgm:t>
        <a:bodyPr/>
        <a:lstStyle/>
        <a:p>
          <a:r>
            <a:rPr lang="en-US" dirty="0"/>
            <a:t>- mavericks. Factor #3. </a:t>
          </a:r>
          <a:endParaRPr lang="en-CA" dirty="0"/>
        </a:p>
      </dgm:t>
    </dgm:pt>
    <dgm:pt modelId="{721FD032-96FC-4541-9554-33881D365A8E}" type="parTrans" cxnId="{2BEC5F2F-9A5D-46D5-909E-0ABF209D5390}">
      <dgm:prSet/>
      <dgm:spPr/>
      <dgm:t>
        <a:bodyPr/>
        <a:lstStyle/>
        <a:p>
          <a:endParaRPr lang="en-CA"/>
        </a:p>
      </dgm:t>
    </dgm:pt>
    <dgm:pt modelId="{C9A88D8E-B116-413F-85B2-9414C161D520}" type="sibTrans" cxnId="{2BEC5F2F-9A5D-46D5-909E-0ABF209D5390}">
      <dgm:prSet/>
      <dgm:spPr/>
      <dgm:t>
        <a:bodyPr/>
        <a:lstStyle/>
        <a:p>
          <a:endParaRPr lang="en-CA"/>
        </a:p>
      </dgm:t>
    </dgm:pt>
    <dgm:pt modelId="{E9F04C00-AF41-4892-B001-F84F8040C87A}">
      <dgm:prSet/>
      <dgm:spPr>
        <a:solidFill>
          <a:srgbClr val="FF0000"/>
        </a:solidFill>
      </dgm:spPr>
      <dgm:t>
        <a:bodyPr/>
        <a:lstStyle/>
        <a:p>
          <a:r>
            <a:rPr lang="en-US" dirty="0"/>
            <a:t>- failure. </a:t>
          </a:r>
          <a:br>
            <a:rPr lang="en-US" dirty="0"/>
          </a:br>
          <a:r>
            <a:rPr lang="en-US" dirty="0"/>
            <a:t>Factor #5. </a:t>
          </a:r>
          <a:endParaRPr lang="en-CA" dirty="0"/>
        </a:p>
      </dgm:t>
    </dgm:pt>
    <dgm:pt modelId="{C456432D-8F7B-42B3-8353-EEA4B50F5582}" type="parTrans" cxnId="{182E2917-A9E1-458D-BA74-08B92D863061}">
      <dgm:prSet/>
      <dgm:spPr/>
      <dgm:t>
        <a:bodyPr/>
        <a:lstStyle/>
        <a:p>
          <a:endParaRPr lang="en-CA"/>
        </a:p>
      </dgm:t>
    </dgm:pt>
    <dgm:pt modelId="{E83730DD-A000-4358-8CFA-CCC702FD3C89}" type="sibTrans" cxnId="{182E2917-A9E1-458D-BA74-08B92D863061}">
      <dgm:prSet/>
      <dgm:spPr/>
      <dgm:t>
        <a:bodyPr/>
        <a:lstStyle/>
        <a:p>
          <a:endParaRPr lang="en-CA"/>
        </a:p>
      </dgm:t>
    </dgm:pt>
    <dgm:pt modelId="{F571D822-8CFE-4665-902C-2AB361E937EE}">
      <dgm:prSet/>
      <dgm:spPr>
        <a:solidFill>
          <a:srgbClr val="FF0000"/>
        </a:solidFill>
      </dgm:spPr>
      <dgm:t>
        <a:bodyPr/>
        <a:lstStyle/>
        <a:p>
          <a:r>
            <a:rPr lang="en-US" dirty="0"/>
            <a:t>- differences from the norm. Factor #8. </a:t>
          </a:r>
          <a:endParaRPr lang="en-CA" dirty="0"/>
        </a:p>
      </dgm:t>
    </dgm:pt>
    <dgm:pt modelId="{8C6D3E5F-4604-4B40-B998-FF3162C60F65}" type="parTrans" cxnId="{E68B3589-0CDE-415A-B7DE-F38B2F14C7C8}">
      <dgm:prSet/>
      <dgm:spPr/>
      <dgm:t>
        <a:bodyPr/>
        <a:lstStyle/>
        <a:p>
          <a:endParaRPr lang="en-CA"/>
        </a:p>
      </dgm:t>
    </dgm:pt>
    <dgm:pt modelId="{A7AC82B8-6811-48BA-B187-17EEE452CD66}" type="sibTrans" cxnId="{E68B3589-0CDE-415A-B7DE-F38B2F14C7C8}">
      <dgm:prSet/>
      <dgm:spPr/>
      <dgm:t>
        <a:bodyPr/>
        <a:lstStyle/>
        <a:p>
          <a:endParaRPr lang="en-CA"/>
        </a:p>
      </dgm:t>
    </dgm:pt>
    <dgm:pt modelId="{7F54937C-2089-4992-BA41-EC644B444971}">
      <dgm:prSet/>
      <dgm:spPr>
        <a:solidFill>
          <a:srgbClr val="FF0000"/>
        </a:solidFill>
      </dgm:spPr>
      <dgm:t>
        <a:bodyPr/>
        <a:lstStyle/>
        <a:p>
          <a:r>
            <a:rPr lang="en-US" dirty="0"/>
            <a:t>- risk taking. Factor #9.</a:t>
          </a:r>
          <a:endParaRPr lang="en-CA" dirty="0"/>
        </a:p>
      </dgm:t>
    </dgm:pt>
    <dgm:pt modelId="{1D776DBA-8490-4343-953E-DED98D4B102C}" type="parTrans" cxnId="{1F8F2554-E178-4613-A513-42AAC071315F}">
      <dgm:prSet/>
      <dgm:spPr/>
      <dgm:t>
        <a:bodyPr/>
        <a:lstStyle/>
        <a:p>
          <a:endParaRPr lang="en-CA"/>
        </a:p>
      </dgm:t>
    </dgm:pt>
    <dgm:pt modelId="{660FE0EE-FD5A-47FB-90DB-9D614ADE6B09}" type="sibTrans" cxnId="{1F8F2554-E178-4613-A513-42AAC071315F}">
      <dgm:prSet/>
      <dgm:spPr/>
      <dgm:t>
        <a:bodyPr/>
        <a:lstStyle/>
        <a:p>
          <a:endParaRPr lang="en-CA"/>
        </a:p>
      </dgm:t>
    </dgm:pt>
    <dgm:pt modelId="{34E2ADE1-A510-4FE6-9867-D726952F5415}" type="pres">
      <dgm:prSet presAssocID="{34F4E06E-7628-40D6-A1B0-31CAAD08FE5E}" presName="diagram" presStyleCnt="0">
        <dgm:presLayoutVars>
          <dgm:dir/>
          <dgm:resizeHandles val="exact"/>
        </dgm:presLayoutVars>
      </dgm:prSet>
      <dgm:spPr/>
    </dgm:pt>
    <dgm:pt modelId="{34CC3856-B82F-4DC7-AFBF-630AF4846ADC}" type="pres">
      <dgm:prSet presAssocID="{410860DB-0D27-4F33-A9D0-BFEE31B7591C}" presName="node" presStyleLbl="node1" presStyleIdx="0" presStyleCnt="4">
        <dgm:presLayoutVars>
          <dgm:bulletEnabled val="1"/>
        </dgm:presLayoutVars>
      </dgm:prSet>
      <dgm:spPr/>
    </dgm:pt>
    <dgm:pt modelId="{4C3FFB3E-7F6E-47FD-83EE-256F19D82964}" type="pres">
      <dgm:prSet presAssocID="{C9A88D8E-B116-413F-85B2-9414C161D520}" presName="sibTrans" presStyleCnt="0"/>
      <dgm:spPr/>
    </dgm:pt>
    <dgm:pt modelId="{BA89683B-73F2-4A60-A051-21D165368F6A}" type="pres">
      <dgm:prSet presAssocID="{E9F04C00-AF41-4892-B001-F84F8040C87A}" presName="node" presStyleLbl="node1" presStyleIdx="1" presStyleCnt="4" custLinFactNeighborX="-894" custLinFactNeighborY="2002">
        <dgm:presLayoutVars>
          <dgm:bulletEnabled val="1"/>
        </dgm:presLayoutVars>
      </dgm:prSet>
      <dgm:spPr/>
    </dgm:pt>
    <dgm:pt modelId="{88063B68-49D5-45C8-9CF8-32A5EA78C5E7}" type="pres">
      <dgm:prSet presAssocID="{E83730DD-A000-4358-8CFA-CCC702FD3C89}" presName="sibTrans" presStyleCnt="0"/>
      <dgm:spPr/>
    </dgm:pt>
    <dgm:pt modelId="{1BABA0AE-68D4-43E3-A38D-FC11397C150B}" type="pres">
      <dgm:prSet presAssocID="{F571D822-8CFE-4665-902C-2AB361E937EE}" presName="node" presStyleLbl="node1" presStyleIdx="2" presStyleCnt="4">
        <dgm:presLayoutVars>
          <dgm:bulletEnabled val="1"/>
        </dgm:presLayoutVars>
      </dgm:prSet>
      <dgm:spPr/>
    </dgm:pt>
    <dgm:pt modelId="{6D135A60-3AD0-44AB-8565-D1761A070D18}" type="pres">
      <dgm:prSet presAssocID="{A7AC82B8-6811-48BA-B187-17EEE452CD66}" presName="sibTrans" presStyleCnt="0"/>
      <dgm:spPr/>
    </dgm:pt>
    <dgm:pt modelId="{E507B3CF-1B9A-48A7-923E-7075338F1224}" type="pres">
      <dgm:prSet presAssocID="{7F54937C-2089-4992-BA41-EC644B444971}" presName="node" presStyleLbl="node1" presStyleIdx="3" presStyleCnt="4" custLinFactNeighborX="-894" custLinFactNeighborY="1665">
        <dgm:presLayoutVars>
          <dgm:bulletEnabled val="1"/>
        </dgm:presLayoutVars>
      </dgm:prSet>
      <dgm:spPr/>
    </dgm:pt>
  </dgm:ptLst>
  <dgm:cxnLst>
    <dgm:cxn modelId="{182E2917-A9E1-458D-BA74-08B92D863061}" srcId="{34F4E06E-7628-40D6-A1B0-31CAAD08FE5E}" destId="{E9F04C00-AF41-4892-B001-F84F8040C87A}" srcOrd="1" destOrd="0" parTransId="{C456432D-8F7B-42B3-8353-EEA4B50F5582}" sibTransId="{E83730DD-A000-4358-8CFA-CCC702FD3C89}"/>
    <dgm:cxn modelId="{C4C5411E-8C73-4B7C-92B0-8E75723EED37}" type="presOf" srcId="{7F54937C-2089-4992-BA41-EC644B444971}" destId="{E507B3CF-1B9A-48A7-923E-7075338F1224}" srcOrd="0" destOrd="0" presId="urn:microsoft.com/office/officeart/2005/8/layout/default"/>
    <dgm:cxn modelId="{2BEC5F2F-9A5D-46D5-909E-0ABF209D5390}" srcId="{34F4E06E-7628-40D6-A1B0-31CAAD08FE5E}" destId="{410860DB-0D27-4F33-A9D0-BFEE31B7591C}" srcOrd="0" destOrd="0" parTransId="{721FD032-96FC-4541-9554-33881D365A8E}" sibTransId="{C9A88D8E-B116-413F-85B2-9414C161D520}"/>
    <dgm:cxn modelId="{1F8F2554-E178-4613-A513-42AAC071315F}" srcId="{34F4E06E-7628-40D6-A1B0-31CAAD08FE5E}" destId="{7F54937C-2089-4992-BA41-EC644B444971}" srcOrd="3" destOrd="0" parTransId="{1D776DBA-8490-4343-953E-DED98D4B102C}" sibTransId="{660FE0EE-FD5A-47FB-90DB-9D614ADE6B09}"/>
    <dgm:cxn modelId="{E68B3589-0CDE-415A-B7DE-F38B2F14C7C8}" srcId="{34F4E06E-7628-40D6-A1B0-31CAAD08FE5E}" destId="{F571D822-8CFE-4665-902C-2AB361E937EE}" srcOrd="2" destOrd="0" parTransId="{8C6D3E5F-4604-4B40-B998-FF3162C60F65}" sibTransId="{A7AC82B8-6811-48BA-B187-17EEE452CD66}"/>
    <dgm:cxn modelId="{6868B7A9-2CDF-4845-8DF0-CFE0D6B058D9}" type="presOf" srcId="{34F4E06E-7628-40D6-A1B0-31CAAD08FE5E}" destId="{34E2ADE1-A510-4FE6-9867-D726952F5415}" srcOrd="0" destOrd="0" presId="urn:microsoft.com/office/officeart/2005/8/layout/default"/>
    <dgm:cxn modelId="{F2685EC6-6A53-40F6-A982-44F068F77A0D}" type="presOf" srcId="{E9F04C00-AF41-4892-B001-F84F8040C87A}" destId="{BA89683B-73F2-4A60-A051-21D165368F6A}" srcOrd="0" destOrd="0" presId="urn:microsoft.com/office/officeart/2005/8/layout/default"/>
    <dgm:cxn modelId="{7962FFD7-1333-4ABC-8E3A-68BCCA81666C}" type="presOf" srcId="{410860DB-0D27-4F33-A9D0-BFEE31B7591C}" destId="{34CC3856-B82F-4DC7-AFBF-630AF4846ADC}" srcOrd="0" destOrd="0" presId="urn:microsoft.com/office/officeart/2005/8/layout/default"/>
    <dgm:cxn modelId="{8F0D6DF7-FDA9-47D7-BBD8-B5D37963FDB4}" type="presOf" srcId="{F571D822-8CFE-4665-902C-2AB361E937EE}" destId="{1BABA0AE-68D4-43E3-A38D-FC11397C150B}" srcOrd="0" destOrd="0" presId="urn:microsoft.com/office/officeart/2005/8/layout/default"/>
    <dgm:cxn modelId="{7EDC4D34-5CF3-44B8-BE78-E8A9E0E5FFD4}" type="presParOf" srcId="{34E2ADE1-A510-4FE6-9867-D726952F5415}" destId="{34CC3856-B82F-4DC7-AFBF-630AF4846ADC}" srcOrd="0" destOrd="0" presId="urn:microsoft.com/office/officeart/2005/8/layout/default"/>
    <dgm:cxn modelId="{670B9C27-8C8F-44E1-9CC7-0BAA22725FD3}" type="presParOf" srcId="{34E2ADE1-A510-4FE6-9867-D726952F5415}" destId="{4C3FFB3E-7F6E-47FD-83EE-256F19D82964}" srcOrd="1" destOrd="0" presId="urn:microsoft.com/office/officeart/2005/8/layout/default"/>
    <dgm:cxn modelId="{5755071F-36D3-4726-82B3-37F05648C96E}" type="presParOf" srcId="{34E2ADE1-A510-4FE6-9867-D726952F5415}" destId="{BA89683B-73F2-4A60-A051-21D165368F6A}" srcOrd="2" destOrd="0" presId="urn:microsoft.com/office/officeart/2005/8/layout/default"/>
    <dgm:cxn modelId="{BFE3716E-FE37-4E35-9976-921F19BEB9A4}" type="presParOf" srcId="{34E2ADE1-A510-4FE6-9867-D726952F5415}" destId="{88063B68-49D5-45C8-9CF8-32A5EA78C5E7}" srcOrd="3" destOrd="0" presId="urn:microsoft.com/office/officeart/2005/8/layout/default"/>
    <dgm:cxn modelId="{7F1DEC76-DD31-4A15-A957-C45D4D5D9E9C}" type="presParOf" srcId="{34E2ADE1-A510-4FE6-9867-D726952F5415}" destId="{1BABA0AE-68D4-43E3-A38D-FC11397C150B}" srcOrd="4" destOrd="0" presId="urn:microsoft.com/office/officeart/2005/8/layout/default"/>
    <dgm:cxn modelId="{920174BC-EFAF-4A06-8A1A-084AAA0F8E58}" type="presParOf" srcId="{34E2ADE1-A510-4FE6-9867-D726952F5415}" destId="{6D135A60-3AD0-44AB-8565-D1761A070D18}" srcOrd="5" destOrd="0" presId="urn:microsoft.com/office/officeart/2005/8/layout/default"/>
    <dgm:cxn modelId="{576C5E84-AC3D-4230-B9E3-A3082DC59A24}" type="presParOf" srcId="{34E2ADE1-A510-4FE6-9867-D726952F5415}" destId="{E507B3CF-1B9A-48A7-923E-7075338F122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C0ADEA-998B-455D-8941-CD1C8196D68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E70AFE6B-5C1A-48AD-BD03-A67D0434ECA5}">
      <dgm:prSet/>
      <dgm:spPr>
        <a:solidFill>
          <a:srgbClr val="FF0000"/>
        </a:solidFill>
      </dgm:spPr>
      <dgm:t>
        <a:bodyPr/>
        <a:lstStyle/>
        <a:p>
          <a:r>
            <a:rPr lang="en-US" b="0" i="0" dirty="0">
              <a:latin typeface="Times New Roman" panose="02020603050405020304" pitchFamily="18" charset="0"/>
              <a:cs typeface="Times New Roman" panose="02020603050405020304" pitchFamily="18" charset="0"/>
            </a:rPr>
            <a:t>- seeking openness and transparency. </a:t>
          </a:r>
          <a:br>
            <a:rPr lang="en-US" b="0" i="0" dirty="0">
              <a:latin typeface="Times New Roman" panose="02020603050405020304" pitchFamily="18" charset="0"/>
              <a:cs typeface="Times New Roman" panose="02020603050405020304" pitchFamily="18" charset="0"/>
            </a:rPr>
          </a:br>
          <a:r>
            <a:rPr lang="en-US" b="0" i="0" dirty="0">
              <a:latin typeface="Times New Roman" panose="02020603050405020304" pitchFamily="18" charset="0"/>
              <a:cs typeface="Times New Roman" panose="02020603050405020304" pitchFamily="18" charset="0"/>
            </a:rPr>
            <a:t>Factor #10.</a:t>
          </a:r>
          <a:endParaRPr lang="en-CA" b="0" i="0" dirty="0">
            <a:latin typeface="Times New Roman" panose="02020603050405020304" pitchFamily="18" charset="0"/>
            <a:cs typeface="Times New Roman" panose="02020603050405020304" pitchFamily="18" charset="0"/>
          </a:endParaRPr>
        </a:p>
      </dgm:t>
    </dgm:pt>
    <dgm:pt modelId="{B02AA424-FAE9-4595-A16A-F53537E1B113}" type="parTrans" cxnId="{99EC8CF2-66FB-4213-A108-A58E1500829E}">
      <dgm:prSet/>
      <dgm:spPr/>
      <dgm:t>
        <a:bodyPr/>
        <a:lstStyle/>
        <a:p>
          <a:endParaRPr lang="en-CA"/>
        </a:p>
      </dgm:t>
    </dgm:pt>
    <dgm:pt modelId="{0A6FED60-9144-43F8-8113-49F4999B02A9}" type="sibTrans" cxnId="{99EC8CF2-66FB-4213-A108-A58E1500829E}">
      <dgm:prSet/>
      <dgm:spPr/>
      <dgm:t>
        <a:bodyPr/>
        <a:lstStyle/>
        <a:p>
          <a:endParaRPr lang="en-CA"/>
        </a:p>
      </dgm:t>
    </dgm:pt>
    <dgm:pt modelId="{5DA116C9-53FA-4671-B21A-DC372663409B}">
      <dgm:prSet/>
      <dgm:spPr>
        <a:solidFill>
          <a:srgbClr val="FF0000"/>
        </a:solidFill>
      </dgm:spPr>
      <dgm:t>
        <a:bodyPr/>
        <a:lstStyle/>
        <a:p>
          <a:r>
            <a:rPr lang="en-US" b="0" i="0" dirty="0">
              <a:latin typeface="Times New Roman" panose="02020603050405020304" pitchFamily="18" charset="0"/>
              <a:cs typeface="Times New Roman" panose="02020603050405020304" pitchFamily="18" charset="0"/>
            </a:rPr>
            <a:t>- having an appropriate level of informality. Factor #10.</a:t>
          </a:r>
          <a:endParaRPr lang="en-CA" b="0" i="0" dirty="0">
            <a:latin typeface="Times New Roman" panose="02020603050405020304" pitchFamily="18" charset="0"/>
            <a:cs typeface="Times New Roman" panose="02020603050405020304" pitchFamily="18" charset="0"/>
          </a:endParaRPr>
        </a:p>
      </dgm:t>
    </dgm:pt>
    <dgm:pt modelId="{FFF644EE-9A28-4476-8ECD-9BB03EFFA4D2}" type="parTrans" cxnId="{A464C4B4-1169-4C86-AE9E-EFA8566D5FC0}">
      <dgm:prSet/>
      <dgm:spPr/>
      <dgm:t>
        <a:bodyPr/>
        <a:lstStyle/>
        <a:p>
          <a:endParaRPr lang="en-CA"/>
        </a:p>
      </dgm:t>
    </dgm:pt>
    <dgm:pt modelId="{56BD4789-6CA7-43ED-90B2-2DC0F86F1C41}" type="sibTrans" cxnId="{A464C4B4-1169-4C86-AE9E-EFA8566D5FC0}">
      <dgm:prSet/>
      <dgm:spPr/>
      <dgm:t>
        <a:bodyPr/>
        <a:lstStyle/>
        <a:p>
          <a:endParaRPr lang="en-CA"/>
        </a:p>
      </dgm:t>
    </dgm:pt>
    <dgm:pt modelId="{BB733162-0199-409D-8287-0F437FC3A4C4}">
      <dgm:prSet/>
      <dgm:spPr>
        <a:solidFill>
          <a:srgbClr val="00B050"/>
        </a:solidFill>
      </dgm:spPr>
      <dgm:t>
        <a:bodyPr/>
        <a:lstStyle/>
        <a:p>
          <a:r>
            <a:rPr lang="en-US" dirty="0"/>
            <a:t>- </a:t>
          </a:r>
          <a:r>
            <a:rPr lang="en-US" b="0" i="0" dirty="0">
              <a:latin typeface="Times New Roman" panose="02020603050405020304" pitchFamily="18" charset="0"/>
              <a:cs typeface="Times New Roman" panose="02020603050405020304" pitchFamily="18" charset="0"/>
            </a:rPr>
            <a:t>putting in place a clearly-understood organization structure. </a:t>
          </a:r>
          <a:br>
            <a:rPr lang="en-US" b="0" i="0" dirty="0">
              <a:latin typeface="Times New Roman" panose="02020603050405020304" pitchFamily="18" charset="0"/>
              <a:cs typeface="Times New Roman" panose="02020603050405020304" pitchFamily="18" charset="0"/>
            </a:rPr>
          </a:br>
          <a:r>
            <a:rPr lang="en-US" b="0" i="0" dirty="0">
              <a:latin typeface="Times New Roman" panose="02020603050405020304" pitchFamily="18" charset="0"/>
              <a:cs typeface="Times New Roman" panose="02020603050405020304" pitchFamily="18" charset="0"/>
            </a:rPr>
            <a:t>Factor #6.</a:t>
          </a:r>
          <a:endParaRPr lang="en-CA" b="0" i="0" dirty="0">
            <a:latin typeface="Times New Roman" panose="02020603050405020304" pitchFamily="18" charset="0"/>
            <a:cs typeface="Times New Roman" panose="02020603050405020304" pitchFamily="18" charset="0"/>
          </a:endParaRPr>
        </a:p>
      </dgm:t>
    </dgm:pt>
    <dgm:pt modelId="{B09ADEF6-7306-4076-B6BC-B5EFD89E549D}" type="parTrans" cxnId="{DFA28782-4EA4-4145-BB41-2BA8E5245565}">
      <dgm:prSet/>
      <dgm:spPr/>
      <dgm:t>
        <a:bodyPr/>
        <a:lstStyle/>
        <a:p>
          <a:endParaRPr lang="en-CA"/>
        </a:p>
      </dgm:t>
    </dgm:pt>
    <dgm:pt modelId="{177A6C1E-7A24-4F25-93C9-84C56197ABAB}" type="sibTrans" cxnId="{DFA28782-4EA4-4145-BB41-2BA8E5245565}">
      <dgm:prSet/>
      <dgm:spPr/>
      <dgm:t>
        <a:bodyPr/>
        <a:lstStyle/>
        <a:p>
          <a:endParaRPr lang="en-CA"/>
        </a:p>
      </dgm:t>
    </dgm:pt>
    <dgm:pt modelId="{8E2A71C1-B406-4314-B9B0-8C7E438805BF}">
      <dgm:prSet/>
      <dgm:spPr>
        <a:solidFill>
          <a:schemeClr val="accent2"/>
        </a:solidFill>
      </dgm:spPr>
      <dgm:t>
        <a:bodyPr/>
        <a:lstStyle/>
        <a:p>
          <a:r>
            <a:rPr lang="en-US" b="0" i="0" dirty="0">
              <a:solidFill>
                <a:schemeClr val="tx1"/>
              </a:solidFill>
              <a:latin typeface="Times New Roman" panose="02020603050405020304" pitchFamily="18" charset="0"/>
              <a:cs typeface="Times New Roman" panose="02020603050405020304" pitchFamily="18" charset="0"/>
            </a:rPr>
            <a:t>- seeking participation, Factor #12.</a:t>
          </a:r>
          <a:endParaRPr lang="en-CA" b="0" i="0" dirty="0">
            <a:solidFill>
              <a:schemeClr val="tx1"/>
            </a:solidFill>
            <a:latin typeface="Times New Roman" panose="02020603050405020304" pitchFamily="18" charset="0"/>
            <a:cs typeface="Times New Roman" panose="02020603050405020304" pitchFamily="18" charset="0"/>
          </a:endParaRPr>
        </a:p>
      </dgm:t>
    </dgm:pt>
    <dgm:pt modelId="{DDD0C184-C88D-4128-BA70-3ECE0E93A4A6}" type="parTrans" cxnId="{9ACBDAD3-E45B-4F35-B87F-3DDB58B243F6}">
      <dgm:prSet/>
      <dgm:spPr/>
      <dgm:t>
        <a:bodyPr/>
        <a:lstStyle/>
        <a:p>
          <a:endParaRPr lang="en-CA"/>
        </a:p>
      </dgm:t>
    </dgm:pt>
    <dgm:pt modelId="{55E75A9C-4659-4E1B-8AD5-21090DA48DD1}" type="sibTrans" cxnId="{9ACBDAD3-E45B-4F35-B87F-3DDB58B243F6}">
      <dgm:prSet/>
      <dgm:spPr/>
      <dgm:t>
        <a:bodyPr/>
        <a:lstStyle/>
        <a:p>
          <a:endParaRPr lang="en-CA"/>
        </a:p>
      </dgm:t>
    </dgm:pt>
    <dgm:pt modelId="{ACB2E450-B6C5-4BFD-9372-7D172F4A7A26}">
      <dgm:prSet/>
      <dgm:spPr>
        <a:solidFill>
          <a:srgbClr val="FF0000"/>
        </a:solidFill>
      </dgm:spPr>
      <dgm:t>
        <a:bodyPr/>
        <a:lstStyle/>
        <a:p>
          <a:r>
            <a:rPr lang="en-US" b="0" i="0" dirty="0">
              <a:latin typeface="Times New Roman" panose="02020603050405020304" pitchFamily="18" charset="0"/>
              <a:cs typeface="Times New Roman" panose="02020603050405020304" pitchFamily="18" charset="0"/>
            </a:rPr>
            <a:t>- maximizing delegation with accountability and responsibility. </a:t>
          </a:r>
          <a:br>
            <a:rPr lang="en-US" b="0" i="0" dirty="0">
              <a:latin typeface="Times New Roman" panose="02020603050405020304" pitchFamily="18" charset="0"/>
              <a:cs typeface="Times New Roman" panose="02020603050405020304" pitchFamily="18" charset="0"/>
            </a:rPr>
          </a:br>
          <a:r>
            <a:rPr lang="en-US" b="0" i="0" dirty="0">
              <a:latin typeface="Times New Roman" panose="02020603050405020304" pitchFamily="18" charset="0"/>
              <a:cs typeface="Times New Roman" panose="02020603050405020304" pitchFamily="18" charset="0"/>
            </a:rPr>
            <a:t>Factors #13/18.</a:t>
          </a:r>
          <a:endParaRPr lang="en-CA" b="0" i="0" dirty="0">
            <a:latin typeface="Times New Roman" panose="02020603050405020304" pitchFamily="18" charset="0"/>
            <a:cs typeface="Times New Roman" panose="02020603050405020304" pitchFamily="18" charset="0"/>
          </a:endParaRPr>
        </a:p>
      </dgm:t>
    </dgm:pt>
    <dgm:pt modelId="{1F568A6E-0B4A-40F3-B807-B17A20200464}" type="parTrans" cxnId="{7EB5B5AF-2227-457A-A9B2-3D736DD8C40A}">
      <dgm:prSet/>
      <dgm:spPr/>
      <dgm:t>
        <a:bodyPr/>
        <a:lstStyle/>
        <a:p>
          <a:endParaRPr lang="en-CA"/>
        </a:p>
      </dgm:t>
    </dgm:pt>
    <dgm:pt modelId="{82B62D9F-3C82-46D4-9B0B-18FB2602FC6B}" type="sibTrans" cxnId="{7EB5B5AF-2227-457A-A9B2-3D736DD8C40A}">
      <dgm:prSet/>
      <dgm:spPr/>
      <dgm:t>
        <a:bodyPr/>
        <a:lstStyle/>
        <a:p>
          <a:endParaRPr lang="en-CA"/>
        </a:p>
      </dgm:t>
    </dgm:pt>
    <dgm:pt modelId="{9BD23131-019B-4C98-9DE0-3BE0830E112A}">
      <dgm:prSet/>
      <dgm:spPr>
        <a:solidFill>
          <a:srgbClr val="FF0000"/>
        </a:solidFill>
      </dgm:spPr>
      <dgm:t>
        <a:bodyPr/>
        <a:lstStyle/>
        <a:p>
          <a:r>
            <a:rPr lang="en-US" b="0" i="0" dirty="0">
              <a:latin typeface="Times New Roman" panose="02020603050405020304" pitchFamily="18" charset="0"/>
              <a:cs typeface="Times New Roman" panose="02020603050405020304" pitchFamily="18" charset="0"/>
            </a:rPr>
            <a:t>- showing an open  attitude to mergers and acquisitions. Factor #16.</a:t>
          </a:r>
          <a:endParaRPr lang="en-CA" b="0" i="0" dirty="0">
            <a:latin typeface="Times New Roman" panose="02020603050405020304" pitchFamily="18" charset="0"/>
            <a:cs typeface="Times New Roman" panose="02020603050405020304" pitchFamily="18" charset="0"/>
          </a:endParaRPr>
        </a:p>
      </dgm:t>
    </dgm:pt>
    <dgm:pt modelId="{4DD95E03-1539-4ECF-B074-AB20F98F4448}" type="parTrans" cxnId="{B8139BB7-2E55-4AF4-88B8-61441CA8E03D}">
      <dgm:prSet/>
      <dgm:spPr/>
      <dgm:t>
        <a:bodyPr/>
        <a:lstStyle/>
        <a:p>
          <a:endParaRPr lang="en-CA"/>
        </a:p>
      </dgm:t>
    </dgm:pt>
    <dgm:pt modelId="{51841A27-EE83-48EE-9880-7327F48CFF0F}" type="sibTrans" cxnId="{B8139BB7-2E55-4AF4-88B8-61441CA8E03D}">
      <dgm:prSet/>
      <dgm:spPr/>
      <dgm:t>
        <a:bodyPr/>
        <a:lstStyle/>
        <a:p>
          <a:endParaRPr lang="en-CA"/>
        </a:p>
      </dgm:t>
    </dgm:pt>
    <dgm:pt modelId="{A5C50147-0431-49C0-9E61-78246EA6BDC8}" type="pres">
      <dgm:prSet presAssocID="{83C0ADEA-998B-455D-8941-CD1C8196D681}" presName="diagram" presStyleCnt="0">
        <dgm:presLayoutVars>
          <dgm:dir/>
          <dgm:resizeHandles val="exact"/>
        </dgm:presLayoutVars>
      </dgm:prSet>
      <dgm:spPr/>
    </dgm:pt>
    <dgm:pt modelId="{F2EA2DA9-57AA-4977-8DB4-26E5117E77F9}" type="pres">
      <dgm:prSet presAssocID="{E70AFE6B-5C1A-48AD-BD03-A67D0434ECA5}" presName="node" presStyleLbl="node1" presStyleIdx="0" presStyleCnt="6">
        <dgm:presLayoutVars>
          <dgm:bulletEnabled val="1"/>
        </dgm:presLayoutVars>
      </dgm:prSet>
      <dgm:spPr/>
    </dgm:pt>
    <dgm:pt modelId="{D3058B2D-2FF1-49DC-973F-380C8B0CCB05}" type="pres">
      <dgm:prSet presAssocID="{0A6FED60-9144-43F8-8113-49F4999B02A9}" presName="sibTrans" presStyleCnt="0"/>
      <dgm:spPr/>
    </dgm:pt>
    <dgm:pt modelId="{21921D39-E182-47C7-B690-AE6A7F5E26E6}" type="pres">
      <dgm:prSet presAssocID="{5DA116C9-53FA-4671-B21A-DC372663409B}" presName="node" presStyleLbl="node1" presStyleIdx="1" presStyleCnt="6">
        <dgm:presLayoutVars>
          <dgm:bulletEnabled val="1"/>
        </dgm:presLayoutVars>
      </dgm:prSet>
      <dgm:spPr/>
    </dgm:pt>
    <dgm:pt modelId="{873CA258-17CA-4AD3-A1CE-2A903D74F645}" type="pres">
      <dgm:prSet presAssocID="{56BD4789-6CA7-43ED-90B2-2DC0F86F1C41}" presName="sibTrans" presStyleCnt="0"/>
      <dgm:spPr/>
    </dgm:pt>
    <dgm:pt modelId="{1295C12D-A4FC-4BAF-B370-FDBDCFB3B659}" type="pres">
      <dgm:prSet presAssocID="{BB733162-0199-409D-8287-0F437FC3A4C4}" presName="node" presStyleLbl="node1" presStyleIdx="2" presStyleCnt="6">
        <dgm:presLayoutVars>
          <dgm:bulletEnabled val="1"/>
        </dgm:presLayoutVars>
      </dgm:prSet>
      <dgm:spPr/>
    </dgm:pt>
    <dgm:pt modelId="{216A2D5B-2D5F-4A6B-A4E9-BC924CE1BC46}" type="pres">
      <dgm:prSet presAssocID="{177A6C1E-7A24-4F25-93C9-84C56197ABAB}" presName="sibTrans" presStyleCnt="0"/>
      <dgm:spPr/>
    </dgm:pt>
    <dgm:pt modelId="{B0C2371A-9FAC-46E9-99E7-3463E21CF028}" type="pres">
      <dgm:prSet presAssocID="{8E2A71C1-B406-4314-B9B0-8C7E438805BF}" presName="node" presStyleLbl="node1" presStyleIdx="3" presStyleCnt="6">
        <dgm:presLayoutVars>
          <dgm:bulletEnabled val="1"/>
        </dgm:presLayoutVars>
      </dgm:prSet>
      <dgm:spPr/>
    </dgm:pt>
    <dgm:pt modelId="{935FF0FB-A6B9-432B-B010-8611C89831EC}" type="pres">
      <dgm:prSet presAssocID="{55E75A9C-4659-4E1B-8AD5-21090DA48DD1}" presName="sibTrans" presStyleCnt="0"/>
      <dgm:spPr/>
    </dgm:pt>
    <dgm:pt modelId="{026BF820-6A25-45F9-B7F2-17741A95EDC5}" type="pres">
      <dgm:prSet presAssocID="{ACB2E450-B6C5-4BFD-9372-7D172F4A7A26}" presName="node" presStyleLbl="node1" presStyleIdx="4" presStyleCnt="6">
        <dgm:presLayoutVars>
          <dgm:bulletEnabled val="1"/>
        </dgm:presLayoutVars>
      </dgm:prSet>
      <dgm:spPr/>
    </dgm:pt>
    <dgm:pt modelId="{AC7BF751-10A7-41CE-BF43-87268610E449}" type="pres">
      <dgm:prSet presAssocID="{82B62D9F-3C82-46D4-9B0B-18FB2602FC6B}" presName="sibTrans" presStyleCnt="0"/>
      <dgm:spPr/>
    </dgm:pt>
    <dgm:pt modelId="{BEB6B01E-E7E2-45E0-88F6-21F1BD6ED99A}" type="pres">
      <dgm:prSet presAssocID="{9BD23131-019B-4C98-9DE0-3BE0830E112A}" presName="node" presStyleLbl="node1" presStyleIdx="5" presStyleCnt="6">
        <dgm:presLayoutVars>
          <dgm:bulletEnabled val="1"/>
        </dgm:presLayoutVars>
      </dgm:prSet>
      <dgm:spPr/>
    </dgm:pt>
  </dgm:ptLst>
  <dgm:cxnLst>
    <dgm:cxn modelId="{7A5AD31F-5B96-4FEB-AAC4-FA3CBFB6F055}" type="presOf" srcId="{8E2A71C1-B406-4314-B9B0-8C7E438805BF}" destId="{B0C2371A-9FAC-46E9-99E7-3463E21CF028}" srcOrd="0" destOrd="0" presId="urn:microsoft.com/office/officeart/2005/8/layout/default"/>
    <dgm:cxn modelId="{0317045F-28DC-44D7-A4E7-85063555A9D1}" type="presOf" srcId="{BB733162-0199-409D-8287-0F437FC3A4C4}" destId="{1295C12D-A4FC-4BAF-B370-FDBDCFB3B659}" srcOrd="0" destOrd="0" presId="urn:microsoft.com/office/officeart/2005/8/layout/default"/>
    <dgm:cxn modelId="{240D2961-339C-46C4-8B74-DBE789D86F60}" type="presOf" srcId="{E70AFE6B-5C1A-48AD-BD03-A67D0434ECA5}" destId="{F2EA2DA9-57AA-4977-8DB4-26E5117E77F9}" srcOrd="0" destOrd="0" presId="urn:microsoft.com/office/officeart/2005/8/layout/default"/>
    <dgm:cxn modelId="{BE4C1471-01CA-47D5-A36B-B12FF0B32665}" type="presOf" srcId="{9BD23131-019B-4C98-9DE0-3BE0830E112A}" destId="{BEB6B01E-E7E2-45E0-88F6-21F1BD6ED99A}" srcOrd="0" destOrd="0" presId="urn:microsoft.com/office/officeart/2005/8/layout/default"/>
    <dgm:cxn modelId="{DFA28782-4EA4-4145-BB41-2BA8E5245565}" srcId="{83C0ADEA-998B-455D-8941-CD1C8196D681}" destId="{BB733162-0199-409D-8287-0F437FC3A4C4}" srcOrd="2" destOrd="0" parTransId="{B09ADEF6-7306-4076-B6BC-B5EFD89E549D}" sibTransId="{177A6C1E-7A24-4F25-93C9-84C56197ABAB}"/>
    <dgm:cxn modelId="{223D06AE-DF4C-48F7-B00A-9A0D82522EAC}" type="presOf" srcId="{83C0ADEA-998B-455D-8941-CD1C8196D681}" destId="{A5C50147-0431-49C0-9E61-78246EA6BDC8}" srcOrd="0" destOrd="0" presId="urn:microsoft.com/office/officeart/2005/8/layout/default"/>
    <dgm:cxn modelId="{7EB5B5AF-2227-457A-A9B2-3D736DD8C40A}" srcId="{83C0ADEA-998B-455D-8941-CD1C8196D681}" destId="{ACB2E450-B6C5-4BFD-9372-7D172F4A7A26}" srcOrd="4" destOrd="0" parTransId="{1F568A6E-0B4A-40F3-B807-B17A20200464}" sibTransId="{82B62D9F-3C82-46D4-9B0B-18FB2602FC6B}"/>
    <dgm:cxn modelId="{A464C4B4-1169-4C86-AE9E-EFA8566D5FC0}" srcId="{83C0ADEA-998B-455D-8941-CD1C8196D681}" destId="{5DA116C9-53FA-4671-B21A-DC372663409B}" srcOrd="1" destOrd="0" parTransId="{FFF644EE-9A28-4476-8ECD-9BB03EFFA4D2}" sibTransId="{56BD4789-6CA7-43ED-90B2-2DC0F86F1C41}"/>
    <dgm:cxn modelId="{B8139BB7-2E55-4AF4-88B8-61441CA8E03D}" srcId="{83C0ADEA-998B-455D-8941-CD1C8196D681}" destId="{9BD23131-019B-4C98-9DE0-3BE0830E112A}" srcOrd="5" destOrd="0" parTransId="{4DD95E03-1539-4ECF-B074-AB20F98F4448}" sibTransId="{51841A27-EE83-48EE-9880-7327F48CFF0F}"/>
    <dgm:cxn modelId="{4A9719B9-0333-48DB-ABA0-E9B4A5B1127D}" type="presOf" srcId="{5DA116C9-53FA-4671-B21A-DC372663409B}" destId="{21921D39-E182-47C7-B690-AE6A7F5E26E6}" srcOrd="0" destOrd="0" presId="urn:microsoft.com/office/officeart/2005/8/layout/default"/>
    <dgm:cxn modelId="{24BDB2D2-E0BE-4F53-BFB1-6AD99AC730C1}" type="presOf" srcId="{ACB2E450-B6C5-4BFD-9372-7D172F4A7A26}" destId="{026BF820-6A25-45F9-B7F2-17741A95EDC5}" srcOrd="0" destOrd="0" presId="urn:microsoft.com/office/officeart/2005/8/layout/default"/>
    <dgm:cxn modelId="{9ACBDAD3-E45B-4F35-B87F-3DDB58B243F6}" srcId="{83C0ADEA-998B-455D-8941-CD1C8196D681}" destId="{8E2A71C1-B406-4314-B9B0-8C7E438805BF}" srcOrd="3" destOrd="0" parTransId="{DDD0C184-C88D-4128-BA70-3ECE0E93A4A6}" sibTransId="{55E75A9C-4659-4E1B-8AD5-21090DA48DD1}"/>
    <dgm:cxn modelId="{99EC8CF2-66FB-4213-A108-A58E1500829E}" srcId="{83C0ADEA-998B-455D-8941-CD1C8196D681}" destId="{E70AFE6B-5C1A-48AD-BD03-A67D0434ECA5}" srcOrd="0" destOrd="0" parTransId="{B02AA424-FAE9-4595-A16A-F53537E1B113}" sibTransId="{0A6FED60-9144-43F8-8113-49F4999B02A9}"/>
    <dgm:cxn modelId="{2BEBB091-A31E-46A2-9DDE-AC65DA2BC62D}" type="presParOf" srcId="{A5C50147-0431-49C0-9E61-78246EA6BDC8}" destId="{F2EA2DA9-57AA-4977-8DB4-26E5117E77F9}" srcOrd="0" destOrd="0" presId="urn:microsoft.com/office/officeart/2005/8/layout/default"/>
    <dgm:cxn modelId="{79F67853-4812-42C9-9A41-BC9857430549}" type="presParOf" srcId="{A5C50147-0431-49C0-9E61-78246EA6BDC8}" destId="{D3058B2D-2FF1-49DC-973F-380C8B0CCB05}" srcOrd="1" destOrd="0" presId="urn:microsoft.com/office/officeart/2005/8/layout/default"/>
    <dgm:cxn modelId="{75F477ED-3C84-4D94-BAB1-FF977BC2C59D}" type="presParOf" srcId="{A5C50147-0431-49C0-9E61-78246EA6BDC8}" destId="{21921D39-E182-47C7-B690-AE6A7F5E26E6}" srcOrd="2" destOrd="0" presId="urn:microsoft.com/office/officeart/2005/8/layout/default"/>
    <dgm:cxn modelId="{C16E1657-388C-42A5-86DF-19F5A7190A37}" type="presParOf" srcId="{A5C50147-0431-49C0-9E61-78246EA6BDC8}" destId="{873CA258-17CA-4AD3-A1CE-2A903D74F645}" srcOrd="3" destOrd="0" presId="urn:microsoft.com/office/officeart/2005/8/layout/default"/>
    <dgm:cxn modelId="{3CA25EBC-F233-4EEE-9906-7FC4198DA960}" type="presParOf" srcId="{A5C50147-0431-49C0-9E61-78246EA6BDC8}" destId="{1295C12D-A4FC-4BAF-B370-FDBDCFB3B659}" srcOrd="4" destOrd="0" presId="urn:microsoft.com/office/officeart/2005/8/layout/default"/>
    <dgm:cxn modelId="{D4332ED1-6FD5-4A5B-B574-5A9A5F560BDB}" type="presParOf" srcId="{A5C50147-0431-49C0-9E61-78246EA6BDC8}" destId="{216A2D5B-2D5F-4A6B-A4E9-BC924CE1BC46}" srcOrd="5" destOrd="0" presId="urn:microsoft.com/office/officeart/2005/8/layout/default"/>
    <dgm:cxn modelId="{9056E61A-E781-437E-8CC4-599BC97B1229}" type="presParOf" srcId="{A5C50147-0431-49C0-9E61-78246EA6BDC8}" destId="{B0C2371A-9FAC-46E9-99E7-3463E21CF028}" srcOrd="6" destOrd="0" presId="urn:microsoft.com/office/officeart/2005/8/layout/default"/>
    <dgm:cxn modelId="{05F7F2A3-A317-41C8-B5B2-12E858174A2E}" type="presParOf" srcId="{A5C50147-0431-49C0-9E61-78246EA6BDC8}" destId="{935FF0FB-A6B9-432B-B010-8611C89831EC}" srcOrd="7" destOrd="0" presId="urn:microsoft.com/office/officeart/2005/8/layout/default"/>
    <dgm:cxn modelId="{1C0CD6FF-AA64-4464-88C4-7A0A8D0F4CD6}" type="presParOf" srcId="{A5C50147-0431-49C0-9E61-78246EA6BDC8}" destId="{026BF820-6A25-45F9-B7F2-17741A95EDC5}" srcOrd="8" destOrd="0" presId="urn:microsoft.com/office/officeart/2005/8/layout/default"/>
    <dgm:cxn modelId="{CBC87A3E-3593-48AB-8C94-1352310CB0B5}" type="presParOf" srcId="{A5C50147-0431-49C0-9E61-78246EA6BDC8}" destId="{AC7BF751-10A7-41CE-BF43-87268610E449}" srcOrd="9" destOrd="0" presId="urn:microsoft.com/office/officeart/2005/8/layout/default"/>
    <dgm:cxn modelId="{F866CB87-E7EB-4E5D-91A1-805B392D47F4}" type="presParOf" srcId="{A5C50147-0431-49C0-9E61-78246EA6BDC8}" destId="{BEB6B01E-E7E2-45E0-88F6-21F1BD6ED99A}" srcOrd="10"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7F3F87-1E1F-468D-AF9B-BD266F0706C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CA"/>
        </a:p>
      </dgm:t>
    </dgm:pt>
    <dgm:pt modelId="{C02349ED-4AD3-43DB-8E53-72A7A47B51F9}">
      <dgm:prSet/>
      <dgm:spPr>
        <a:solidFill>
          <a:srgbClr val="00B050"/>
        </a:solidFill>
      </dgm:spPr>
      <dgm:t>
        <a:bodyPr/>
        <a:lstStyle/>
        <a:p>
          <a:r>
            <a:rPr lang="en-US" b="0" i="0" dirty="0">
              <a:latin typeface="Times New Roman" panose="02020603050405020304" pitchFamily="18" charset="0"/>
              <a:cs typeface="Times New Roman" panose="02020603050405020304" pitchFamily="18" charset="0"/>
            </a:rPr>
            <a:t>- profit, but with a ‘mid-term’ horizon, not always short-term. </a:t>
          </a:r>
          <a:br>
            <a:rPr lang="en-US" b="0" i="0" dirty="0">
              <a:latin typeface="Times New Roman" panose="02020603050405020304" pitchFamily="18" charset="0"/>
              <a:cs typeface="Times New Roman" panose="02020603050405020304" pitchFamily="18" charset="0"/>
            </a:rPr>
          </a:br>
          <a:r>
            <a:rPr lang="en-US" b="0" i="0" dirty="0">
              <a:latin typeface="Times New Roman" panose="02020603050405020304" pitchFamily="18" charset="0"/>
              <a:cs typeface="Times New Roman" panose="02020603050405020304" pitchFamily="18" charset="0"/>
            </a:rPr>
            <a:t>Factor #1.</a:t>
          </a:r>
          <a:endParaRPr lang="en-CA" b="0" i="0" dirty="0">
            <a:latin typeface="Times New Roman" panose="02020603050405020304" pitchFamily="18" charset="0"/>
            <a:cs typeface="Times New Roman" panose="02020603050405020304" pitchFamily="18" charset="0"/>
          </a:endParaRPr>
        </a:p>
      </dgm:t>
    </dgm:pt>
    <dgm:pt modelId="{7194E1EF-0ED6-4254-B8C7-EF62658DBBB8}" type="parTrans" cxnId="{E7EEF12E-2CEE-46BE-B445-756512464193}">
      <dgm:prSet/>
      <dgm:spPr/>
      <dgm:t>
        <a:bodyPr/>
        <a:lstStyle/>
        <a:p>
          <a:endParaRPr lang="en-CA"/>
        </a:p>
      </dgm:t>
    </dgm:pt>
    <dgm:pt modelId="{D43260F2-3A3D-4C54-851B-600F91E7126A}" type="sibTrans" cxnId="{E7EEF12E-2CEE-46BE-B445-756512464193}">
      <dgm:prSet/>
      <dgm:spPr/>
      <dgm:t>
        <a:bodyPr/>
        <a:lstStyle/>
        <a:p>
          <a:endParaRPr lang="en-CA"/>
        </a:p>
      </dgm:t>
    </dgm:pt>
    <dgm:pt modelId="{C6E0E7FA-CF26-4A0A-9A91-0A2031AA81A0}">
      <dgm:prSet/>
      <dgm:spPr>
        <a:solidFill>
          <a:srgbClr val="FF0000"/>
        </a:solidFill>
      </dgm:spPr>
      <dgm:t>
        <a:bodyPr/>
        <a:lstStyle/>
        <a:p>
          <a:r>
            <a:rPr lang="en-US" b="0" i="0" dirty="0">
              <a:latin typeface="Times New Roman" panose="02020603050405020304" pitchFamily="18" charset="0"/>
              <a:cs typeface="Times New Roman" panose="02020603050405020304" pitchFamily="18" charset="0"/>
            </a:rPr>
            <a:t>- having an acceptable risk profile for new investments. </a:t>
          </a:r>
          <a:br>
            <a:rPr lang="en-US" b="0" i="0" dirty="0">
              <a:latin typeface="Times New Roman" panose="02020603050405020304" pitchFamily="18" charset="0"/>
              <a:cs typeface="Times New Roman" panose="02020603050405020304" pitchFamily="18" charset="0"/>
            </a:rPr>
          </a:br>
          <a:r>
            <a:rPr lang="en-US" b="0" i="0" dirty="0">
              <a:latin typeface="Times New Roman" panose="02020603050405020304" pitchFamily="18" charset="0"/>
              <a:cs typeface="Times New Roman" panose="02020603050405020304" pitchFamily="18" charset="0"/>
            </a:rPr>
            <a:t>Factor #9. </a:t>
          </a:r>
          <a:endParaRPr lang="en-CA" b="0" i="0" dirty="0">
            <a:latin typeface="Times New Roman" panose="02020603050405020304" pitchFamily="18" charset="0"/>
            <a:cs typeface="Times New Roman" panose="02020603050405020304" pitchFamily="18" charset="0"/>
          </a:endParaRPr>
        </a:p>
      </dgm:t>
    </dgm:pt>
    <dgm:pt modelId="{6605ED4B-D686-4147-8863-1C182367CEE7}" type="parTrans" cxnId="{57A65E4C-C1A6-49CC-A21F-C13B4BEAE9BB}">
      <dgm:prSet/>
      <dgm:spPr/>
      <dgm:t>
        <a:bodyPr/>
        <a:lstStyle/>
        <a:p>
          <a:endParaRPr lang="en-CA"/>
        </a:p>
      </dgm:t>
    </dgm:pt>
    <dgm:pt modelId="{0BC07187-B195-4743-9C68-6535E5F8CCC3}" type="sibTrans" cxnId="{57A65E4C-C1A6-49CC-A21F-C13B4BEAE9BB}">
      <dgm:prSet/>
      <dgm:spPr/>
      <dgm:t>
        <a:bodyPr/>
        <a:lstStyle/>
        <a:p>
          <a:endParaRPr lang="en-CA"/>
        </a:p>
      </dgm:t>
    </dgm:pt>
    <dgm:pt modelId="{9B07CD16-0AAF-490D-A041-37664FAB9E42}">
      <dgm:prSet custT="1"/>
      <dgm:spPr>
        <a:solidFill>
          <a:schemeClr val="accent2"/>
        </a:solidFill>
      </dgm:spPr>
      <dgm:t>
        <a:bodyPr/>
        <a:lstStyle/>
        <a:p>
          <a:r>
            <a:rPr lang="en-US" sz="2000" b="0" i="0" dirty="0">
              <a:solidFill>
                <a:schemeClr val="tx1"/>
              </a:solidFill>
              <a:latin typeface="Times New Roman" panose="02020603050405020304" pitchFamily="18" charset="0"/>
              <a:cs typeface="Times New Roman" panose="02020603050405020304" pitchFamily="18" charset="0"/>
            </a:rPr>
            <a:t>- planning but with targets established for innovation. </a:t>
          </a:r>
          <a:br>
            <a:rPr lang="en-US" sz="2000" b="0" i="0" dirty="0">
              <a:solidFill>
                <a:schemeClr val="tx1"/>
              </a:solidFill>
              <a:latin typeface="Times New Roman" panose="02020603050405020304" pitchFamily="18" charset="0"/>
              <a:cs typeface="Times New Roman" panose="02020603050405020304" pitchFamily="18" charset="0"/>
            </a:rPr>
          </a:br>
          <a:r>
            <a:rPr lang="en-US" sz="2000" b="0" i="0" dirty="0">
              <a:solidFill>
                <a:schemeClr val="tx1"/>
              </a:solidFill>
              <a:latin typeface="Times New Roman" panose="02020603050405020304" pitchFamily="18" charset="0"/>
              <a:cs typeface="Times New Roman" panose="02020603050405020304" pitchFamily="18" charset="0"/>
            </a:rPr>
            <a:t>Factor #2. </a:t>
          </a:r>
          <a:endParaRPr lang="en-CA" sz="2000" b="0" i="0" dirty="0">
            <a:solidFill>
              <a:schemeClr val="tx1"/>
            </a:solidFill>
            <a:latin typeface="Times New Roman" panose="02020603050405020304" pitchFamily="18" charset="0"/>
            <a:cs typeface="Times New Roman" panose="02020603050405020304" pitchFamily="18" charset="0"/>
          </a:endParaRPr>
        </a:p>
      </dgm:t>
    </dgm:pt>
    <dgm:pt modelId="{B210DA92-2ECC-4B97-8B37-67CA0B5CBEE5}" type="parTrans" cxnId="{71A8C87A-8E6F-4DF4-A7D4-FC0F8543DFB9}">
      <dgm:prSet/>
      <dgm:spPr/>
      <dgm:t>
        <a:bodyPr/>
        <a:lstStyle/>
        <a:p>
          <a:endParaRPr lang="en-CA"/>
        </a:p>
      </dgm:t>
    </dgm:pt>
    <dgm:pt modelId="{08AF1239-35E6-4428-BCDC-FEC0A2A20864}" type="sibTrans" cxnId="{71A8C87A-8E6F-4DF4-A7D4-FC0F8543DFB9}">
      <dgm:prSet/>
      <dgm:spPr/>
      <dgm:t>
        <a:bodyPr/>
        <a:lstStyle/>
        <a:p>
          <a:endParaRPr lang="en-CA"/>
        </a:p>
      </dgm:t>
    </dgm:pt>
    <dgm:pt modelId="{364BEECF-555F-457E-96BD-96666BEAA3EC}" type="pres">
      <dgm:prSet presAssocID="{AE7F3F87-1E1F-468D-AF9B-BD266F0706C1}" presName="diagram" presStyleCnt="0">
        <dgm:presLayoutVars>
          <dgm:dir/>
          <dgm:resizeHandles val="exact"/>
        </dgm:presLayoutVars>
      </dgm:prSet>
      <dgm:spPr/>
    </dgm:pt>
    <dgm:pt modelId="{002B2EC9-4B55-421D-AE61-FCEF8FDD8A37}" type="pres">
      <dgm:prSet presAssocID="{C02349ED-4AD3-43DB-8E53-72A7A47B51F9}" presName="node" presStyleLbl="node1" presStyleIdx="0" presStyleCnt="3" custLinFactNeighborX="848" custLinFactNeighborY="3693">
        <dgm:presLayoutVars>
          <dgm:bulletEnabled val="1"/>
        </dgm:presLayoutVars>
      </dgm:prSet>
      <dgm:spPr/>
    </dgm:pt>
    <dgm:pt modelId="{4A1437DC-B26C-478C-AEB2-E490706F115C}" type="pres">
      <dgm:prSet presAssocID="{D43260F2-3A3D-4C54-851B-600F91E7126A}" presName="sibTrans" presStyleCnt="0"/>
      <dgm:spPr/>
    </dgm:pt>
    <dgm:pt modelId="{1B66D1A9-411E-4001-845E-7C58B362EF7E}" type="pres">
      <dgm:prSet presAssocID="{C6E0E7FA-CF26-4A0A-9A91-0A2031AA81A0}" presName="node" presStyleLbl="node1" presStyleIdx="1" presStyleCnt="3">
        <dgm:presLayoutVars>
          <dgm:bulletEnabled val="1"/>
        </dgm:presLayoutVars>
      </dgm:prSet>
      <dgm:spPr/>
    </dgm:pt>
    <dgm:pt modelId="{C247D9C8-C40C-41E5-A60C-B20D1298CBCD}" type="pres">
      <dgm:prSet presAssocID="{0BC07187-B195-4743-9C68-6535E5F8CCC3}" presName="sibTrans" presStyleCnt="0"/>
      <dgm:spPr/>
    </dgm:pt>
    <dgm:pt modelId="{E2742562-6D8A-443E-9627-A747B834826C}" type="pres">
      <dgm:prSet presAssocID="{9B07CD16-0AAF-490D-A041-37664FAB9E42}" presName="node" presStyleLbl="node1" presStyleIdx="2" presStyleCnt="3">
        <dgm:presLayoutVars>
          <dgm:bulletEnabled val="1"/>
        </dgm:presLayoutVars>
      </dgm:prSet>
      <dgm:spPr/>
    </dgm:pt>
  </dgm:ptLst>
  <dgm:cxnLst>
    <dgm:cxn modelId="{E7EEF12E-2CEE-46BE-B445-756512464193}" srcId="{AE7F3F87-1E1F-468D-AF9B-BD266F0706C1}" destId="{C02349ED-4AD3-43DB-8E53-72A7A47B51F9}" srcOrd="0" destOrd="0" parTransId="{7194E1EF-0ED6-4254-B8C7-EF62658DBBB8}" sibTransId="{D43260F2-3A3D-4C54-851B-600F91E7126A}"/>
    <dgm:cxn modelId="{57A65E4C-C1A6-49CC-A21F-C13B4BEAE9BB}" srcId="{AE7F3F87-1E1F-468D-AF9B-BD266F0706C1}" destId="{C6E0E7FA-CF26-4A0A-9A91-0A2031AA81A0}" srcOrd="1" destOrd="0" parTransId="{6605ED4B-D686-4147-8863-1C182367CEE7}" sibTransId="{0BC07187-B195-4743-9C68-6535E5F8CCC3}"/>
    <dgm:cxn modelId="{15014E70-F35A-4519-BAB4-793A31300A2B}" type="presOf" srcId="{9B07CD16-0AAF-490D-A041-37664FAB9E42}" destId="{E2742562-6D8A-443E-9627-A747B834826C}" srcOrd="0" destOrd="0" presId="urn:microsoft.com/office/officeart/2005/8/layout/default"/>
    <dgm:cxn modelId="{71F2BD73-A2A0-4B8D-A8C8-2150E9A9176C}" type="presOf" srcId="{C02349ED-4AD3-43DB-8E53-72A7A47B51F9}" destId="{002B2EC9-4B55-421D-AE61-FCEF8FDD8A37}" srcOrd="0" destOrd="0" presId="urn:microsoft.com/office/officeart/2005/8/layout/default"/>
    <dgm:cxn modelId="{71A8C87A-8E6F-4DF4-A7D4-FC0F8543DFB9}" srcId="{AE7F3F87-1E1F-468D-AF9B-BD266F0706C1}" destId="{9B07CD16-0AAF-490D-A041-37664FAB9E42}" srcOrd="2" destOrd="0" parTransId="{B210DA92-2ECC-4B97-8B37-67CA0B5CBEE5}" sibTransId="{08AF1239-35E6-4428-BCDC-FEC0A2A20864}"/>
    <dgm:cxn modelId="{51D943C1-3361-47A7-8EE3-6AF1F164F871}" type="presOf" srcId="{AE7F3F87-1E1F-468D-AF9B-BD266F0706C1}" destId="{364BEECF-555F-457E-96BD-96666BEAA3EC}" srcOrd="0" destOrd="0" presId="urn:microsoft.com/office/officeart/2005/8/layout/default"/>
    <dgm:cxn modelId="{FD51ADC4-5F8B-4C91-B7EB-F6BC97046671}" type="presOf" srcId="{C6E0E7FA-CF26-4A0A-9A91-0A2031AA81A0}" destId="{1B66D1A9-411E-4001-845E-7C58B362EF7E}" srcOrd="0" destOrd="0" presId="urn:microsoft.com/office/officeart/2005/8/layout/default"/>
    <dgm:cxn modelId="{8C79D792-E8AB-4195-972B-474D384AE6E5}" type="presParOf" srcId="{364BEECF-555F-457E-96BD-96666BEAA3EC}" destId="{002B2EC9-4B55-421D-AE61-FCEF8FDD8A37}" srcOrd="0" destOrd="0" presId="urn:microsoft.com/office/officeart/2005/8/layout/default"/>
    <dgm:cxn modelId="{F236490D-093E-40A5-B0C0-93C8DDA9CB8D}" type="presParOf" srcId="{364BEECF-555F-457E-96BD-96666BEAA3EC}" destId="{4A1437DC-B26C-478C-AEB2-E490706F115C}" srcOrd="1" destOrd="0" presId="urn:microsoft.com/office/officeart/2005/8/layout/default"/>
    <dgm:cxn modelId="{F473560C-0A8F-49D4-8F69-B025ADB4F4AB}" type="presParOf" srcId="{364BEECF-555F-457E-96BD-96666BEAA3EC}" destId="{1B66D1A9-411E-4001-845E-7C58B362EF7E}" srcOrd="2" destOrd="0" presId="urn:microsoft.com/office/officeart/2005/8/layout/default"/>
    <dgm:cxn modelId="{E55479B3-BFAA-47D0-8059-84BDAF009549}" type="presParOf" srcId="{364BEECF-555F-457E-96BD-96666BEAA3EC}" destId="{C247D9C8-C40C-41E5-A60C-B20D1298CBCD}" srcOrd="3" destOrd="0" presId="urn:microsoft.com/office/officeart/2005/8/layout/default"/>
    <dgm:cxn modelId="{2FBCFF97-CC8B-4654-A95F-E5CA3C6BCC09}" type="presParOf" srcId="{364BEECF-555F-457E-96BD-96666BEAA3EC}" destId="{E2742562-6D8A-443E-9627-A747B834826C}"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5B00E-CA15-4F7E-B6D2-7DFD085563CE}">
      <dsp:nvSpPr>
        <dsp:cNvPr id="0" name=""/>
        <dsp:cNvSpPr/>
      </dsp:nvSpPr>
      <dsp:spPr>
        <a:xfrm>
          <a:off x="0" y="480540"/>
          <a:ext cx="1956091" cy="1173654"/>
        </a:xfrm>
        <a:prstGeom prst="rect">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solidFill>
                <a:schemeClr val="tx1"/>
              </a:solidFill>
              <a:latin typeface="Times New Roman" panose="02020603050405020304" pitchFamily="18" charset="0"/>
              <a:cs typeface="Times New Roman" panose="02020603050405020304" pitchFamily="18" charset="0"/>
            </a:rPr>
            <a:t>- aggressively seeking innovation. </a:t>
          </a:r>
          <a:br>
            <a:rPr lang="en-US" sz="1900" b="0" i="0" kern="1200" dirty="0">
              <a:solidFill>
                <a:schemeClr val="tx1"/>
              </a:solidFill>
              <a:latin typeface="Times New Roman" panose="02020603050405020304" pitchFamily="18" charset="0"/>
              <a:cs typeface="Times New Roman" panose="02020603050405020304" pitchFamily="18" charset="0"/>
            </a:rPr>
          </a:br>
          <a:r>
            <a:rPr lang="en-US" sz="1900" b="0" i="0" kern="1200" dirty="0">
              <a:solidFill>
                <a:schemeClr val="tx1"/>
              </a:solidFill>
              <a:latin typeface="Times New Roman" panose="02020603050405020304" pitchFamily="18" charset="0"/>
              <a:cs typeface="Times New Roman" panose="02020603050405020304" pitchFamily="18" charset="0"/>
            </a:rPr>
            <a:t>Factor #2.</a:t>
          </a:r>
          <a:endParaRPr lang="en-CA" sz="1900" b="0" i="0" kern="1200" dirty="0">
            <a:solidFill>
              <a:schemeClr val="tx1"/>
            </a:solidFill>
            <a:latin typeface="Times New Roman" panose="02020603050405020304" pitchFamily="18" charset="0"/>
            <a:cs typeface="Times New Roman" panose="02020603050405020304" pitchFamily="18" charset="0"/>
          </a:endParaRPr>
        </a:p>
      </dsp:txBody>
      <dsp:txXfrm>
        <a:off x="0" y="480540"/>
        <a:ext cx="1956091" cy="1173654"/>
      </dsp:txXfrm>
    </dsp:sp>
    <dsp:sp modelId="{FCD01CEE-3DFB-4D23-8CA0-3C3D2217930D}">
      <dsp:nvSpPr>
        <dsp:cNvPr id="0" name=""/>
        <dsp:cNvSpPr/>
      </dsp:nvSpPr>
      <dsp:spPr>
        <a:xfrm>
          <a:off x="2151700" y="480540"/>
          <a:ext cx="1956091" cy="1173654"/>
        </a:xfrm>
        <a:prstGeom prst="rect">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tx1"/>
              </a:solidFill>
            </a:rPr>
            <a:t>- </a:t>
          </a:r>
          <a:r>
            <a:rPr lang="en-US" sz="1900" b="0" i="0" kern="1200" dirty="0">
              <a:solidFill>
                <a:schemeClr val="tx1"/>
              </a:solidFill>
              <a:latin typeface="Times New Roman" panose="02020603050405020304" pitchFamily="18" charset="0"/>
              <a:cs typeface="Times New Roman" panose="02020603050405020304" pitchFamily="18" charset="0"/>
            </a:rPr>
            <a:t>focusing on identifying opportunities. </a:t>
          </a:r>
          <a:br>
            <a:rPr lang="en-US" sz="1900" b="0" i="0" kern="1200" dirty="0">
              <a:solidFill>
                <a:schemeClr val="tx1"/>
              </a:solidFill>
              <a:latin typeface="Times New Roman" panose="02020603050405020304" pitchFamily="18" charset="0"/>
              <a:cs typeface="Times New Roman" panose="02020603050405020304" pitchFamily="18" charset="0"/>
            </a:rPr>
          </a:br>
          <a:r>
            <a:rPr lang="en-US" sz="1900" b="0" i="0" kern="1200" dirty="0">
              <a:solidFill>
                <a:schemeClr val="tx1"/>
              </a:solidFill>
              <a:latin typeface="Times New Roman" panose="02020603050405020304" pitchFamily="18" charset="0"/>
              <a:cs typeface="Times New Roman" panose="02020603050405020304" pitchFamily="18" charset="0"/>
            </a:rPr>
            <a:t>Factor #4. </a:t>
          </a:r>
          <a:endParaRPr lang="en-CA" sz="1900" b="0" i="0" kern="1200" dirty="0">
            <a:solidFill>
              <a:schemeClr val="tx1"/>
            </a:solidFill>
            <a:latin typeface="Times New Roman" panose="02020603050405020304" pitchFamily="18" charset="0"/>
            <a:cs typeface="Times New Roman" panose="02020603050405020304" pitchFamily="18" charset="0"/>
          </a:endParaRPr>
        </a:p>
      </dsp:txBody>
      <dsp:txXfrm>
        <a:off x="2151700" y="480540"/>
        <a:ext cx="1956091" cy="1173654"/>
      </dsp:txXfrm>
    </dsp:sp>
    <dsp:sp modelId="{BBE676AC-85E3-4350-856B-CEB0D1E09CD3}">
      <dsp:nvSpPr>
        <dsp:cNvPr id="0" name=""/>
        <dsp:cNvSpPr/>
      </dsp:nvSpPr>
      <dsp:spPr>
        <a:xfrm>
          <a:off x="4303400" y="480540"/>
          <a:ext cx="1956091" cy="1173654"/>
        </a:xfrm>
        <a:prstGeom prst="rect">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solidFill>
                <a:schemeClr val="tx1"/>
              </a:solidFill>
              <a:latin typeface="Times New Roman" panose="02020603050405020304" pitchFamily="18" charset="0"/>
              <a:cs typeface="Times New Roman" panose="02020603050405020304" pitchFamily="18" charset="0"/>
            </a:rPr>
            <a:t>- emphasizing people management. Factor #6. </a:t>
          </a:r>
          <a:endParaRPr lang="en-CA" sz="1900" b="0" i="0" kern="1200" dirty="0">
            <a:solidFill>
              <a:schemeClr val="tx1"/>
            </a:solidFill>
            <a:latin typeface="Times New Roman" panose="02020603050405020304" pitchFamily="18" charset="0"/>
            <a:cs typeface="Times New Roman" panose="02020603050405020304" pitchFamily="18" charset="0"/>
          </a:endParaRPr>
        </a:p>
      </dsp:txBody>
      <dsp:txXfrm>
        <a:off x="4303400" y="480540"/>
        <a:ext cx="1956091" cy="1173654"/>
      </dsp:txXfrm>
    </dsp:sp>
    <dsp:sp modelId="{24D21A82-5662-4B82-8C97-FDAAF88DF3BC}">
      <dsp:nvSpPr>
        <dsp:cNvPr id="0" name=""/>
        <dsp:cNvSpPr/>
      </dsp:nvSpPr>
      <dsp:spPr>
        <a:xfrm>
          <a:off x="1075850" y="1849804"/>
          <a:ext cx="1956091" cy="1173654"/>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 </a:t>
          </a:r>
          <a:r>
            <a:rPr lang="en-US" sz="1900" b="0" i="0" kern="1200" dirty="0">
              <a:latin typeface="Times New Roman" panose="02020603050405020304" pitchFamily="18" charset="0"/>
              <a:cs typeface="Times New Roman" panose="02020603050405020304" pitchFamily="18" charset="0"/>
            </a:rPr>
            <a:t>having rewards for innovators. Factor #14. </a:t>
          </a:r>
          <a:endParaRPr lang="en-CA" sz="1900" b="0" i="0" kern="1200" dirty="0">
            <a:latin typeface="Times New Roman" panose="02020603050405020304" pitchFamily="18" charset="0"/>
            <a:cs typeface="Times New Roman" panose="02020603050405020304" pitchFamily="18" charset="0"/>
          </a:endParaRPr>
        </a:p>
      </dsp:txBody>
      <dsp:txXfrm>
        <a:off x="1075850" y="1849804"/>
        <a:ext cx="1956091" cy="1173654"/>
      </dsp:txXfrm>
    </dsp:sp>
    <dsp:sp modelId="{F0E87CF8-C936-4563-B408-FC99D2F69A76}">
      <dsp:nvSpPr>
        <dsp:cNvPr id="0" name=""/>
        <dsp:cNvSpPr/>
      </dsp:nvSpPr>
      <dsp:spPr>
        <a:xfrm>
          <a:off x="3227550" y="1849804"/>
          <a:ext cx="1956091" cy="1173654"/>
        </a:xfrm>
        <a:prstGeom prst="rect">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0" i="0" kern="1200" dirty="0">
              <a:latin typeface="Times New Roman" panose="02020603050405020304" pitchFamily="18" charset="0"/>
              <a:cs typeface="Times New Roman" panose="02020603050405020304" pitchFamily="18" charset="0"/>
            </a:rPr>
            <a:t>- encouraging loyalty.</a:t>
          </a:r>
          <a:br>
            <a:rPr lang="en-US" sz="1900" b="0" i="0" kern="1200" dirty="0">
              <a:latin typeface="Times New Roman" panose="02020603050405020304" pitchFamily="18" charset="0"/>
              <a:cs typeface="Times New Roman" panose="02020603050405020304" pitchFamily="18" charset="0"/>
            </a:rPr>
          </a:br>
          <a:r>
            <a:rPr lang="en-US" sz="1900" b="0" i="0" kern="1200" dirty="0">
              <a:latin typeface="Times New Roman" panose="02020603050405020304" pitchFamily="18" charset="0"/>
              <a:cs typeface="Times New Roman" panose="02020603050405020304" pitchFamily="18" charset="0"/>
            </a:rPr>
            <a:t>Factors #17/25.</a:t>
          </a:r>
          <a:endParaRPr lang="en-CA" sz="1900" b="0" i="0" kern="1200" dirty="0">
            <a:latin typeface="Times New Roman" panose="02020603050405020304" pitchFamily="18" charset="0"/>
            <a:cs typeface="Times New Roman" panose="02020603050405020304" pitchFamily="18" charset="0"/>
          </a:endParaRPr>
        </a:p>
      </dsp:txBody>
      <dsp:txXfrm>
        <a:off x="3227550" y="1849804"/>
        <a:ext cx="1956091" cy="1173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C3856-B82F-4DC7-AFBF-630AF4846ADC}">
      <dsp:nvSpPr>
        <dsp:cNvPr id="0" name=""/>
        <dsp:cNvSpPr/>
      </dsp:nvSpPr>
      <dsp:spPr>
        <a:xfrm>
          <a:off x="106347" y="1199"/>
          <a:ext cx="2416055" cy="1449633"/>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 mavericks. Factor #3. </a:t>
          </a:r>
          <a:endParaRPr lang="en-CA" sz="2500" kern="1200" dirty="0"/>
        </a:p>
      </dsp:txBody>
      <dsp:txXfrm>
        <a:off x="106347" y="1199"/>
        <a:ext cx="2416055" cy="1449633"/>
      </dsp:txXfrm>
    </dsp:sp>
    <dsp:sp modelId="{BA89683B-73F2-4A60-A051-21D165368F6A}">
      <dsp:nvSpPr>
        <dsp:cNvPr id="0" name=""/>
        <dsp:cNvSpPr/>
      </dsp:nvSpPr>
      <dsp:spPr>
        <a:xfrm>
          <a:off x="2742409" y="30221"/>
          <a:ext cx="2416055" cy="1449633"/>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 failure. </a:t>
          </a:r>
          <a:br>
            <a:rPr lang="en-US" sz="2500" kern="1200" dirty="0"/>
          </a:br>
          <a:r>
            <a:rPr lang="en-US" sz="2500" kern="1200" dirty="0"/>
            <a:t>Factor #5. </a:t>
          </a:r>
          <a:endParaRPr lang="en-CA" sz="2500" kern="1200" dirty="0"/>
        </a:p>
      </dsp:txBody>
      <dsp:txXfrm>
        <a:off x="2742409" y="30221"/>
        <a:ext cx="2416055" cy="1449633"/>
      </dsp:txXfrm>
    </dsp:sp>
    <dsp:sp modelId="{1BABA0AE-68D4-43E3-A38D-FC11397C150B}">
      <dsp:nvSpPr>
        <dsp:cNvPr id="0" name=""/>
        <dsp:cNvSpPr/>
      </dsp:nvSpPr>
      <dsp:spPr>
        <a:xfrm>
          <a:off x="106347" y="1692438"/>
          <a:ext cx="2416055" cy="1449633"/>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 differences from the norm. Factor #8. </a:t>
          </a:r>
          <a:endParaRPr lang="en-CA" sz="2500" kern="1200" dirty="0"/>
        </a:p>
      </dsp:txBody>
      <dsp:txXfrm>
        <a:off x="106347" y="1692438"/>
        <a:ext cx="2416055" cy="1449633"/>
      </dsp:txXfrm>
    </dsp:sp>
    <dsp:sp modelId="{E507B3CF-1B9A-48A7-923E-7075338F1224}">
      <dsp:nvSpPr>
        <dsp:cNvPr id="0" name=""/>
        <dsp:cNvSpPr/>
      </dsp:nvSpPr>
      <dsp:spPr>
        <a:xfrm>
          <a:off x="2742409" y="1693638"/>
          <a:ext cx="2416055" cy="1449633"/>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 risk taking. Factor #9.</a:t>
          </a:r>
          <a:endParaRPr lang="en-CA" sz="2500" kern="1200" dirty="0"/>
        </a:p>
      </dsp:txBody>
      <dsp:txXfrm>
        <a:off x="2742409" y="1693638"/>
        <a:ext cx="2416055" cy="1449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EA2DA9-57AA-4977-8DB4-26E5117E77F9}">
      <dsp:nvSpPr>
        <dsp:cNvPr id="0" name=""/>
        <dsp:cNvSpPr/>
      </dsp:nvSpPr>
      <dsp:spPr>
        <a:xfrm>
          <a:off x="0" y="679733"/>
          <a:ext cx="2306347" cy="1383808"/>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Times New Roman" panose="02020603050405020304" pitchFamily="18" charset="0"/>
              <a:cs typeface="Times New Roman" panose="02020603050405020304" pitchFamily="18" charset="0"/>
            </a:rPr>
            <a:t>- seeking openness and transparency. </a:t>
          </a:r>
          <a:br>
            <a:rPr lang="en-US" sz="1800" b="0" i="0" kern="1200" dirty="0">
              <a:latin typeface="Times New Roman" panose="02020603050405020304" pitchFamily="18" charset="0"/>
              <a:cs typeface="Times New Roman" panose="02020603050405020304" pitchFamily="18" charset="0"/>
            </a:rPr>
          </a:br>
          <a:r>
            <a:rPr lang="en-US" sz="1800" b="0" i="0" kern="1200" dirty="0">
              <a:latin typeface="Times New Roman" panose="02020603050405020304" pitchFamily="18" charset="0"/>
              <a:cs typeface="Times New Roman" panose="02020603050405020304" pitchFamily="18" charset="0"/>
            </a:rPr>
            <a:t>Factor #10.</a:t>
          </a:r>
          <a:endParaRPr lang="en-CA" sz="1800" b="0" i="0" kern="1200" dirty="0">
            <a:latin typeface="Times New Roman" panose="02020603050405020304" pitchFamily="18" charset="0"/>
            <a:cs typeface="Times New Roman" panose="02020603050405020304" pitchFamily="18" charset="0"/>
          </a:endParaRPr>
        </a:p>
      </dsp:txBody>
      <dsp:txXfrm>
        <a:off x="0" y="679733"/>
        <a:ext cx="2306347" cy="1383808"/>
      </dsp:txXfrm>
    </dsp:sp>
    <dsp:sp modelId="{21921D39-E182-47C7-B690-AE6A7F5E26E6}">
      <dsp:nvSpPr>
        <dsp:cNvPr id="0" name=""/>
        <dsp:cNvSpPr/>
      </dsp:nvSpPr>
      <dsp:spPr>
        <a:xfrm>
          <a:off x="2536982" y="679733"/>
          <a:ext cx="2306347" cy="1383808"/>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Times New Roman" panose="02020603050405020304" pitchFamily="18" charset="0"/>
              <a:cs typeface="Times New Roman" panose="02020603050405020304" pitchFamily="18" charset="0"/>
            </a:rPr>
            <a:t>- having an appropriate level of informality. Factor #10.</a:t>
          </a:r>
          <a:endParaRPr lang="en-CA" sz="1800" b="0" i="0" kern="1200" dirty="0">
            <a:latin typeface="Times New Roman" panose="02020603050405020304" pitchFamily="18" charset="0"/>
            <a:cs typeface="Times New Roman" panose="02020603050405020304" pitchFamily="18" charset="0"/>
          </a:endParaRPr>
        </a:p>
      </dsp:txBody>
      <dsp:txXfrm>
        <a:off x="2536982" y="679733"/>
        <a:ext cx="2306347" cy="1383808"/>
      </dsp:txXfrm>
    </dsp:sp>
    <dsp:sp modelId="{1295C12D-A4FC-4BAF-B370-FDBDCFB3B659}">
      <dsp:nvSpPr>
        <dsp:cNvPr id="0" name=""/>
        <dsp:cNvSpPr/>
      </dsp:nvSpPr>
      <dsp:spPr>
        <a:xfrm>
          <a:off x="5073964" y="679733"/>
          <a:ext cx="2306347" cy="1383808"/>
        </a:xfrm>
        <a:prstGeom prst="rect">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 </a:t>
          </a:r>
          <a:r>
            <a:rPr lang="en-US" sz="1800" b="0" i="0" kern="1200" dirty="0">
              <a:latin typeface="Times New Roman" panose="02020603050405020304" pitchFamily="18" charset="0"/>
              <a:cs typeface="Times New Roman" panose="02020603050405020304" pitchFamily="18" charset="0"/>
            </a:rPr>
            <a:t>putting in place a clearly-understood organization structure. </a:t>
          </a:r>
          <a:br>
            <a:rPr lang="en-US" sz="1800" b="0" i="0" kern="1200" dirty="0">
              <a:latin typeface="Times New Roman" panose="02020603050405020304" pitchFamily="18" charset="0"/>
              <a:cs typeface="Times New Roman" panose="02020603050405020304" pitchFamily="18" charset="0"/>
            </a:rPr>
          </a:br>
          <a:r>
            <a:rPr lang="en-US" sz="1800" b="0" i="0" kern="1200" dirty="0">
              <a:latin typeface="Times New Roman" panose="02020603050405020304" pitchFamily="18" charset="0"/>
              <a:cs typeface="Times New Roman" panose="02020603050405020304" pitchFamily="18" charset="0"/>
            </a:rPr>
            <a:t>Factor #6.</a:t>
          </a:r>
          <a:endParaRPr lang="en-CA" sz="1800" b="0" i="0" kern="1200" dirty="0">
            <a:latin typeface="Times New Roman" panose="02020603050405020304" pitchFamily="18" charset="0"/>
            <a:cs typeface="Times New Roman" panose="02020603050405020304" pitchFamily="18" charset="0"/>
          </a:endParaRPr>
        </a:p>
      </dsp:txBody>
      <dsp:txXfrm>
        <a:off x="5073964" y="679733"/>
        <a:ext cx="2306347" cy="1383808"/>
      </dsp:txXfrm>
    </dsp:sp>
    <dsp:sp modelId="{B0C2371A-9FAC-46E9-99E7-3463E21CF028}">
      <dsp:nvSpPr>
        <dsp:cNvPr id="0" name=""/>
        <dsp:cNvSpPr/>
      </dsp:nvSpPr>
      <dsp:spPr>
        <a:xfrm>
          <a:off x="0" y="2294176"/>
          <a:ext cx="2306347" cy="1383808"/>
        </a:xfrm>
        <a:prstGeom prst="rect">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solidFill>
                <a:schemeClr val="tx1"/>
              </a:solidFill>
              <a:latin typeface="Times New Roman" panose="02020603050405020304" pitchFamily="18" charset="0"/>
              <a:cs typeface="Times New Roman" panose="02020603050405020304" pitchFamily="18" charset="0"/>
            </a:rPr>
            <a:t>- seeking participation, Factor #12.</a:t>
          </a:r>
          <a:endParaRPr lang="en-CA" sz="1800" b="0" i="0" kern="1200" dirty="0">
            <a:solidFill>
              <a:schemeClr val="tx1"/>
            </a:solidFill>
            <a:latin typeface="Times New Roman" panose="02020603050405020304" pitchFamily="18" charset="0"/>
            <a:cs typeface="Times New Roman" panose="02020603050405020304" pitchFamily="18" charset="0"/>
          </a:endParaRPr>
        </a:p>
      </dsp:txBody>
      <dsp:txXfrm>
        <a:off x="0" y="2294176"/>
        <a:ext cx="2306347" cy="1383808"/>
      </dsp:txXfrm>
    </dsp:sp>
    <dsp:sp modelId="{026BF820-6A25-45F9-B7F2-17741A95EDC5}">
      <dsp:nvSpPr>
        <dsp:cNvPr id="0" name=""/>
        <dsp:cNvSpPr/>
      </dsp:nvSpPr>
      <dsp:spPr>
        <a:xfrm>
          <a:off x="2536982" y="2294176"/>
          <a:ext cx="2306347" cy="1383808"/>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Times New Roman" panose="02020603050405020304" pitchFamily="18" charset="0"/>
              <a:cs typeface="Times New Roman" panose="02020603050405020304" pitchFamily="18" charset="0"/>
            </a:rPr>
            <a:t>- maximizing delegation with accountability and responsibility. </a:t>
          </a:r>
          <a:br>
            <a:rPr lang="en-US" sz="1800" b="0" i="0" kern="1200" dirty="0">
              <a:latin typeface="Times New Roman" panose="02020603050405020304" pitchFamily="18" charset="0"/>
              <a:cs typeface="Times New Roman" panose="02020603050405020304" pitchFamily="18" charset="0"/>
            </a:rPr>
          </a:br>
          <a:r>
            <a:rPr lang="en-US" sz="1800" b="0" i="0" kern="1200" dirty="0">
              <a:latin typeface="Times New Roman" panose="02020603050405020304" pitchFamily="18" charset="0"/>
              <a:cs typeface="Times New Roman" panose="02020603050405020304" pitchFamily="18" charset="0"/>
            </a:rPr>
            <a:t>Factors #13/18.</a:t>
          </a:r>
          <a:endParaRPr lang="en-CA" sz="1800" b="0" i="0" kern="1200" dirty="0">
            <a:latin typeface="Times New Roman" panose="02020603050405020304" pitchFamily="18" charset="0"/>
            <a:cs typeface="Times New Roman" panose="02020603050405020304" pitchFamily="18" charset="0"/>
          </a:endParaRPr>
        </a:p>
      </dsp:txBody>
      <dsp:txXfrm>
        <a:off x="2536982" y="2294176"/>
        <a:ext cx="2306347" cy="1383808"/>
      </dsp:txXfrm>
    </dsp:sp>
    <dsp:sp modelId="{BEB6B01E-E7E2-45E0-88F6-21F1BD6ED99A}">
      <dsp:nvSpPr>
        <dsp:cNvPr id="0" name=""/>
        <dsp:cNvSpPr/>
      </dsp:nvSpPr>
      <dsp:spPr>
        <a:xfrm>
          <a:off x="5073964" y="2294176"/>
          <a:ext cx="2306347" cy="1383808"/>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dirty="0">
              <a:latin typeface="Times New Roman" panose="02020603050405020304" pitchFamily="18" charset="0"/>
              <a:cs typeface="Times New Roman" panose="02020603050405020304" pitchFamily="18" charset="0"/>
            </a:rPr>
            <a:t>- showing an open  attitude to mergers and acquisitions. Factor #16.</a:t>
          </a:r>
          <a:endParaRPr lang="en-CA" sz="1800" b="0" i="0" kern="1200" dirty="0">
            <a:latin typeface="Times New Roman" panose="02020603050405020304" pitchFamily="18" charset="0"/>
            <a:cs typeface="Times New Roman" panose="02020603050405020304" pitchFamily="18" charset="0"/>
          </a:endParaRPr>
        </a:p>
      </dsp:txBody>
      <dsp:txXfrm>
        <a:off x="5073964" y="2294176"/>
        <a:ext cx="2306347" cy="13838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B2EC9-4B55-421D-AE61-FCEF8FDD8A37}">
      <dsp:nvSpPr>
        <dsp:cNvPr id="0" name=""/>
        <dsp:cNvSpPr/>
      </dsp:nvSpPr>
      <dsp:spPr>
        <a:xfrm>
          <a:off x="311821" y="58084"/>
          <a:ext cx="2581395" cy="1548837"/>
        </a:xfrm>
        <a:prstGeom prst="rect">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dirty="0">
              <a:latin typeface="Times New Roman" panose="02020603050405020304" pitchFamily="18" charset="0"/>
              <a:cs typeface="Times New Roman" panose="02020603050405020304" pitchFamily="18" charset="0"/>
            </a:rPr>
            <a:t>- profit, but with a ‘mid-term’ horizon, not always short-term. </a:t>
          </a:r>
          <a:br>
            <a:rPr lang="en-US" sz="2100" b="0" i="0" kern="1200" dirty="0">
              <a:latin typeface="Times New Roman" panose="02020603050405020304" pitchFamily="18" charset="0"/>
              <a:cs typeface="Times New Roman" panose="02020603050405020304" pitchFamily="18" charset="0"/>
            </a:rPr>
          </a:br>
          <a:r>
            <a:rPr lang="en-US" sz="2100" b="0" i="0" kern="1200" dirty="0">
              <a:latin typeface="Times New Roman" panose="02020603050405020304" pitchFamily="18" charset="0"/>
              <a:cs typeface="Times New Roman" panose="02020603050405020304" pitchFamily="18" charset="0"/>
            </a:rPr>
            <a:t>Factor #1.</a:t>
          </a:r>
          <a:endParaRPr lang="en-CA" sz="2100" b="0" i="0" kern="1200" dirty="0">
            <a:latin typeface="Times New Roman" panose="02020603050405020304" pitchFamily="18" charset="0"/>
            <a:cs typeface="Times New Roman" panose="02020603050405020304" pitchFamily="18" charset="0"/>
          </a:endParaRPr>
        </a:p>
      </dsp:txBody>
      <dsp:txXfrm>
        <a:off x="311821" y="58084"/>
        <a:ext cx="2581395" cy="1548837"/>
      </dsp:txXfrm>
    </dsp:sp>
    <dsp:sp modelId="{1B66D1A9-411E-4001-845E-7C58B362EF7E}">
      <dsp:nvSpPr>
        <dsp:cNvPr id="0" name=""/>
        <dsp:cNvSpPr/>
      </dsp:nvSpPr>
      <dsp:spPr>
        <a:xfrm>
          <a:off x="3129465" y="885"/>
          <a:ext cx="2581395" cy="1548837"/>
        </a:xfrm>
        <a:prstGeom prst="rect">
          <a:avLst/>
        </a:prstGeom>
        <a:solidFill>
          <a:srgbClr val="FF000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dirty="0">
              <a:latin typeface="Times New Roman" panose="02020603050405020304" pitchFamily="18" charset="0"/>
              <a:cs typeface="Times New Roman" panose="02020603050405020304" pitchFamily="18" charset="0"/>
            </a:rPr>
            <a:t>- having an acceptable risk profile for new investments. </a:t>
          </a:r>
          <a:br>
            <a:rPr lang="en-US" sz="2100" b="0" i="0" kern="1200" dirty="0">
              <a:latin typeface="Times New Roman" panose="02020603050405020304" pitchFamily="18" charset="0"/>
              <a:cs typeface="Times New Roman" panose="02020603050405020304" pitchFamily="18" charset="0"/>
            </a:rPr>
          </a:br>
          <a:r>
            <a:rPr lang="en-US" sz="2100" b="0" i="0" kern="1200" dirty="0">
              <a:latin typeface="Times New Roman" panose="02020603050405020304" pitchFamily="18" charset="0"/>
              <a:cs typeface="Times New Roman" panose="02020603050405020304" pitchFamily="18" charset="0"/>
            </a:rPr>
            <a:t>Factor #9. </a:t>
          </a:r>
          <a:endParaRPr lang="en-CA" sz="2100" b="0" i="0" kern="1200" dirty="0">
            <a:latin typeface="Times New Roman" panose="02020603050405020304" pitchFamily="18" charset="0"/>
            <a:cs typeface="Times New Roman" panose="02020603050405020304" pitchFamily="18" charset="0"/>
          </a:endParaRPr>
        </a:p>
      </dsp:txBody>
      <dsp:txXfrm>
        <a:off x="3129465" y="885"/>
        <a:ext cx="2581395" cy="1548837"/>
      </dsp:txXfrm>
    </dsp:sp>
    <dsp:sp modelId="{E2742562-6D8A-443E-9627-A747B834826C}">
      <dsp:nvSpPr>
        <dsp:cNvPr id="0" name=""/>
        <dsp:cNvSpPr/>
      </dsp:nvSpPr>
      <dsp:spPr>
        <a:xfrm>
          <a:off x="1709698" y="1807862"/>
          <a:ext cx="2581395" cy="1548837"/>
        </a:xfrm>
        <a:prstGeom prst="rect">
          <a:avLst/>
        </a:prstGeom>
        <a:solidFill>
          <a:schemeClr val="accent2"/>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solidFill>
                <a:schemeClr val="tx1"/>
              </a:solidFill>
              <a:latin typeface="Times New Roman" panose="02020603050405020304" pitchFamily="18" charset="0"/>
              <a:cs typeface="Times New Roman" panose="02020603050405020304" pitchFamily="18" charset="0"/>
            </a:rPr>
            <a:t>- planning but with targets established for innovation. </a:t>
          </a:r>
          <a:br>
            <a:rPr lang="en-US" sz="2000" b="0" i="0" kern="1200" dirty="0">
              <a:solidFill>
                <a:schemeClr val="tx1"/>
              </a:solidFill>
              <a:latin typeface="Times New Roman" panose="02020603050405020304" pitchFamily="18" charset="0"/>
              <a:cs typeface="Times New Roman" panose="02020603050405020304" pitchFamily="18" charset="0"/>
            </a:rPr>
          </a:br>
          <a:r>
            <a:rPr lang="en-US" sz="2000" b="0" i="0" kern="1200" dirty="0">
              <a:solidFill>
                <a:schemeClr val="tx1"/>
              </a:solidFill>
              <a:latin typeface="Times New Roman" panose="02020603050405020304" pitchFamily="18" charset="0"/>
              <a:cs typeface="Times New Roman" panose="02020603050405020304" pitchFamily="18" charset="0"/>
            </a:rPr>
            <a:t>Factor #2. </a:t>
          </a:r>
          <a:endParaRPr lang="en-CA" sz="2000" b="0" i="0" kern="1200" dirty="0">
            <a:solidFill>
              <a:schemeClr val="tx1"/>
            </a:solidFill>
            <a:latin typeface="Times New Roman" panose="02020603050405020304" pitchFamily="18" charset="0"/>
            <a:cs typeface="Times New Roman" panose="02020603050405020304" pitchFamily="18" charset="0"/>
          </a:endParaRPr>
        </a:p>
      </dsp:txBody>
      <dsp:txXfrm>
        <a:off x="1709698" y="1807862"/>
        <a:ext cx="2581395" cy="154883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B88B9A-2B20-4C51-8200-81DC594EB013}" type="datetimeFigureOut">
              <a:rPr lang="en-US" smtClean="0"/>
              <a:pPr/>
              <a:t>5/29/2020</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8C0410F-33E2-4FE2-B5A1-6267C3D83F6F}" type="slidenum">
              <a:rPr lang="en-CA" smtClean="0"/>
              <a:pPr/>
              <a:t>‹#›</a:t>
            </a:fld>
            <a:endParaRPr lang="en-CA"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1127D2-DD94-49D3-979A-1D47A3F5AC79}" type="datetimeFigureOut">
              <a:rPr lang="en-US" smtClean="0"/>
              <a:pPr/>
              <a:t>5/29/2020</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B08950-2FF6-40BD-B6D0-6D68C40A5F1D}" type="slidenum">
              <a:rPr lang="en-CA" smtClean="0"/>
              <a:pPr/>
              <a:t>‹#›</a:t>
            </a:fld>
            <a:endParaRPr lang="en-CA"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5FB08950-2FF6-40BD-B6D0-6D68C40A5F1D}" type="slidenum">
              <a:rPr lang="en-CA" smtClean="0"/>
              <a:pPr/>
              <a:t>5</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5FB08950-2FF6-40BD-B6D0-6D68C40A5F1D}" type="slidenum">
              <a:rPr lang="en-CA" smtClean="0"/>
              <a:pPr/>
              <a:t>7</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5FB08950-2FF6-40BD-B6D0-6D68C40A5F1D}" type="slidenum">
              <a:rPr lang="en-CA" smtClean="0"/>
              <a:pPr/>
              <a:t>19</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83031E02-684B-423F-93AA-37A1428E263D}" type="datetime1">
              <a:rPr lang="en-US" smtClean="0"/>
              <a:pPr/>
              <a:t>5/29/2020</a:t>
            </a:fld>
            <a:endParaRPr lang="en-CA" dirty="0"/>
          </a:p>
        </p:txBody>
      </p:sp>
      <p:sp>
        <p:nvSpPr>
          <p:cNvPr id="5" name="Footer Placeholder 4"/>
          <p:cNvSpPr>
            <a:spLocks noGrp="1"/>
          </p:cNvSpPr>
          <p:nvPr>
            <p:ph type="ftr" sz="quarter" idx="11"/>
          </p:nvPr>
        </p:nvSpPr>
        <p:spPr>
          <a:xfrm>
            <a:off x="533401" y="5936189"/>
            <a:ext cx="4021666" cy="365125"/>
          </a:xfrm>
        </p:spPr>
        <p:txBody>
          <a:bodyPr/>
          <a:lstStyle/>
          <a:p>
            <a:r>
              <a:rPr lang="en-CA"/>
              <a:t>Then [mid 1980s] and Now [2010]</a:t>
            </a:r>
            <a:endParaRPr lang="en-CA" dirty="0"/>
          </a:p>
        </p:txBody>
      </p:sp>
      <p:sp>
        <p:nvSpPr>
          <p:cNvPr id="6" name="Slide Number Placeholder 5"/>
          <p:cNvSpPr>
            <a:spLocks noGrp="1"/>
          </p:cNvSpPr>
          <p:nvPr>
            <p:ph type="sldNum" sz="quarter" idx="12"/>
          </p:nvPr>
        </p:nvSpPr>
        <p:spPr>
          <a:xfrm>
            <a:off x="7010399" y="2750337"/>
            <a:ext cx="1370293" cy="1356442"/>
          </a:xfrm>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3022552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D270D8-03FD-4CB2-87C4-1D1112D3230B}" type="datetime1">
              <a:rPr lang="en-US" smtClean="0"/>
              <a:pPr/>
              <a:t>5/29/2020</a:t>
            </a:fld>
            <a:endParaRPr lang="en-CA" dirty="0"/>
          </a:p>
        </p:txBody>
      </p:sp>
      <p:sp>
        <p:nvSpPr>
          <p:cNvPr id="6" name="Footer Placeholder 5"/>
          <p:cNvSpPr>
            <a:spLocks noGrp="1"/>
          </p:cNvSpPr>
          <p:nvPr>
            <p:ph type="ftr" sz="quarter" idx="11"/>
          </p:nvPr>
        </p:nvSpPr>
        <p:spPr/>
        <p:txBody>
          <a:bodyPr/>
          <a:lstStyle/>
          <a:p>
            <a:r>
              <a:rPr lang="en-CA"/>
              <a:t>Then [mid 1980s] and Now [2010]</a:t>
            </a:r>
            <a:endParaRPr lang="en-CA" dirty="0"/>
          </a:p>
        </p:txBody>
      </p:sp>
      <p:sp>
        <p:nvSpPr>
          <p:cNvPr id="7" name="Slide Number Placeholder 6"/>
          <p:cNvSpPr>
            <a:spLocks noGrp="1"/>
          </p:cNvSpPr>
          <p:nvPr>
            <p:ph type="sldNum" sz="quarter" idx="12"/>
          </p:nvPr>
        </p:nvSpPr>
        <p:spPr>
          <a:xfrm>
            <a:off x="7856438" y="4711310"/>
            <a:ext cx="1149836" cy="1090789"/>
          </a:xfrm>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321382030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D270D8-03FD-4CB2-87C4-1D1112D3230B}" type="datetime1">
              <a:rPr lang="en-US" smtClean="0"/>
              <a:pPr/>
              <a:t>5/29/2020</a:t>
            </a:fld>
            <a:endParaRPr lang="en-CA" dirty="0"/>
          </a:p>
        </p:txBody>
      </p:sp>
      <p:sp>
        <p:nvSpPr>
          <p:cNvPr id="6" name="Footer Placeholder 5"/>
          <p:cNvSpPr>
            <a:spLocks noGrp="1"/>
          </p:cNvSpPr>
          <p:nvPr>
            <p:ph type="ftr" sz="quarter" idx="11"/>
          </p:nvPr>
        </p:nvSpPr>
        <p:spPr/>
        <p:txBody>
          <a:bodyPr/>
          <a:lstStyle/>
          <a:p>
            <a:r>
              <a:rPr lang="en-CA"/>
              <a:t>Then [mid 1980s] and Now [2010]</a:t>
            </a:r>
            <a:endParaRPr lang="en-CA" dirty="0"/>
          </a:p>
        </p:txBody>
      </p:sp>
      <p:sp>
        <p:nvSpPr>
          <p:cNvPr id="7" name="Slide Number Placeholder 6"/>
          <p:cNvSpPr>
            <a:spLocks noGrp="1"/>
          </p:cNvSpPr>
          <p:nvPr>
            <p:ph type="sldNum" sz="quarter" idx="12"/>
          </p:nvPr>
        </p:nvSpPr>
        <p:spPr>
          <a:xfrm>
            <a:off x="7856438" y="4711616"/>
            <a:ext cx="1149836" cy="1090789"/>
          </a:xfrm>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210207204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D270D8-03FD-4CB2-87C4-1D1112D3230B}" type="datetime1">
              <a:rPr lang="en-US" smtClean="0"/>
              <a:pPr/>
              <a:t>5/29/2020</a:t>
            </a:fld>
            <a:endParaRPr lang="en-CA" dirty="0"/>
          </a:p>
        </p:txBody>
      </p:sp>
      <p:sp>
        <p:nvSpPr>
          <p:cNvPr id="6" name="Footer Placeholder 5"/>
          <p:cNvSpPr>
            <a:spLocks noGrp="1"/>
          </p:cNvSpPr>
          <p:nvPr>
            <p:ph type="ftr" sz="quarter" idx="11"/>
          </p:nvPr>
        </p:nvSpPr>
        <p:spPr/>
        <p:txBody>
          <a:bodyPr/>
          <a:lstStyle/>
          <a:p>
            <a:r>
              <a:rPr lang="en-CA"/>
              <a:t>Then [mid 1980s] and Now [2010]</a:t>
            </a:r>
            <a:endParaRPr lang="en-CA" dirty="0"/>
          </a:p>
        </p:txBody>
      </p:sp>
      <p:sp>
        <p:nvSpPr>
          <p:cNvPr id="7" name="Slide Number Placeholder 6"/>
          <p:cNvSpPr>
            <a:spLocks noGrp="1"/>
          </p:cNvSpPr>
          <p:nvPr>
            <p:ph type="sldNum" sz="quarter" idx="12"/>
          </p:nvPr>
        </p:nvSpPr>
        <p:spPr>
          <a:xfrm>
            <a:off x="7856438" y="4709926"/>
            <a:ext cx="1149836" cy="1090789"/>
          </a:xfrm>
        </p:spPr>
        <p:txBody>
          <a:bodyPr/>
          <a:lstStyle/>
          <a:p>
            <a:fld id="{7721287D-FF08-451F-8F96-E94528077250}" type="slidenum">
              <a:rPr lang="en-CA" smtClean="0"/>
              <a:pPr/>
              <a:t>‹#›</a:t>
            </a:fld>
            <a:endParaRPr lang="en-CA"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5565283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1D270D8-03FD-4CB2-87C4-1D1112D3230B}" type="datetime1">
              <a:rPr lang="en-US" smtClean="0"/>
              <a:pPr/>
              <a:t>5/29/2020</a:t>
            </a:fld>
            <a:endParaRPr lang="en-CA" dirty="0"/>
          </a:p>
        </p:txBody>
      </p:sp>
      <p:sp>
        <p:nvSpPr>
          <p:cNvPr id="6" name="Footer Placeholder 5"/>
          <p:cNvSpPr>
            <a:spLocks noGrp="1"/>
          </p:cNvSpPr>
          <p:nvPr>
            <p:ph type="ftr" sz="quarter" idx="11"/>
          </p:nvPr>
        </p:nvSpPr>
        <p:spPr/>
        <p:txBody>
          <a:bodyPr/>
          <a:lstStyle/>
          <a:p>
            <a:r>
              <a:rPr lang="en-CA"/>
              <a:t>Then [mid 1980s] and Now [2010]</a:t>
            </a:r>
            <a:endParaRPr lang="en-CA" dirty="0"/>
          </a:p>
        </p:txBody>
      </p:sp>
      <p:sp>
        <p:nvSpPr>
          <p:cNvPr id="7" name="Slide Number Placeholder 6"/>
          <p:cNvSpPr>
            <a:spLocks noGrp="1"/>
          </p:cNvSpPr>
          <p:nvPr>
            <p:ph type="sldNum" sz="quarter" idx="12"/>
          </p:nvPr>
        </p:nvSpPr>
        <p:spPr>
          <a:xfrm>
            <a:off x="7856438" y="4709926"/>
            <a:ext cx="1149836" cy="1090789"/>
          </a:xfrm>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90792268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1D270D8-03FD-4CB2-87C4-1D1112D3230B}" type="datetime1">
              <a:rPr lang="en-US" smtClean="0"/>
              <a:pPr/>
              <a:t>5/29/2020</a:t>
            </a:fld>
            <a:endParaRPr lang="en-CA" dirty="0"/>
          </a:p>
        </p:txBody>
      </p:sp>
      <p:sp>
        <p:nvSpPr>
          <p:cNvPr id="4" name="Footer Placeholder 3"/>
          <p:cNvSpPr>
            <a:spLocks noGrp="1"/>
          </p:cNvSpPr>
          <p:nvPr>
            <p:ph type="ftr" sz="quarter" idx="11"/>
          </p:nvPr>
        </p:nvSpPr>
        <p:spPr/>
        <p:txBody>
          <a:bodyPr/>
          <a:lstStyle/>
          <a:p>
            <a:r>
              <a:rPr lang="en-CA"/>
              <a:t>Then [mid 1980s] and Now [2010]</a:t>
            </a:r>
            <a:endParaRPr lang="en-CA" dirty="0"/>
          </a:p>
        </p:txBody>
      </p:sp>
      <p:sp>
        <p:nvSpPr>
          <p:cNvPr id="5" name="Slide Number Placeholder 4"/>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413491318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1D270D8-03FD-4CB2-87C4-1D1112D3230B}" type="datetime1">
              <a:rPr lang="en-US" smtClean="0"/>
              <a:pPr/>
              <a:t>5/29/2020</a:t>
            </a:fld>
            <a:endParaRPr lang="en-CA" dirty="0"/>
          </a:p>
        </p:txBody>
      </p:sp>
      <p:sp>
        <p:nvSpPr>
          <p:cNvPr id="4" name="Footer Placeholder 3"/>
          <p:cNvSpPr>
            <a:spLocks noGrp="1"/>
          </p:cNvSpPr>
          <p:nvPr>
            <p:ph type="ftr" sz="quarter" idx="11"/>
          </p:nvPr>
        </p:nvSpPr>
        <p:spPr/>
        <p:txBody>
          <a:bodyPr/>
          <a:lstStyle/>
          <a:p>
            <a:r>
              <a:rPr lang="en-CA"/>
              <a:t>Then [mid 1980s] and Now [2010]</a:t>
            </a:r>
            <a:endParaRPr lang="en-CA" dirty="0"/>
          </a:p>
        </p:txBody>
      </p:sp>
      <p:sp>
        <p:nvSpPr>
          <p:cNvPr id="5" name="Slide Number Placeholder 4"/>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388988431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CEA9D9-4AEE-4BCE-A6D4-B75F92BCD6AE}" type="datetime1">
              <a:rPr lang="en-US" smtClean="0"/>
              <a:pPr/>
              <a:t>5/29/2020</a:t>
            </a:fld>
            <a:endParaRPr lang="en-CA" dirty="0"/>
          </a:p>
        </p:txBody>
      </p:sp>
      <p:sp>
        <p:nvSpPr>
          <p:cNvPr id="5" name="Footer Placeholder 4"/>
          <p:cNvSpPr>
            <a:spLocks noGrp="1"/>
          </p:cNvSpPr>
          <p:nvPr>
            <p:ph type="ftr" sz="quarter" idx="11"/>
          </p:nvPr>
        </p:nvSpPr>
        <p:spPr/>
        <p:txBody>
          <a:bodyPr/>
          <a:lstStyle/>
          <a:p>
            <a:r>
              <a:rPr lang="en-CA"/>
              <a:t>Then [mid 1980s] and Now [2010]</a:t>
            </a:r>
            <a:endParaRPr lang="en-CA" dirty="0"/>
          </a:p>
        </p:txBody>
      </p:sp>
      <p:sp>
        <p:nvSpPr>
          <p:cNvPr id="6" name="Slide Number Placeholder 5"/>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2663534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8D659AC9-707C-4970-A242-C9A9D9609D17}" type="datetime1">
              <a:rPr lang="en-US" smtClean="0"/>
              <a:pPr/>
              <a:t>5/29/2020</a:t>
            </a:fld>
            <a:endParaRPr lang="en-CA" dirty="0"/>
          </a:p>
        </p:txBody>
      </p:sp>
      <p:sp>
        <p:nvSpPr>
          <p:cNvPr id="5" name="Footer Placeholder 4"/>
          <p:cNvSpPr>
            <a:spLocks noGrp="1"/>
          </p:cNvSpPr>
          <p:nvPr>
            <p:ph type="ftr" sz="quarter" idx="11"/>
          </p:nvPr>
        </p:nvSpPr>
        <p:spPr>
          <a:xfrm>
            <a:off x="510241" y="5936189"/>
            <a:ext cx="4518959" cy="365125"/>
          </a:xfrm>
        </p:spPr>
        <p:txBody>
          <a:bodyPr/>
          <a:lstStyle/>
          <a:p>
            <a:r>
              <a:rPr lang="en-CA"/>
              <a:t>Then [mid 1980s] and Now [2010]</a:t>
            </a:r>
            <a:endParaRPr lang="en-CA"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3429778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endParaRPr lang="en-CA"/>
          </a:p>
        </p:txBody>
      </p:sp>
      <p:sp>
        <p:nvSpPr>
          <p:cNvPr id="3" name="Table Placeholder 2"/>
          <p:cNvSpPr>
            <a:spLocks noGrp="1"/>
          </p:cNvSpPr>
          <p:nvPr>
            <p:ph type="tbl" idx="1"/>
          </p:nvPr>
        </p:nvSpPr>
        <p:spPr>
          <a:xfrm>
            <a:off x="838200" y="2362200"/>
            <a:ext cx="7693025" cy="3724275"/>
          </a:xfrm>
        </p:spPr>
        <p:txBody>
          <a:bodyPr/>
          <a:lstStyle/>
          <a:p>
            <a:pPr lvl="0"/>
            <a:endParaRPr lang="en-CA" noProof="0" dirty="0"/>
          </a:p>
        </p:txBody>
      </p:sp>
      <p:sp>
        <p:nvSpPr>
          <p:cNvPr id="4" name="Rectangle 11"/>
          <p:cNvSpPr>
            <a:spLocks noGrp="1" noChangeArrowheads="1"/>
          </p:cNvSpPr>
          <p:nvPr>
            <p:ph type="dt" sz="half" idx="10"/>
          </p:nvPr>
        </p:nvSpPr>
        <p:spPr>
          <a:ln/>
        </p:spPr>
        <p:txBody>
          <a:bodyPr/>
          <a:lstStyle>
            <a:lvl1pPr>
              <a:defRPr/>
            </a:lvl1pPr>
          </a:lstStyle>
          <a:p>
            <a:pPr>
              <a:defRPr/>
            </a:pPr>
            <a:fld id="{F2061F25-4428-463B-B9AF-5307E3B2FEB3}" type="datetime1">
              <a:rPr lang="en-US" smtClean="0"/>
              <a:pPr>
                <a:defRPr/>
              </a:pPr>
              <a:t>5/29/2020</a:t>
            </a:fld>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CA" dirty="0"/>
              <a:t>Then [mid 1980s] and Now [2010]</a:t>
            </a: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968AD149-E33C-4A19-A30E-1A0E9BF60C0B}" type="slidenum">
              <a:rPr lang="en-US"/>
              <a:pPr>
                <a:defRPr/>
              </a:pPr>
              <a:t>‹#›</a:t>
            </a:fld>
            <a:endParaRPr lang="en-US" dirty="0"/>
          </a:p>
        </p:txBody>
      </p:sp>
    </p:spTree>
    <p:extLst>
      <p:ext uri="{BB962C8B-B14F-4D97-AF65-F5344CB8AC3E}">
        <p14:creationId xmlns:p14="http://schemas.microsoft.com/office/powerpoint/2010/main" val="2669075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CD8CE8-1C70-4F4A-BB13-83CFCBD745DF}" type="datetime1">
              <a:rPr lang="en-US" smtClean="0"/>
              <a:pPr/>
              <a:t>5/29/2020</a:t>
            </a:fld>
            <a:endParaRPr lang="en-CA" dirty="0"/>
          </a:p>
        </p:txBody>
      </p:sp>
      <p:sp>
        <p:nvSpPr>
          <p:cNvPr id="5" name="Footer Placeholder 4"/>
          <p:cNvSpPr>
            <a:spLocks noGrp="1"/>
          </p:cNvSpPr>
          <p:nvPr>
            <p:ph type="ftr" sz="quarter" idx="11"/>
          </p:nvPr>
        </p:nvSpPr>
        <p:spPr/>
        <p:txBody>
          <a:bodyPr/>
          <a:lstStyle/>
          <a:p>
            <a:r>
              <a:rPr lang="en-CA"/>
              <a:t>Then [mid 1980s] and Now [2010]</a:t>
            </a:r>
            <a:endParaRPr lang="en-CA" dirty="0"/>
          </a:p>
        </p:txBody>
      </p:sp>
      <p:sp>
        <p:nvSpPr>
          <p:cNvPr id="6" name="Slide Number Placeholder 5"/>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129453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6E29E46F-4E07-4E2E-A17D-77A8D41C3651}" type="datetime1">
              <a:rPr lang="en-US" smtClean="0"/>
              <a:pPr/>
              <a:t>5/29/2020</a:t>
            </a:fld>
            <a:endParaRPr lang="en-CA" dirty="0"/>
          </a:p>
        </p:txBody>
      </p:sp>
      <p:sp>
        <p:nvSpPr>
          <p:cNvPr id="5" name="Footer Placeholder 4"/>
          <p:cNvSpPr>
            <a:spLocks noGrp="1"/>
          </p:cNvSpPr>
          <p:nvPr>
            <p:ph type="ftr" sz="quarter" idx="11"/>
          </p:nvPr>
        </p:nvSpPr>
        <p:spPr>
          <a:xfrm>
            <a:off x="533400" y="5936189"/>
            <a:ext cx="4834673" cy="365125"/>
          </a:xfrm>
        </p:spPr>
        <p:txBody>
          <a:bodyPr/>
          <a:lstStyle/>
          <a:p>
            <a:r>
              <a:rPr lang="en-CA"/>
              <a:t>Then [mid 1980s] and Now [2010]</a:t>
            </a:r>
            <a:endParaRPr lang="en-CA" dirty="0"/>
          </a:p>
        </p:txBody>
      </p:sp>
      <p:sp>
        <p:nvSpPr>
          <p:cNvPr id="6" name="Slide Number Placeholder 5"/>
          <p:cNvSpPr>
            <a:spLocks noGrp="1"/>
          </p:cNvSpPr>
          <p:nvPr>
            <p:ph type="sldNum" sz="quarter" idx="12"/>
          </p:nvPr>
        </p:nvSpPr>
        <p:spPr>
          <a:xfrm>
            <a:off x="7856438" y="2869896"/>
            <a:ext cx="1149836" cy="1090789"/>
          </a:xfrm>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1467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173D3A-CC9D-4937-8628-CDC9F59DDC73}" type="datetime1">
              <a:rPr lang="en-US" smtClean="0"/>
              <a:pPr/>
              <a:t>5/29/2020</a:t>
            </a:fld>
            <a:endParaRPr lang="en-CA" dirty="0"/>
          </a:p>
        </p:txBody>
      </p:sp>
      <p:sp>
        <p:nvSpPr>
          <p:cNvPr id="6" name="Footer Placeholder 5"/>
          <p:cNvSpPr>
            <a:spLocks noGrp="1"/>
          </p:cNvSpPr>
          <p:nvPr>
            <p:ph type="ftr" sz="quarter" idx="11"/>
          </p:nvPr>
        </p:nvSpPr>
        <p:spPr/>
        <p:txBody>
          <a:bodyPr/>
          <a:lstStyle/>
          <a:p>
            <a:r>
              <a:rPr lang="en-CA"/>
              <a:t>Then [mid 1980s] and Now [2010]</a:t>
            </a:r>
            <a:endParaRPr lang="en-CA" dirty="0"/>
          </a:p>
        </p:txBody>
      </p:sp>
      <p:sp>
        <p:nvSpPr>
          <p:cNvPr id="7" name="Slide Number Placeholder 6"/>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4311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9D6BEB-A397-4494-BDBA-E772632BBF02}" type="datetime1">
              <a:rPr lang="en-US" smtClean="0"/>
              <a:pPr/>
              <a:t>5/29/2020</a:t>
            </a:fld>
            <a:endParaRPr lang="en-CA" dirty="0"/>
          </a:p>
        </p:txBody>
      </p:sp>
      <p:sp>
        <p:nvSpPr>
          <p:cNvPr id="8" name="Footer Placeholder 7"/>
          <p:cNvSpPr>
            <a:spLocks noGrp="1"/>
          </p:cNvSpPr>
          <p:nvPr>
            <p:ph type="ftr" sz="quarter" idx="11"/>
          </p:nvPr>
        </p:nvSpPr>
        <p:spPr/>
        <p:txBody>
          <a:bodyPr/>
          <a:lstStyle/>
          <a:p>
            <a:r>
              <a:rPr lang="en-CA"/>
              <a:t>Then [mid 1980s] and Now [2010]</a:t>
            </a:r>
            <a:endParaRPr lang="en-CA" dirty="0"/>
          </a:p>
        </p:txBody>
      </p:sp>
      <p:sp>
        <p:nvSpPr>
          <p:cNvPr id="9" name="Slide Number Placeholder 8"/>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368871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908408-086C-4F23-AE71-FC2E1F82BA0D}" type="datetime1">
              <a:rPr lang="en-US" smtClean="0"/>
              <a:pPr/>
              <a:t>5/29/2020</a:t>
            </a:fld>
            <a:endParaRPr lang="en-CA" dirty="0"/>
          </a:p>
        </p:txBody>
      </p:sp>
      <p:sp>
        <p:nvSpPr>
          <p:cNvPr id="4" name="Footer Placeholder 3"/>
          <p:cNvSpPr>
            <a:spLocks noGrp="1"/>
          </p:cNvSpPr>
          <p:nvPr>
            <p:ph type="ftr" sz="quarter" idx="11"/>
          </p:nvPr>
        </p:nvSpPr>
        <p:spPr/>
        <p:txBody>
          <a:bodyPr/>
          <a:lstStyle/>
          <a:p>
            <a:r>
              <a:rPr lang="en-CA"/>
              <a:t>Then [mid 1980s] and Now [2010]</a:t>
            </a:r>
            <a:endParaRPr lang="en-CA" dirty="0"/>
          </a:p>
        </p:txBody>
      </p:sp>
      <p:sp>
        <p:nvSpPr>
          <p:cNvPr id="5" name="Slide Number Placeholder 4"/>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45910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A0483AD-9033-401D-95A1-F6F4DF22BE91}" type="datetime1">
              <a:rPr lang="en-US" smtClean="0"/>
              <a:pPr/>
              <a:t>5/29/2020</a:t>
            </a:fld>
            <a:endParaRPr lang="en-CA" dirty="0"/>
          </a:p>
        </p:txBody>
      </p:sp>
      <p:sp>
        <p:nvSpPr>
          <p:cNvPr id="3" name="Footer Placeholder 2"/>
          <p:cNvSpPr>
            <a:spLocks noGrp="1"/>
          </p:cNvSpPr>
          <p:nvPr>
            <p:ph type="ftr" sz="quarter" idx="11"/>
          </p:nvPr>
        </p:nvSpPr>
        <p:spPr/>
        <p:txBody>
          <a:bodyPr/>
          <a:lstStyle/>
          <a:p>
            <a:r>
              <a:rPr lang="en-CA"/>
              <a:t>Then [mid 1980s] and Now [2010]</a:t>
            </a:r>
            <a:endParaRPr lang="en-CA" dirty="0"/>
          </a:p>
        </p:txBody>
      </p:sp>
      <p:sp>
        <p:nvSpPr>
          <p:cNvPr id="4" name="Slide Number Placeholder 3"/>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157808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896C47-939F-41C2-8274-B12A7F571C9A}" type="datetime1">
              <a:rPr lang="en-US" smtClean="0"/>
              <a:pPr/>
              <a:t>5/29/2020</a:t>
            </a:fld>
            <a:endParaRPr lang="en-CA" dirty="0"/>
          </a:p>
        </p:txBody>
      </p:sp>
      <p:sp>
        <p:nvSpPr>
          <p:cNvPr id="6" name="Footer Placeholder 5"/>
          <p:cNvSpPr>
            <a:spLocks noGrp="1"/>
          </p:cNvSpPr>
          <p:nvPr>
            <p:ph type="ftr" sz="quarter" idx="11"/>
          </p:nvPr>
        </p:nvSpPr>
        <p:spPr/>
        <p:txBody>
          <a:bodyPr/>
          <a:lstStyle/>
          <a:p>
            <a:r>
              <a:rPr lang="en-CA"/>
              <a:t>Then [mid 1980s] and Now [2010]</a:t>
            </a:r>
            <a:endParaRPr lang="en-CA" dirty="0"/>
          </a:p>
        </p:txBody>
      </p:sp>
      <p:sp>
        <p:nvSpPr>
          <p:cNvPr id="7" name="Slide Number Placeholder 6"/>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198213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0C855C-0FC4-418A-9AED-77D8D2C1BC42}" type="datetime1">
              <a:rPr lang="en-US" smtClean="0"/>
              <a:pPr/>
              <a:t>5/29/2020</a:t>
            </a:fld>
            <a:endParaRPr lang="en-CA" dirty="0"/>
          </a:p>
        </p:txBody>
      </p:sp>
      <p:sp>
        <p:nvSpPr>
          <p:cNvPr id="6" name="Footer Placeholder 5"/>
          <p:cNvSpPr>
            <a:spLocks noGrp="1"/>
          </p:cNvSpPr>
          <p:nvPr>
            <p:ph type="ftr" sz="quarter" idx="11"/>
          </p:nvPr>
        </p:nvSpPr>
        <p:spPr/>
        <p:txBody>
          <a:bodyPr/>
          <a:lstStyle/>
          <a:p>
            <a:r>
              <a:rPr lang="en-CA"/>
              <a:t>Then [mid 1980s] and Now [2010]</a:t>
            </a:r>
            <a:endParaRPr lang="en-CA" dirty="0"/>
          </a:p>
        </p:txBody>
      </p:sp>
      <p:sp>
        <p:nvSpPr>
          <p:cNvPr id="7" name="Slide Number Placeholder 6"/>
          <p:cNvSpPr>
            <a:spLocks noGrp="1"/>
          </p:cNvSpPr>
          <p:nvPr>
            <p:ph type="sldNum" sz="quarter" idx="12"/>
          </p:nvPr>
        </p:nvSpPr>
        <p:spPr/>
        <p:txBody>
          <a:body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1215582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20">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D270D8-03FD-4CB2-87C4-1D1112D3230B}" type="datetime1">
              <a:rPr lang="en-US" smtClean="0"/>
              <a:pPr/>
              <a:t>5/29/2020</a:t>
            </a:fld>
            <a:endParaRPr lang="en-CA"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CA"/>
              <a:t>Then [mid 1980s] and Now [2010]</a:t>
            </a:r>
            <a:endParaRPr lang="en-CA"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721287D-FF08-451F-8F96-E94528077250}" type="slidenum">
              <a:rPr lang="en-CA" smtClean="0"/>
              <a:pPr/>
              <a:t>‹#›</a:t>
            </a:fld>
            <a:endParaRPr lang="en-CA" dirty="0"/>
          </a:p>
        </p:txBody>
      </p:sp>
    </p:spTree>
    <p:extLst>
      <p:ext uri="{BB962C8B-B14F-4D97-AF65-F5344CB8AC3E}">
        <p14:creationId xmlns:p14="http://schemas.microsoft.com/office/powerpoint/2010/main" val="3552872094"/>
      </p:ext>
    </p:extLst>
  </p:cSld>
  <p:clrMap bg1="dk1" tx1="lt1" bg2="dk2" tx2="lt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 id="2147483914" r:id="rId13"/>
    <p:sldLayoutId id="2147483915" r:id="rId14"/>
    <p:sldLayoutId id="2147483916" r:id="rId15"/>
    <p:sldLayoutId id="2147483917" r:id="rId16"/>
    <p:sldLayoutId id="2147483918" r:id="rId17"/>
    <p:sldLayoutId id="2147483919" r:id="rId18"/>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Probation_(workplace)" TargetMode="External"/><Relationship Id="rId2" Type="http://schemas.openxmlformats.org/officeDocument/2006/relationships/hyperlink" Target="http://en.wikipedia.org/wiki/Permanent_employmen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Seniority" TargetMode="External"/><Relationship Id="rId2" Type="http://schemas.openxmlformats.org/officeDocument/2006/relationships/hyperlink" Target="http://en.wikipedia.org/wiki/Promotion_(rank)" TargetMode="External"/><Relationship Id="rId1" Type="http://schemas.openxmlformats.org/officeDocument/2006/relationships/slideLayout" Target="../slideLayouts/slideLayout2.xml"/><Relationship Id="rId5" Type="http://schemas.openxmlformats.org/officeDocument/2006/relationships/hyperlink" Target="http://en.wikipedia.org/wiki/Social_security" TargetMode="External"/><Relationship Id="rId4" Type="http://schemas.openxmlformats.org/officeDocument/2006/relationships/hyperlink" Target="http://en.wikipedia.org/wiki/Retiremen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Unemployment_rate" TargetMode="External"/><Relationship Id="rId2" Type="http://schemas.openxmlformats.org/officeDocument/2006/relationships/hyperlink" Target="http://en.wikipedia.org/wiki/Japanese_asset_price_bubble" TargetMode="External"/><Relationship Id="rId1" Type="http://schemas.openxmlformats.org/officeDocument/2006/relationships/slideLayout" Target="../slideLayouts/slideLayout2.xml"/><Relationship Id="rId6" Type="http://schemas.openxmlformats.org/officeDocument/2006/relationships/hyperlink" Target="http://en.wikipedia.org/wiki/Strike_action" TargetMode="External"/><Relationship Id="rId5" Type="http://schemas.openxmlformats.org/officeDocument/2006/relationships/hyperlink" Target="http://en.wikipedia.org/wiki/Labor_unions_in_Japan" TargetMode="External"/><Relationship Id="rId4" Type="http://schemas.openxmlformats.org/officeDocument/2006/relationships/hyperlink" Target="http://en.wikipedia.org/wiki/Company_union"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corporateinnovationonline.com/"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www.corporateinnovationonline.com/"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www.corporateinnovationonline.com/"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hyperlink" Target="http://www.corporateinnovationonline.com/" TargetMode="Externa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hyperlink" Target="http://www.corporateinnovationonline.com/" TargetMode="Externa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36912"/>
            <a:ext cx="6069268" cy="1373070"/>
          </a:xfrm>
        </p:spPr>
        <p:txBody>
          <a:bodyPr>
            <a:normAutofit fontScale="90000"/>
          </a:bodyPr>
          <a:lstStyle/>
          <a:p>
            <a:pPr algn="l"/>
            <a:r>
              <a:rPr lang="en-US" sz="3200" dirty="0">
                <a:latin typeface="Times New Roman" pitchFamily="18" charset="0"/>
                <a:cs typeface="Times New Roman" pitchFamily="18" charset="0"/>
              </a:rPr>
              <a:t>Japanese management culture and a link to poor economic performance.</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A release of a previously posted report</a:t>
            </a:r>
            <a:endParaRPr lang="en-CA" sz="3200" dirty="0">
              <a:latin typeface="Times New Roman" pitchFamily="18" charset="0"/>
              <a:cs typeface="Times New Roman" pitchFamily="18" charset="0"/>
            </a:endParaRPr>
          </a:p>
        </p:txBody>
      </p:sp>
      <p:sp>
        <p:nvSpPr>
          <p:cNvPr id="3" name="Subtitle 2"/>
          <p:cNvSpPr>
            <a:spLocks noGrp="1"/>
          </p:cNvSpPr>
          <p:nvPr>
            <p:ph type="subTitle" idx="1"/>
          </p:nvPr>
        </p:nvSpPr>
        <p:spPr>
          <a:xfrm>
            <a:off x="1259632" y="4509120"/>
            <a:ext cx="6400800" cy="1752600"/>
          </a:xfrm>
        </p:spPr>
        <p:txBody>
          <a:bodyPr>
            <a:noAutofit/>
          </a:bodyPr>
          <a:lstStyle/>
          <a:p>
            <a:pPr algn="l"/>
            <a:r>
              <a:rPr lang="en-US" sz="1400" dirty="0">
                <a:latin typeface="Times New Roman" panose="02020603050405020304" pitchFamily="18" charset="0"/>
                <a:cs typeface="Times New Roman" panose="02020603050405020304" pitchFamily="18" charset="0"/>
              </a:rPr>
              <a:t>Then [mid 1980’s] and now [2010].</a:t>
            </a:r>
          </a:p>
          <a:p>
            <a:pPr algn="l"/>
            <a:r>
              <a:rPr lang="en-US" sz="1400" dirty="0">
                <a:solidFill>
                  <a:schemeClr val="tx1"/>
                </a:solidFill>
                <a:latin typeface="Times New Roman" panose="02020603050405020304" pitchFamily="18" charset="0"/>
                <a:cs typeface="Times New Roman" panose="02020603050405020304" pitchFamily="18" charset="0"/>
              </a:rPr>
              <a:t>A focus on characteristics of the Japanese management style and culture and their impact on innovation and national economic growth.</a:t>
            </a:r>
            <a:endParaRPr lang="en-US" sz="1400" dirty="0">
              <a:latin typeface="Times New Roman" panose="02020603050405020304" pitchFamily="18" charset="0"/>
              <a:cs typeface="Times New Roman" panose="02020603050405020304" pitchFamily="18" charset="0"/>
            </a:endParaRPr>
          </a:p>
          <a:p>
            <a:pPr algn="l"/>
            <a:r>
              <a:rPr lang="en-US" sz="1400" dirty="0">
                <a:solidFill>
                  <a:schemeClr val="tx1"/>
                </a:solidFill>
                <a:latin typeface="Times New Roman" panose="02020603050405020304" pitchFamily="18" charset="0"/>
                <a:cs typeface="Times New Roman" panose="02020603050405020304" pitchFamily="18" charset="0"/>
              </a:rPr>
              <a:t>A  CIO paper</a:t>
            </a:r>
          </a:p>
          <a:p>
            <a:pPr algn="l"/>
            <a:r>
              <a:rPr lang="en-US" sz="1400" dirty="0">
                <a:solidFill>
                  <a:schemeClr val="tx1"/>
                </a:solidFill>
                <a:latin typeface="Times New Roman" panose="02020603050405020304" pitchFamily="18" charset="0"/>
                <a:cs typeface="Times New Roman" panose="02020603050405020304" pitchFamily="18" charset="0"/>
              </a:rPr>
              <a:t>Published originally; January 2010</a:t>
            </a:r>
          </a:p>
          <a:p>
            <a:pPr algn="l"/>
            <a:r>
              <a:rPr lang="en-US" sz="1400" dirty="0">
                <a:solidFill>
                  <a:schemeClr val="tx1"/>
                </a:solidFill>
                <a:latin typeface="Times New Roman" panose="02020603050405020304" pitchFamily="18" charset="0"/>
                <a:cs typeface="Times New Roman" panose="02020603050405020304" pitchFamily="18" charset="0"/>
              </a:rPr>
              <a:t>Republished; April 2017 – not much has changed – but should.</a:t>
            </a:r>
            <a:endParaRPr lang="en-CA" sz="1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AutoShape 5"/>
          <p:cNvSpPr>
            <a:spLocks noGrp="1" noChangeArrowheads="1"/>
          </p:cNvSpPr>
          <p:nvPr>
            <p:ph type="title"/>
          </p:nvPr>
        </p:nvSpPr>
        <p:spPr>
          <a:xfrm>
            <a:off x="0" y="714360"/>
            <a:ext cx="7498080" cy="1143000"/>
          </a:xfrm>
        </p:spPr>
        <p:txBody>
          <a:bodyPr>
            <a:normAutofit fontScale="90000"/>
          </a:bodyPr>
          <a:lstStyle/>
          <a:p>
            <a:pPr algn="l"/>
            <a:r>
              <a:rPr lang="en-US" sz="2700" dirty="0">
                <a:latin typeface="Times New Roman" pitchFamily="18" charset="0"/>
              </a:rPr>
              <a:t>The situation - then [mid 1980s]: Responses to questions related to innovation practices and expectations. </a:t>
            </a:r>
            <a:br>
              <a:rPr lang="en-US" sz="2700" dirty="0">
                <a:latin typeface="Times New Roman" pitchFamily="18" charset="0"/>
              </a:rPr>
            </a:br>
            <a:r>
              <a:rPr lang="en-US" sz="2700" dirty="0">
                <a:latin typeface="Times New Roman" pitchFamily="18" charset="0"/>
              </a:rPr>
              <a:t>Japan versus North America. </a:t>
            </a:r>
            <a:r>
              <a:rPr lang="en-US" sz="1300" b="0" dirty="0">
                <a:latin typeface="Times New Roman" pitchFamily="18" charset="0"/>
                <a:cs typeface="Times New Roman" pitchFamily="18" charset="0"/>
              </a:rPr>
              <a:t> </a:t>
            </a:r>
            <a:br>
              <a:rPr lang="en-US" sz="1300" b="0" dirty="0">
                <a:latin typeface="Times New Roman" pitchFamily="18" charset="0"/>
                <a:cs typeface="Times New Roman" pitchFamily="18" charset="0"/>
              </a:rPr>
            </a:br>
            <a:br>
              <a:rPr lang="en-US" sz="2000" dirty="0">
                <a:latin typeface="Times New Roman" pitchFamily="18" charset="0"/>
              </a:rPr>
            </a:br>
            <a:endParaRPr lang="en-US" sz="800" dirty="0">
              <a:latin typeface="Times New Roman" pitchFamily="18" charset="0"/>
            </a:endParaRPr>
          </a:p>
        </p:txBody>
      </p:sp>
      <p:sp>
        <p:nvSpPr>
          <p:cNvPr id="12293" name="Rectangle 7"/>
          <p:cNvSpPr>
            <a:spLocks noGrp="1" noChangeArrowheads="1"/>
          </p:cNvSpPr>
          <p:nvPr>
            <p:ph sz="half" idx="1"/>
          </p:nvPr>
        </p:nvSpPr>
        <p:spPr>
          <a:xfrm>
            <a:off x="179423" y="2061419"/>
            <a:ext cx="4005216" cy="4643470"/>
          </a:xfrm>
        </p:spPr>
        <p:txBody>
          <a:bodyPr>
            <a:noAutofit/>
          </a:bodyPr>
          <a:lstStyle/>
          <a:p>
            <a:pPr eaLnBrk="1" hangingPunct="1">
              <a:lnSpc>
                <a:spcPct val="80000"/>
              </a:lnSpc>
              <a:buFont typeface="Wingdings" pitchFamily="2" charset="2"/>
              <a:buNone/>
            </a:pPr>
            <a:r>
              <a:rPr lang="en-US" sz="1200" b="1" dirty="0">
                <a:latin typeface="Times New Roman" pitchFamily="18" charset="0"/>
              </a:rPr>
              <a:t>Japan</a:t>
            </a:r>
            <a:br>
              <a:rPr lang="en-US" sz="1200" b="1" dirty="0">
                <a:latin typeface="Times New Roman" pitchFamily="18" charset="0"/>
              </a:rPr>
            </a:br>
            <a:endParaRPr lang="en-US" sz="1200" b="1" dirty="0">
              <a:latin typeface="Times New Roman" pitchFamily="18" charset="0"/>
            </a:endParaRPr>
          </a:p>
          <a:p>
            <a:pPr eaLnBrk="1" hangingPunct="1">
              <a:lnSpc>
                <a:spcPct val="80000"/>
              </a:lnSpc>
            </a:pPr>
            <a:r>
              <a:rPr lang="en-US" sz="1200" dirty="0">
                <a:latin typeface="Times New Roman" pitchFamily="18" charset="0"/>
              </a:rPr>
              <a:t>Need for innovation becoming much more important – 67%.</a:t>
            </a:r>
            <a:br>
              <a:rPr lang="en-US" sz="1200" dirty="0">
                <a:latin typeface="Times New Roman" pitchFamily="18" charset="0"/>
              </a:rPr>
            </a:br>
            <a:endParaRPr lang="en-US" sz="1200" dirty="0">
              <a:latin typeface="Times New Roman" pitchFamily="18" charset="0"/>
            </a:endParaRPr>
          </a:p>
          <a:p>
            <a:pPr eaLnBrk="1" hangingPunct="1">
              <a:lnSpc>
                <a:spcPct val="80000"/>
              </a:lnSpc>
            </a:pPr>
            <a:r>
              <a:rPr lang="en-US" sz="1200" dirty="0">
                <a:latin typeface="Times New Roman" pitchFamily="18" charset="0"/>
              </a:rPr>
              <a:t>Corporate expectations for contribution from innovation in next 5 years – 87%.</a:t>
            </a:r>
            <a:br>
              <a:rPr lang="en-US" sz="1200" dirty="0">
                <a:latin typeface="Times New Roman" pitchFamily="18" charset="0"/>
              </a:rPr>
            </a:br>
            <a:br>
              <a:rPr lang="en-US" sz="1200" dirty="0">
                <a:latin typeface="Times New Roman" pitchFamily="18" charset="0"/>
              </a:rPr>
            </a:br>
            <a:endParaRPr lang="en-US" sz="1200" dirty="0">
              <a:latin typeface="Times New Roman" pitchFamily="18" charset="0"/>
            </a:endParaRPr>
          </a:p>
          <a:p>
            <a:pPr eaLnBrk="1" hangingPunct="1">
              <a:lnSpc>
                <a:spcPct val="80000"/>
              </a:lnSpc>
            </a:pPr>
            <a:r>
              <a:rPr lang="en-US" sz="1200" dirty="0">
                <a:latin typeface="Times New Roman" pitchFamily="18" charset="0"/>
              </a:rPr>
              <a:t>Likelihood of a good idea being implemented – 16%.</a:t>
            </a:r>
            <a:br>
              <a:rPr lang="en-US" sz="1200" dirty="0">
                <a:latin typeface="Times New Roman" pitchFamily="18" charset="0"/>
              </a:rPr>
            </a:br>
            <a:endParaRPr lang="en-US" sz="1200" dirty="0">
              <a:latin typeface="Times New Roman" pitchFamily="18" charset="0"/>
            </a:endParaRPr>
          </a:p>
          <a:p>
            <a:pPr eaLnBrk="1" hangingPunct="1">
              <a:lnSpc>
                <a:spcPct val="80000"/>
              </a:lnSpc>
            </a:pPr>
            <a:r>
              <a:rPr lang="en-US" sz="1200" dirty="0">
                <a:latin typeface="Times New Roman" pitchFamily="18" charset="0"/>
              </a:rPr>
              <a:t>Preoccupation with existing operations and short-term problems - 55%.</a:t>
            </a:r>
            <a:br>
              <a:rPr lang="en-US" sz="1200" dirty="0">
                <a:latin typeface="Times New Roman" pitchFamily="18" charset="0"/>
              </a:rPr>
            </a:br>
            <a:br>
              <a:rPr lang="en-US" sz="1200" dirty="0">
                <a:latin typeface="Times New Roman" pitchFamily="18" charset="0"/>
              </a:rPr>
            </a:br>
            <a:endParaRPr lang="en-US" sz="1200" dirty="0">
              <a:latin typeface="Times New Roman" pitchFamily="18" charset="0"/>
            </a:endParaRPr>
          </a:p>
          <a:p>
            <a:pPr eaLnBrk="1" hangingPunct="1">
              <a:lnSpc>
                <a:spcPct val="80000"/>
              </a:lnSpc>
            </a:pPr>
            <a:r>
              <a:rPr lang="en-US" sz="1200" dirty="0">
                <a:latin typeface="Times New Roman" pitchFamily="18" charset="0"/>
              </a:rPr>
              <a:t>Reluctance to obsolesce exiting skills, equipment, or facilities – 1%.</a:t>
            </a:r>
            <a:br>
              <a:rPr lang="en-US" sz="1200" dirty="0">
                <a:latin typeface="Times New Roman" pitchFamily="18" charset="0"/>
              </a:rPr>
            </a:br>
            <a:br>
              <a:rPr lang="en-US" sz="1200" dirty="0">
                <a:latin typeface="Times New Roman" pitchFamily="18" charset="0"/>
              </a:rPr>
            </a:br>
            <a:endParaRPr lang="en-US" sz="1200" dirty="0">
              <a:latin typeface="Times New Roman" pitchFamily="18" charset="0"/>
            </a:endParaRPr>
          </a:p>
          <a:p>
            <a:pPr eaLnBrk="1" hangingPunct="1">
              <a:lnSpc>
                <a:spcPct val="80000"/>
              </a:lnSpc>
            </a:pPr>
            <a:r>
              <a:rPr lang="en-US" sz="1200" dirty="0">
                <a:latin typeface="Times New Roman" pitchFamily="18" charset="0"/>
              </a:rPr>
              <a:t>Insufficient incentives for managers to take risks – 36%.</a:t>
            </a:r>
            <a:br>
              <a:rPr lang="en-US" sz="1200" dirty="0">
                <a:latin typeface="Times New Roman" pitchFamily="18" charset="0"/>
              </a:rPr>
            </a:br>
            <a:endParaRPr lang="en-US" sz="1200" dirty="0">
              <a:latin typeface="Times New Roman" pitchFamily="18" charset="0"/>
            </a:endParaRPr>
          </a:p>
          <a:p>
            <a:pPr eaLnBrk="1" hangingPunct="1">
              <a:lnSpc>
                <a:spcPct val="80000"/>
              </a:lnSpc>
            </a:pPr>
            <a:r>
              <a:rPr lang="en-US" sz="1200" dirty="0">
                <a:latin typeface="Times New Roman" pitchFamily="18" charset="0"/>
              </a:rPr>
              <a:t>Inadequate capital and resources – 52%.</a:t>
            </a:r>
          </a:p>
        </p:txBody>
      </p:sp>
      <p:sp>
        <p:nvSpPr>
          <p:cNvPr id="12294" name="Rectangle 8"/>
          <p:cNvSpPr>
            <a:spLocks noGrp="1" noChangeArrowheads="1"/>
          </p:cNvSpPr>
          <p:nvPr>
            <p:ph sz="half" idx="2"/>
          </p:nvPr>
        </p:nvSpPr>
        <p:spPr>
          <a:xfrm>
            <a:off x="4816485" y="2143092"/>
            <a:ext cx="4250561" cy="4714908"/>
          </a:xfrm>
        </p:spPr>
        <p:txBody>
          <a:bodyPr>
            <a:normAutofit/>
          </a:bodyPr>
          <a:lstStyle/>
          <a:p>
            <a:pPr eaLnBrk="1" hangingPunct="1">
              <a:lnSpc>
                <a:spcPct val="80000"/>
              </a:lnSpc>
              <a:buFont typeface="Wingdings" pitchFamily="2" charset="2"/>
              <a:buNone/>
            </a:pPr>
            <a:r>
              <a:rPr lang="en-US" sz="1200" b="1" dirty="0">
                <a:latin typeface="Times New Roman" pitchFamily="18" charset="0"/>
              </a:rPr>
              <a:t>North America/Europe</a:t>
            </a:r>
            <a:br>
              <a:rPr lang="en-US" sz="1800" b="1" dirty="0">
                <a:latin typeface="Times New Roman" pitchFamily="18" charset="0"/>
              </a:rPr>
            </a:br>
            <a:endParaRPr lang="en-US" sz="1800" b="1" dirty="0">
              <a:latin typeface="Times New Roman" pitchFamily="18" charset="0"/>
            </a:endParaRPr>
          </a:p>
          <a:p>
            <a:pPr eaLnBrk="1" hangingPunct="1">
              <a:lnSpc>
                <a:spcPct val="80000"/>
              </a:lnSpc>
            </a:pPr>
            <a:r>
              <a:rPr lang="en-US" sz="1300" dirty="0">
                <a:latin typeface="Times New Roman" pitchFamily="18" charset="0"/>
              </a:rPr>
              <a:t>Need for innovation becoming much more important – NA 41%, Europe 25%.</a:t>
            </a:r>
            <a:br>
              <a:rPr lang="en-US" sz="1300" dirty="0">
                <a:latin typeface="Times New Roman" pitchFamily="18" charset="0"/>
              </a:rPr>
            </a:br>
            <a:endParaRPr lang="en-US" sz="1300" dirty="0">
              <a:latin typeface="Times New Roman" pitchFamily="18" charset="0"/>
            </a:endParaRPr>
          </a:p>
          <a:p>
            <a:pPr eaLnBrk="1" hangingPunct="1">
              <a:lnSpc>
                <a:spcPct val="80000"/>
              </a:lnSpc>
            </a:pPr>
            <a:r>
              <a:rPr lang="en-US" sz="1300" dirty="0">
                <a:latin typeface="Times New Roman" pitchFamily="18" charset="0"/>
              </a:rPr>
              <a:t>Corporate expectations for contribution from innovation in next 5 years – NA 51%, Europe 71%.</a:t>
            </a:r>
            <a:br>
              <a:rPr lang="en-US" sz="1300" dirty="0">
                <a:latin typeface="Times New Roman" pitchFamily="18" charset="0"/>
              </a:rPr>
            </a:br>
            <a:endParaRPr lang="en-US" sz="1300" dirty="0">
              <a:latin typeface="Times New Roman" pitchFamily="18" charset="0"/>
            </a:endParaRPr>
          </a:p>
          <a:p>
            <a:pPr eaLnBrk="1" hangingPunct="1">
              <a:lnSpc>
                <a:spcPct val="80000"/>
              </a:lnSpc>
            </a:pPr>
            <a:r>
              <a:rPr lang="en-US" sz="1300" dirty="0">
                <a:latin typeface="Times New Roman" pitchFamily="18" charset="0"/>
              </a:rPr>
              <a:t>Likelihood of a good idea being implemented – NA 38%, Europe 39%.</a:t>
            </a:r>
            <a:br>
              <a:rPr lang="en-US" sz="1300" dirty="0">
                <a:latin typeface="Times New Roman" pitchFamily="18" charset="0"/>
              </a:rPr>
            </a:br>
            <a:endParaRPr lang="en-US" sz="1300" dirty="0">
              <a:latin typeface="Times New Roman" pitchFamily="18" charset="0"/>
            </a:endParaRPr>
          </a:p>
          <a:p>
            <a:pPr eaLnBrk="1" hangingPunct="1">
              <a:lnSpc>
                <a:spcPct val="80000"/>
              </a:lnSpc>
            </a:pPr>
            <a:r>
              <a:rPr lang="en-US" sz="1300" dirty="0">
                <a:latin typeface="Times New Roman" pitchFamily="18" charset="0"/>
              </a:rPr>
              <a:t>Preoccupation with existing operations and short-term problems – NA 81%, Europe 79%.</a:t>
            </a:r>
            <a:br>
              <a:rPr lang="en-US" sz="1300" dirty="0">
                <a:latin typeface="Times New Roman" pitchFamily="18" charset="0"/>
              </a:rPr>
            </a:br>
            <a:endParaRPr lang="en-US" sz="1300" dirty="0">
              <a:latin typeface="Times New Roman" pitchFamily="18" charset="0"/>
            </a:endParaRPr>
          </a:p>
          <a:p>
            <a:pPr eaLnBrk="1" hangingPunct="1">
              <a:lnSpc>
                <a:spcPct val="80000"/>
              </a:lnSpc>
            </a:pPr>
            <a:r>
              <a:rPr lang="en-US" sz="1300" dirty="0">
                <a:latin typeface="Times New Roman" pitchFamily="18" charset="0"/>
              </a:rPr>
              <a:t>Reluctance to obsolesce existing skills, equipment or facilities – NA 20%, Europe 20%.</a:t>
            </a:r>
            <a:br>
              <a:rPr lang="en-US" sz="1300" dirty="0">
                <a:latin typeface="Times New Roman" pitchFamily="18" charset="0"/>
              </a:rPr>
            </a:br>
            <a:endParaRPr lang="en-US" sz="1300" dirty="0">
              <a:latin typeface="Times New Roman" pitchFamily="18" charset="0"/>
            </a:endParaRPr>
          </a:p>
          <a:p>
            <a:pPr eaLnBrk="1" hangingPunct="1">
              <a:lnSpc>
                <a:spcPct val="80000"/>
              </a:lnSpc>
            </a:pPr>
            <a:r>
              <a:rPr lang="en-US" sz="1300" dirty="0">
                <a:latin typeface="Times New Roman" pitchFamily="18" charset="0"/>
              </a:rPr>
              <a:t>Insufficient incentives for managers to take risks – NA 22%, Europe 19%.</a:t>
            </a:r>
            <a:br>
              <a:rPr lang="en-US" sz="1300" dirty="0">
                <a:latin typeface="Times New Roman" pitchFamily="18" charset="0"/>
              </a:rPr>
            </a:br>
            <a:endParaRPr lang="en-US" sz="1300" dirty="0">
              <a:latin typeface="Times New Roman" pitchFamily="18" charset="0"/>
            </a:endParaRPr>
          </a:p>
          <a:p>
            <a:pPr eaLnBrk="1" hangingPunct="1">
              <a:lnSpc>
                <a:spcPct val="80000"/>
              </a:lnSpc>
            </a:pPr>
            <a:r>
              <a:rPr lang="en-US" sz="1300" dirty="0">
                <a:latin typeface="Times New Roman" pitchFamily="18" charset="0"/>
              </a:rPr>
              <a:t>Inadequate capital and resources – NA 17%, Europe 13%.</a:t>
            </a:r>
          </a:p>
          <a:p>
            <a:pPr eaLnBrk="1" hangingPunct="1">
              <a:lnSpc>
                <a:spcPct val="80000"/>
              </a:lnSpc>
            </a:pPr>
            <a:endParaRPr lang="en-US" sz="1600" dirty="0">
              <a:latin typeface="Times New Roman" pitchFamily="18" charset="0"/>
            </a:endParaRPr>
          </a:p>
        </p:txBody>
      </p:sp>
      <p:sp>
        <p:nvSpPr>
          <p:cNvPr id="14" name="Slide Number Placeholder 6"/>
          <p:cNvSpPr>
            <a:spLocks noGrp="1"/>
          </p:cNvSpPr>
          <p:nvPr>
            <p:ph type="sldNum" sz="quarter" idx="12"/>
          </p:nvPr>
        </p:nvSpPr>
        <p:spPr/>
        <p:txBody>
          <a:bodyPr/>
          <a:lstStyle/>
          <a:p>
            <a:pPr>
              <a:defRPr/>
            </a:pPr>
            <a:fld id="{41179DF8-306D-4A47-AAAE-DE07DF172198}" type="slidenum">
              <a:rPr lang="en-US"/>
              <a:pPr>
                <a:defRPr/>
              </a:pPr>
              <a:t>10</a:t>
            </a:fld>
            <a:endParaRPr lang="en-US" dirty="0"/>
          </a:p>
        </p:txBody>
      </p:sp>
      <p:sp>
        <p:nvSpPr>
          <p:cNvPr id="13" name="Up Arrow 12"/>
          <p:cNvSpPr/>
          <p:nvPr/>
        </p:nvSpPr>
        <p:spPr>
          <a:xfrm>
            <a:off x="4286248" y="1928778"/>
            <a:ext cx="285752" cy="428628"/>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0000"/>
              </a:solidFill>
            </a:endParaRPr>
          </a:p>
        </p:txBody>
      </p:sp>
      <p:sp>
        <p:nvSpPr>
          <p:cNvPr id="15" name="Up Arrow 14"/>
          <p:cNvSpPr/>
          <p:nvPr/>
        </p:nvSpPr>
        <p:spPr>
          <a:xfrm>
            <a:off x="4572000" y="2643182"/>
            <a:ext cx="214314" cy="357190"/>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Down Arrow 15"/>
          <p:cNvSpPr/>
          <p:nvPr/>
        </p:nvSpPr>
        <p:spPr>
          <a:xfrm>
            <a:off x="4000496" y="3071810"/>
            <a:ext cx="214314" cy="428628"/>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Up Arrow 16"/>
          <p:cNvSpPr/>
          <p:nvPr/>
        </p:nvSpPr>
        <p:spPr>
          <a:xfrm>
            <a:off x="4500562" y="3571876"/>
            <a:ext cx="214314" cy="428628"/>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Up Arrow 17"/>
          <p:cNvSpPr/>
          <p:nvPr/>
        </p:nvSpPr>
        <p:spPr>
          <a:xfrm>
            <a:off x="4515648" y="4404966"/>
            <a:ext cx="214314" cy="428628"/>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Down Arrow 18"/>
          <p:cNvSpPr/>
          <p:nvPr/>
        </p:nvSpPr>
        <p:spPr>
          <a:xfrm>
            <a:off x="4515648" y="5186410"/>
            <a:ext cx="214314" cy="428628"/>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Down Arrow 19"/>
          <p:cNvSpPr/>
          <p:nvPr/>
        </p:nvSpPr>
        <p:spPr>
          <a:xfrm>
            <a:off x="4092568" y="5661248"/>
            <a:ext cx="214314" cy="357190"/>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TextBox 20"/>
          <p:cNvSpPr txBox="1"/>
          <p:nvPr/>
        </p:nvSpPr>
        <p:spPr>
          <a:xfrm>
            <a:off x="5060745" y="1281401"/>
            <a:ext cx="4020409" cy="830997"/>
          </a:xfrm>
          <a:prstGeom prst="rect">
            <a:avLst/>
          </a:prstGeom>
          <a:noFill/>
        </p:spPr>
        <p:txBody>
          <a:bodyPr wrap="square" rtlCol="0">
            <a:spAutoFit/>
          </a:bodyPr>
          <a:lstStyle/>
          <a:p>
            <a:r>
              <a:rPr lang="en-US" sz="1200" b="1" dirty="0">
                <a:solidFill>
                  <a:schemeClr val="tx1">
                    <a:lumMod val="95000"/>
                  </a:schemeClr>
                </a:solidFill>
                <a:latin typeface="Times New Roman" pitchFamily="18" charset="0"/>
              </a:rPr>
              <a:t>Arrows show Japan’s (the sample) opinion re prospects for innovation as compared to responses from North America/Europe. .</a:t>
            </a:r>
            <a:r>
              <a:rPr lang="en-US" sz="1200" dirty="0">
                <a:solidFill>
                  <a:schemeClr val="tx1">
                    <a:lumMod val="95000"/>
                  </a:schemeClr>
                </a:solidFill>
                <a:latin typeface="Times New Roman" pitchFamily="18" charset="0"/>
                <a:cs typeface="Times New Roman" pitchFamily="18" charset="0"/>
              </a:rPr>
              <a:t> Based mainly on a study by Arthur D Little Inc. and updated by CIO </a:t>
            </a:r>
            <a:endParaRPr lang="en-CA" sz="1200" b="1" dirty="0">
              <a:solidFill>
                <a:schemeClr val="tx1">
                  <a:lumMod val="9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AutoShape 7"/>
          <p:cNvSpPr>
            <a:spLocks noGrp="1" noChangeArrowheads="1"/>
          </p:cNvSpPr>
          <p:nvPr>
            <p:ph type="title"/>
          </p:nvPr>
        </p:nvSpPr>
        <p:spPr>
          <a:xfrm>
            <a:off x="0" y="749074"/>
            <a:ext cx="7308304" cy="1080938"/>
          </a:xfrm>
        </p:spPr>
        <p:txBody>
          <a:bodyPr>
            <a:normAutofit/>
          </a:bodyPr>
          <a:lstStyle/>
          <a:p>
            <a:pPr algn="l"/>
            <a:r>
              <a:rPr lang="en-US" sz="2400" dirty="0">
                <a:latin typeface="Times New Roman" pitchFamily="18" charset="0"/>
              </a:rPr>
              <a:t>The situation - then [mid 1980s]: Sources of invention (or creativity) versus sources of innovation in industry.</a:t>
            </a:r>
            <a:br>
              <a:rPr lang="en-US" sz="2000" dirty="0">
                <a:latin typeface="Times New Roman" pitchFamily="18" charset="0"/>
              </a:rPr>
            </a:br>
            <a:endParaRPr lang="en-US" sz="1200" i="1" dirty="0">
              <a:latin typeface="Times New Roman" pitchFamily="18" charset="0"/>
            </a:endParaRPr>
          </a:p>
        </p:txBody>
      </p:sp>
      <p:graphicFrame>
        <p:nvGraphicFramePr>
          <p:cNvPr id="17606" name="Group 198"/>
          <p:cNvGraphicFramePr>
            <a:graphicFrameLocks noGrp="1"/>
          </p:cNvGraphicFramePr>
          <p:nvPr>
            <p:ph idx="1"/>
            <p:extLst>
              <p:ext uri="{D42A27DB-BD31-4B8C-83A1-F6EECF244321}">
                <p14:modId xmlns:p14="http://schemas.microsoft.com/office/powerpoint/2010/main" val="3849525470"/>
              </p:ext>
            </p:extLst>
          </p:nvPr>
        </p:nvGraphicFramePr>
        <p:xfrm>
          <a:off x="611560" y="2065771"/>
          <a:ext cx="7992889" cy="4039003"/>
        </p:xfrm>
        <a:graphic>
          <a:graphicData uri="http://schemas.openxmlformats.org/drawingml/2006/table">
            <a:tbl>
              <a:tblPr/>
              <a:tblGrid>
                <a:gridCol w="2295577">
                  <a:extLst>
                    <a:ext uri="{9D8B030D-6E8A-4147-A177-3AD203B41FA5}">
                      <a16:colId xmlns:a16="http://schemas.microsoft.com/office/drawing/2014/main" val="20000"/>
                    </a:ext>
                  </a:extLst>
                </a:gridCol>
                <a:gridCol w="1247191">
                  <a:extLst>
                    <a:ext uri="{9D8B030D-6E8A-4147-A177-3AD203B41FA5}">
                      <a16:colId xmlns:a16="http://schemas.microsoft.com/office/drawing/2014/main" val="20001"/>
                    </a:ext>
                  </a:extLst>
                </a:gridCol>
                <a:gridCol w="1513959">
                  <a:extLst>
                    <a:ext uri="{9D8B030D-6E8A-4147-A177-3AD203B41FA5}">
                      <a16:colId xmlns:a16="http://schemas.microsoft.com/office/drawing/2014/main" val="20002"/>
                    </a:ext>
                  </a:extLst>
                </a:gridCol>
                <a:gridCol w="1468081">
                  <a:extLst>
                    <a:ext uri="{9D8B030D-6E8A-4147-A177-3AD203B41FA5}">
                      <a16:colId xmlns:a16="http://schemas.microsoft.com/office/drawing/2014/main" val="20003"/>
                    </a:ext>
                  </a:extLst>
                </a:gridCol>
                <a:gridCol w="1468081">
                  <a:extLst>
                    <a:ext uri="{9D8B030D-6E8A-4147-A177-3AD203B41FA5}">
                      <a16:colId xmlns:a16="http://schemas.microsoft.com/office/drawing/2014/main" val="20004"/>
                    </a:ext>
                  </a:extLst>
                </a:gridCol>
              </a:tblGrid>
              <a:tr h="283574">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dirty="0">
                          <a:ln>
                            <a:noFill/>
                          </a:ln>
                          <a:solidFill>
                            <a:schemeClr val="tx1"/>
                          </a:solidFill>
                          <a:effectLst/>
                          <a:latin typeface="Times New Roman" pitchFamily="18" charset="0"/>
                        </a:rPr>
                        <a:t>Source </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dirty="0">
                          <a:ln>
                            <a:noFill/>
                          </a:ln>
                          <a:solidFill>
                            <a:schemeClr val="tx1"/>
                          </a:solidFill>
                          <a:effectLst/>
                          <a:latin typeface="Times New Roman" pitchFamily="18" charset="0"/>
                        </a:rPr>
                        <a:t>Invention</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CA"/>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dirty="0">
                          <a:ln>
                            <a:noFill/>
                          </a:ln>
                          <a:solidFill>
                            <a:schemeClr val="tx1"/>
                          </a:solidFill>
                          <a:effectLst/>
                          <a:latin typeface="Times New Roman" pitchFamily="18" charset="0"/>
                        </a:rPr>
                        <a:t>Innovation</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CA"/>
                    </a:p>
                  </a:txBody>
                  <a:tcPr/>
                </a:tc>
                <a:extLst>
                  <a:ext uri="{0D108BD9-81ED-4DB2-BD59-A6C34878D82A}">
                    <a16:rowId xmlns:a16="http://schemas.microsoft.com/office/drawing/2014/main" val="10000"/>
                  </a:ext>
                </a:extLst>
              </a:tr>
              <a:tr h="28357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dirty="0">
                          <a:ln>
                            <a:noFill/>
                          </a:ln>
                          <a:solidFill>
                            <a:schemeClr val="tx1"/>
                          </a:solidFill>
                          <a:effectLst/>
                          <a:latin typeface="Times New Roman" pitchFamily="18" charset="0"/>
                        </a:rPr>
                        <a:t>From</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dirty="0">
                          <a:ln>
                            <a:noFill/>
                          </a:ln>
                          <a:solidFill>
                            <a:schemeClr val="tx1"/>
                          </a:solidFill>
                          <a:effectLst/>
                          <a:latin typeface="Times New Roman" pitchFamily="18" charset="0"/>
                        </a:rPr>
                        <a:t>Japan</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dirty="0">
                          <a:ln>
                            <a:noFill/>
                          </a:ln>
                          <a:solidFill>
                            <a:schemeClr val="tx1"/>
                          </a:solidFill>
                          <a:effectLst/>
                          <a:latin typeface="Times New Roman" pitchFamily="18" charset="0"/>
                        </a:rPr>
                        <a:t>NA/Europe</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dirty="0">
                          <a:ln>
                            <a:noFill/>
                          </a:ln>
                          <a:solidFill>
                            <a:schemeClr val="tx1"/>
                          </a:solidFill>
                          <a:effectLst/>
                          <a:latin typeface="Times New Roman" pitchFamily="18" charset="0"/>
                        </a:rPr>
                        <a:t>Japan</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1" i="0" u="none" strike="noStrike" cap="none" normalizeH="0" baseline="0" dirty="0">
                          <a:ln>
                            <a:noFill/>
                          </a:ln>
                          <a:solidFill>
                            <a:schemeClr val="tx1"/>
                          </a:solidFill>
                          <a:effectLst/>
                          <a:latin typeface="Times New Roman" pitchFamily="18" charset="0"/>
                        </a:rPr>
                        <a:t>NA/Europe</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080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Dedicated groups within the organization.</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70%</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59%/63%</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53%</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70%/67%</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562">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Others in the organization</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38%</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29%/25%</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32%</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51%/31%</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625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Others in your industry</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rgbClr val="FF0000"/>
                          </a:solidFill>
                          <a:effectLst/>
                          <a:latin typeface="Times New Roman" pitchFamily="18" charset="0"/>
                        </a:rPr>
                        <a:t>23%</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33%/16%</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24%</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dirty="0">
                        <a:ln>
                          <a:noFill/>
                        </a:ln>
                        <a:solidFill>
                          <a:schemeClr val="tx1"/>
                        </a:solidFill>
                        <a:effectLst/>
                        <a:latin typeface="Times New Roman" pitchFamily="18" charset="0"/>
                      </a:endParaRP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33%/17%</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8357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The academic community</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rgbClr val="FF0066"/>
                          </a:solidFill>
                          <a:effectLst/>
                          <a:latin typeface="Times New Roman" pitchFamily="18" charset="0"/>
                        </a:rPr>
                        <a:t>45%</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rgbClr val="FF0066"/>
                          </a:solidFill>
                          <a:effectLst/>
                          <a:latin typeface="Times New Roman" pitchFamily="18" charset="0"/>
                        </a:rPr>
                        <a:t>13%/28%</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rgbClr val="FF0066"/>
                          </a:solidFill>
                          <a:effectLst/>
                          <a:latin typeface="Times New Roman" pitchFamily="18" charset="0"/>
                        </a:rPr>
                        <a:t>43%</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rgbClr val="FF0066"/>
                          </a:solidFill>
                          <a:effectLst/>
                          <a:latin typeface="Times New Roman" pitchFamily="18" charset="0"/>
                        </a:rPr>
                        <a:t>6%/11%</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357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Customers</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25%</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19%/34%</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14%</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31%/29%</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8357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Entrepreneurs</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24%</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20%/13%</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17%</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22%/11%</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864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Other American companies</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14%</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18%/19%</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6%</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20%/15%</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89969">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Other European companies</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11%</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9%/10%</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25%</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7%/11%</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864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Other Japanese companies</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2%</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9%/16%</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3%</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11%/13%</a:t>
                      </a: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9625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Other</a:t>
                      </a:r>
                    </a:p>
                  </a:txBody>
                  <a:tcPr marL="94805" marR="948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0%</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4%/2%</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0%</a:t>
                      </a:r>
                    </a:p>
                  </a:txBody>
                  <a:tcPr marL="94805" marR="9480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000" b="0" i="0" u="none" strike="noStrike" cap="none" normalizeH="0" baseline="0" dirty="0">
                          <a:ln>
                            <a:noFill/>
                          </a:ln>
                          <a:solidFill>
                            <a:schemeClr val="tx1"/>
                          </a:solidFill>
                          <a:effectLst/>
                          <a:latin typeface="Times New Roman" pitchFamily="18" charset="0"/>
                        </a:rPr>
                        <a:t>3%/4%</a:t>
                      </a:r>
                    </a:p>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000" b="0" i="0" u="none" strike="noStrike" cap="none" normalizeH="0" baseline="0" dirty="0">
                        <a:ln>
                          <a:noFill/>
                        </a:ln>
                        <a:solidFill>
                          <a:schemeClr val="tx1"/>
                        </a:solidFill>
                        <a:effectLst/>
                        <a:latin typeface="Times New Roman" pitchFamily="18" charset="0"/>
                      </a:endParaRPr>
                    </a:p>
                  </a:txBody>
                  <a:tcPr marL="94805" marR="948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83" name="Slide Number Placeholder 5"/>
          <p:cNvSpPr>
            <a:spLocks noGrp="1"/>
          </p:cNvSpPr>
          <p:nvPr>
            <p:ph type="sldNum" sz="quarter" idx="12"/>
          </p:nvPr>
        </p:nvSpPr>
        <p:spPr/>
        <p:txBody>
          <a:bodyPr/>
          <a:lstStyle/>
          <a:p>
            <a:pPr>
              <a:defRPr/>
            </a:pPr>
            <a:fld id="{7E3C41C0-1E0A-4840-BF89-695368DEA519}" type="slidenum">
              <a:rPr lang="en-US"/>
              <a:pPr>
                <a:defRPr/>
              </a:pPr>
              <a:t>11</a:t>
            </a:fld>
            <a:endParaRPr lang="en-US" dirty="0"/>
          </a:p>
        </p:txBody>
      </p:sp>
      <p:sp>
        <p:nvSpPr>
          <p:cNvPr id="5" name="TextBox 4"/>
          <p:cNvSpPr txBox="1"/>
          <p:nvPr/>
        </p:nvSpPr>
        <p:spPr>
          <a:xfrm>
            <a:off x="1187624" y="6283421"/>
            <a:ext cx="4032448" cy="461665"/>
          </a:xfrm>
          <a:prstGeom prst="rect">
            <a:avLst/>
          </a:prstGeom>
          <a:noFill/>
        </p:spPr>
        <p:txBody>
          <a:bodyPr wrap="square" rtlCol="0">
            <a:spAutoFit/>
          </a:bodyPr>
          <a:lstStyle/>
          <a:p>
            <a:r>
              <a:rPr lang="en-US" sz="1200" dirty="0">
                <a:solidFill>
                  <a:schemeClr val="tx1">
                    <a:lumMod val="95000"/>
                  </a:schemeClr>
                </a:solidFill>
                <a:latin typeface="Times New Roman" pitchFamily="18" charset="0"/>
                <a:cs typeface="Times New Roman" pitchFamily="18" charset="0"/>
              </a:rPr>
              <a:t>Highlighted information noted by W&amp;P Ltd Based mainly on a study by Arthur D Little Inc. and updated by CIO..</a:t>
            </a:r>
            <a:endParaRPr lang="en-CA" sz="1200" dirty="0">
              <a:solidFill>
                <a:schemeClr val="tx1">
                  <a:lumMod val="95000"/>
                </a:schemeClr>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AutoShape 4"/>
          <p:cNvSpPr>
            <a:spLocks noGrp="1" noChangeArrowheads="1"/>
          </p:cNvSpPr>
          <p:nvPr>
            <p:ph type="title"/>
          </p:nvPr>
        </p:nvSpPr>
        <p:spPr/>
        <p:txBody>
          <a:bodyPr>
            <a:normAutofit/>
          </a:bodyPr>
          <a:lstStyle/>
          <a:p>
            <a:pPr algn="l"/>
            <a:r>
              <a:rPr lang="en-US" sz="2400" dirty="0">
                <a:latin typeface="Times New Roman" pitchFamily="18" charset="0"/>
              </a:rPr>
              <a:t>The situation - then [mid 1980s]: To what degree do you see innovation needing to occur in each area in your organization or core business? </a:t>
            </a:r>
            <a:endParaRPr lang="en-US" sz="1200" dirty="0">
              <a:latin typeface="Times New Roman" pitchFamily="18" charset="0"/>
            </a:endParaRPr>
          </a:p>
        </p:txBody>
      </p:sp>
      <p:graphicFrame>
        <p:nvGraphicFramePr>
          <p:cNvPr id="14415" name="Group 79"/>
          <p:cNvGraphicFramePr>
            <a:graphicFrameLocks noGrp="1"/>
          </p:cNvGraphicFramePr>
          <p:nvPr>
            <p:ph idx="1"/>
          </p:nvPr>
        </p:nvGraphicFramePr>
        <p:xfrm>
          <a:off x="533400" y="2336800"/>
          <a:ext cx="6888163" cy="2798765"/>
        </p:xfrm>
        <a:graphic>
          <a:graphicData uri="http://schemas.openxmlformats.org/drawingml/2006/table">
            <a:tbl>
              <a:tblPr/>
              <a:tblGrid>
                <a:gridCol w="2003091">
                  <a:extLst>
                    <a:ext uri="{9D8B030D-6E8A-4147-A177-3AD203B41FA5}">
                      <a16:colId xmlns:a16="http://schemas.microsoft.com/office/drawing/2014/main" val="20000"/>
                    </a:ext>
                  </a:extLst>
                </a:gridCol>
                <a:gridCol w="1200951">
                  <a:extLst>
                    <a:ext uri="{9D8B030D-6E8A-4147-A177-3AD203B41FA5}">
                      <a16:colId xmlns:a16="http://schemas.microsoft.com/office/drawing/2014/main" val="20001"/>
                    </a:ext>
                  </a:extLst>
                </a:gridCol>
                <a:gridCol w="1921822">
                  <a:extLst>
                    <a:ext uri="{9D8B030D-6E8A-4147-A177-3AD203B41FA5}">
                      <a16:colId xmlns:a16="http://schemas.microsoft.com/office/drawing/2014/main" val="20002"/>
                    </a:ext>
                  </a:extLst>
                </a:gridCol>
                <a:gridCol w="1762299">
                  <a:extLst>
                    <a:ext uri="{9D8B030D-6E8A-4147-A177-3AD203B41FA5}">
                      <a16:colId xmlns:a16="http://schemas.microsoft.com/office/drawing/2014/main" val="20003"/>
                    </a:ext>
                  </a:extLst>
                </a:gridCol>
              </a:tblGrid>
              <a:tr h="31115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1" i="0" u="none" strike="noStrike" cap="none" normalizeH="0" baseline="0" dirty="0">
                          <a:ln>
                            <a:noFill/>
                          </a:ln>
                          <a:solidFill>
                            <a:schemeClr val="tx1"/>
                          </a:solidFill>
                          <a:effectLst/>
                          <a:latin typeface="Times New Roman" pitchFamily="18" charset="0"/>
                        </a:rPr>
                        <a:t>Area</a:t>
                      </a:r>
                    </a:p>
                  </a:txBody>
                  <a:tcPr marL="86685" marR="86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1" i="0" u="none" strike="noStrike" cap="none" normalizeH="0" baseline="0" dirty="0">
                          <a:ln>
                            <a:noFill/>
                          </a:ln>
                          <a:solidFill>
                            <a:schemeClr val="tx1"/>
                          </a:solidFill>
                          <a:effectLst/>
                          <a:latin typeface="Times New Roman" pitchFamily="18" charset="0"/>
                        </a:rPr>
                        <a:t>Japan</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1" i="0" u="none" strike="noStrike" cap="none" normalizeH="0" baseline="0" dirty="0">
                          <a:ln>
                            <a:noFill/>
                          </a:ln>
                          <a:solidFill>
                            <a:schemeClr val="tx1"/>
                          </a:solidFill>
                          <a:effectLst/>
                          <a:latin typeface="Times New Roman" pitchFamily="18" charset="0"/>
                        </a:rPr>
                        <a:t>Europe</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1" i="0" u="none" strike="noStrike" cap="none" normalizeH="0" baseline="0" dirty="0">
                          <a:ln>
                            <a:noFill/>
                          </a:ln>
                          <a:solidFill>
                            <a:schemeClr val="tx1"/>
                          </a:solidFill>
                          <a:effectLst/>
                          <a:latin typeface="Times New Roman" pitchFamily="18" charset="0"/>
                        </a:rPr>
                        <a:t>North America</a:t>
                      </a:r>
                    </a:p>
                  </a:txBody>
                  <a:tcPr marL="86685" marR="86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591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Product</a:t>
                      </a:r>
                    </a:p>
                  </a:txBody>
                  <a:tcPr marL="86685" marR="86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rgbClr val="FF0000"/>
                          </a:solidFill>
                          <a:effectLst/>
                          <a:latin typeface="Times New Roman" pitchFamily="18" charset="0"/>
                        </a:rPr>
                        <a:t>80%</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56%</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49%</a:t>
                      </a:r>
                    </a:p>
                  </a:txBody>
                  <a:tcPr marL="86685" marR="86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11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Service</a:t>
                      </a:r>
                    </a:p>
                  </a:txBody>
                  <a:tcPr marL="86685" marR="86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51</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36</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42</a:t>
                      </a:r>
                    </a:p>
                  </a:txBody>
                  <a:tcPr marL="86685" marR="86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95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Marketing</a:t>
                      </a:r>
                    </a:p>
                  </a:txBody>
                  <a:tcPr marL="86685" marR="86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rgbClr val="FF0000"/>
                          </a:solidFill>
                          <a:effectLst/>
                          <a:latin typeface="Times New Roman" pitchFamily="18" charset="0"/>
                        </a:rPr>
                        <a:t>55</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35</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45</a:t>
                      </a:r>
                    </a:p>
                  </a:txBody>
                  <a:tcPr marL="86685" marR="86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95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Production</a:t>
                      </a:r>
                    </a:p>
                  </a:txBody>
                  <a:tcPr marL="86685" marR="86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rgbClr val="FF0066"/>
                          </a:solidFill>
                          <a:effectLst/>
                          <a:latin typeface="Times New Roman" pitchFamily="18" charset="0"/>
                        </a:rPr>
                        <a:t>53</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33</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27</a:t>
                      </a:r>
                    </a:p>
                  </a:txBody>
                  <a:tcPr marL="86685" marR="86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Distribution</a:t>
                      </a:r>
                    </a:p>
                  </a:txBody>
                  <a:tcPr marL="86685" marR="86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rgbClr val="FF0066"/>
                          </a:solidFill>
                          <a:effectLst/>
                          <a:latin typeface="Times New Roman" pitchFamily="18" charset="0"/>
                        </a:rPr>
                        <a:t>29</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8</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14</a:t>
                      </a:r>
                    </a:p>
                  </a:txBody>
                  <a:tcPr marL="86685" marR="86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95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Finance</a:t>
                      </a:r>
                    </a:p>
                  </a:txBody>
                  <a:tcPr marL="86685" marR="86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rgbClr val="FF0066"/>
                          </a:solidFill>
                          <a:effectLst/>
                          <a:latin typeface="Times New Roman" pitchFamily="18" charset="0"/>
                        </a:rPr>
                        <a:t>31</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10</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14</a:t>
                      </a:r>
                    </a:p>
                  </a:txBody>
                  <a:tcPr marL="86685" marR="86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11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Management</a:t>
                      </a:r>
                    </a:p>
                  </a:txBody>
                  <a:tcPr marL="86685" marR="86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30</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27</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32</a:t>
                      </a:r>
                    </a:p>
                  </a:txBody>
                  <a:tcPr marL="86685" marR="86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95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Social</a:t>
                      </a:r>
                    </a:p>
                  </a:txBody>
                  <a:tcPr marL="86685" marR="8668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rgbClr val="FF0066"/>
                          </a:solidFill>
                          <a:effectLst/>
                          <a:latin typeface="Times New Roman" pitchFamily="18" charset="0"/>
                        </a:rPr>
                        <a:t>26</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16</a:t>
                      </a:r>
                    </a:p>
                  </a:txBody>
                  <a:tcPr marL="86685" marR="8668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200" b="0" i="0" u="none" strike="noStrike" cap="none" normalizeH="0" baseline="0" dirty="0">
                          <a:ln>
                            <a:noFill/>
                          </a:ln>
                          <a:solidFill>
                            <a:schemeClr val="tx1"/>
                          </a:solidFill>
                          <a:effectLst/>
                          <a:latin typeface="Times New Roman" pitchFamily="18" charset="0"/>
                        </a:rPr>
                        <a:t>12</a:t>
                      </a:r>
                    </a:p>
                  </a:txBody>
                  <a:tcPr marL="86685" marR="8668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64" name="Slide Number Placeholder 5"/>
          <p:cNvSpPr>
            <a:spLocks noGrp="1"/>
          </p:cNvSpPr>
          <p:nvPr>
            <p:ph type="sldNum" sz="quarter" idx="12"/>
          </p:nvPr>
        </p:nvSpPr>
        <p:spPr/>
        <p:txBody>
          <a:bodyPr/>
          <a:lstStyle/>
          <a:p>
            <a:pPr>
              <a:defRPr/>
            </a:pPr>
            <a:fld id="{CDA033B9-EC15-49EE-A744-DDB05247AE79}" type="slidenum">
              <a:rPr lang="en-US"/>
              <a:pPr>
                <a:defRPr/>
              </a:pPr>
              <a:t>12</a:t>
            </a:fld>
            <a:endParaRPr lang="en-US" dirty="0"/>
          </a:p>
        </p:txBody>
      </p:sp>
      <p:sp>
        <p:nvSpPr>
          <p:cNvPr id="13369" name="Text Box 81"/>
          <p:cNvSpPr txBox="1">
            <a:spLocks noChangeArrowheads="1"/>
          </p:cNvSpPr>
          <p:nvPr/>
        </p:nvSpPr>
        <p:spPr bwMode="auto">
          <a:xfrm>
            <a:off x="782885" y="5167484"/>
            <a:ext cx="2743200" cy="553998"/>
          </a:xfrm>
          <a:prstGeom prst="rect">
            <a:avLst/>
          </a:prstGeom>
          <a:noFill/>
          <a:ln w="9525">
            <a:noFill/>
            <a:miter lim="800000"/>
            <a:headEnd/>
            <a:tailEnd/>
          </a:ln>
        </p:spPr>
        <p:txBody>
          <a:bodyPr>
            <a:spAutoFit/>
          </a:bodyPr>
          <a:lstStyle/>
          <a:p>
            <a:pPr>
              <a:spcBef>
                <a:spcPct val="50000"/>
              </a:spcBef>
            </a:pPr>
            <a:r>
              <a:rPr lang="en-US" sz="1000" b="1" dirty="0"/>
              <a:t>Heavy emphasis on product development may have indicated a different interpretation of ‘innovation’.</a:t>
            </a:r>
          </a:p>
        </p:txBody>
      </p:sp>
      <p:sp>
        <p:nvSpPr>
          <p:cNvPr id="13370" name="Line 82"/>
          <p:cNvSpPr>
            <a:spLocks noChangeShapeType="1"/>
          </p:cNvSpPr>
          <p:nvPr/>
        </p:nvSpPr>
        <p:spPr bwMode="auto">
          <a:xfrm flipV="1">
            <a:off x="1074848" y="2768552"/>
            <a:ext cx="2065765" cy="2952930"/>
          </a:xfrm>
          <a:prstGeom prst="line">
            <a:avLst/>
          </a:prstGeom>
          <a:noFill/>
          <a:ln w="9525">
            <a:solidFill>
              <a:schemeClr val="tx1"/>
            </a:solidFill>
            <a:round/>
            <a:headEnd/>
            <a:tailEnd type="triangle" w="med" len="med"/>
          </a:ln>
        </p:spPr>
        <p:txBody>
          <a:bodyPr/>
          <a:lstStyle/>
          <a:p>
            <a:endParaRPr lang="en-CA" dirty="0"/>
          </a:p>
        </p:txBody>
      </p:sp>
      <p:sp>
        <p:nvSpPr>
          <p:cNvPr id="13371" name="Text Box 83"/>
          <p:cNvSpPr txBox="1">
            <a:spLocks noChangeArrowheads="1"/>
          </p:cNvSpPr>
          <p:nvPr/>
        </p:nvSpPr>
        <p:spPr bwMode="auto">
          <a:xfrm>
            <a:off x="4071934" y="5500702"/>
            <a:ext cx="3429000" cy="396875"/>
          </a:xfrm>
          <a:prstGeom prst="rect">
            <a:avLst/>
          </a:prstGeom>
          <a:noFill/>
          <a:ln w="9525">
            <a:noFill/>
            <a:miter lim="800000"/>
            <a:headEnd/>
            <a:tailEnd/>
          </a:ln>
        </p:spPr>
        <p:txBody>
          <a:bodyPr>
            <a:spAutoFit/>
          </a:bodyPr>
          <a:lstStyle/>
          <a:p>
            <a:pPr>
              <a:spcBef>
                <a:spcPct val="50000"/>
              </a:spcBef>
            </a:pPr>
            <a:r>
              <a:rPr lang="en-US" sz="1000" b="1" dirty="0"/>
              <a:t>Perhaps represents the late identification of marketing as an important  function.</a:t>
            </a:r>
          </a:p>
        </p:txBody>
      </p:sp>
      <p:sp>
        <p:nvSpPr>
          <p:cNvPr id="13372" name="Line 84"/>
          <p:cNvSpPr>
            <a:spLocks noChangeShapeType="1"/>
          </p:cNvSpPr>
          <p:nvPr/>
        </p:nvSpPr>
        <p:spPr bwMode="auto">
          <a:xfrm flipH="1" flipV="1">
            <a:off x="3214678" y="3500438"/>
            <a:ext cx="571504" cy="2571768"/>
          </a:xfrm>
          <a:prstGeom prst="line">
            <a:avLst/>
          </a:prstGeom>
          <a:noFill/>
          <a:ln w="9525">
            <a:solidFill>
              <a:schemeClr val="tx1"/>
            </a:solidFill>
            <a:round/>
            <a:headEnd/>
            <a:tailEnd type="triangle" w="med" len="med"/>
          </a:ln>
        </p:spPr>
        <p:txBody>
          <a:bodyPr/>
          <a:lstStyle/>
          <a:p>
            <a:endParaRPr lang="en-CA" dirty="0"/>
          </a:p>
        </p:txBody>
      </p:sp>
      <p:sp>
        <p:nvSpPr>
          <p:cNvPr id="13373" name="Text Box 85"/>
          <p:cNvSpPr txBox="1">
            <a:spLocks noChangeArrowheads="1"/>
          </p:cNvSpPr>
          <p:nvPr/>
        </p:nvSpPr>
        <p:spPr bwMode="auto">
          <a:xfrm>
            <a:off x="6143636" y="5867400"/>
            <a:ext cx="2466964" cy="553998"/>
          </a:xfrm>
          <a:prstGeom prst="rect">
            <a:avLst/>
          </a:prstGeom>
          <a:noFill/>
          <a:ln w="9525">
            <a:noFill/>
            <a:miter lim="800000"/>
            <a:headEnd/>
            <a:tailEnd/>
          </a:ln>
        </p:spPr>
        <p:txBody>
          <a:bodyPr wrap="square">
            <a:spAutoFit/>
          </a:bodyPr>
          <a:lstStyle/>
          <a:p>
            <a:pPr>
              <a:spcBef>
                <a:spcPct val="50000"/>
              </a:spcBef>
            </a:pPr>
            <a:r>
              <a:rPr lang="en-US" sz="1000" b="1" dirty="0"/>
              <a:t>Already seen as effective and exported to most global companies at the time?</a:t>
            </a:r>
          </a:p>
        </p:txBody>
      </p:sp>
      <p:sp>
        <p:nvSpPr>
          <p:cNvPr id="13374" name="Line 86"/>
          <p:cNvSpPr>
            <a:spLocks noChangeShapeType="1"/>
          </p:cNvSpPr>
          <p:nvPr/>
        </p:nvSpPr>
        <p:spPr bwMode="auto">
          <a:xfrm flipH="1" flipV="1">
            <a:off x="4643438" y="4143380"/>
            <a:ext cx="3000396" cy="1928826"/>
          </a:xfrm>
          <a:prstGeom prst="line">
            <a:avLst/>
          </a:prstGeom>
          <a:noFill/>
          <a:ln w="9525">
            <a:solidFill>
              <a:schemeClr val="tx1"/>
            </a:solidFill>
            <a:round/>
            <a:headEnd/>
            <a:tailEnd type="triangle" w="med" len="med"/>
          </a:ln>
        </p:spPr>
        <p:txBody>
          <a:bodyPr/>
          <a:lstStyle/>
          <a:p>
            <a:endParaRPr lang="en-CA" dirty="0"/>
          </a:p>
        </p:txBody>
      </p:sp>
      <p:sp>
        <p:nvSpPr>
          <p:cNvPr id="13375" name="Text Box 87"/>
          <p:cNvSpPr txBox="1">
            <a:spLocks noChangeArrowheads="1"/>
          </p:cNvSpPr>
          <p:nvPr/>
        </p:nvSpPr>
        <p:spPr bwMode="auto">
          <a:xfrm>
            <a:off x="2643174" y="6000768"/>
            <a:ext cx="2590800" cy="396875"/>
          </a:xfrm>
          <a:prstGeom prst="rect">
            <a:avLst/>
          </a:prstGeom>
          <a:noFill/>
          <a:ln w="9525">
            <a:noFill/>
            <a:miter lim="800000"/>
            <a:headEnd/>
            <a:tailEnd/>
          </a:ln>
        </p:spPr>
        <p:txBody>
          <a:bodyPr>
            <a:spAutoFit/>
          </a:bodyPr>
          <a:lstStyle/>
          <a:p>
            <a:pPr>
              <a:spcBef>
                <a:spcPct val="50000"/>
              </a:spcBef>
            </a:pPr>
            <a:r>
              <a:rPr lang="en-US" sz="1000" b="1" dirty="0"/>
              <a:t>Lagging characteristics of Japanese economy at the time.</a:t>
            </a:r>
          </a:p>
        </p:txBody>
      </p:sp>
      <p:cxnSp>
        <p:nvCxnSpPr>
          <p:cNvPr id="13" name="Straight Arrow Connector 12"/>
          <p:cNvCxnSpPr/>
          <p:nvPr/>
        </p:nvCxnSpPr>
        <p:spPr>
          <a:xfrm rot="16200000" flipV="1">
            <a:off x="2821769" y="3964785"/>
            <a:ext cx="2714644"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33029" y="2069948"/>
            <a:ext cx="2428892" cy="246221"/>
          </a:xfrm>
          <a:prstGeom prst="rect">
            <a:avLst/>
          </a:prstGeom>
          <a:noFill/>
        </p:spPr>
        <p:txBody>
          <a:bodyPr wrap="square" rtlCol="0">
            <a:spAutoFit/>
          </a:bodyPr>
          <a:lstStyle/>
          <a:p>
            <a:r>
              <a:rPr lang="en-US" sz="1000" b="1" dirty="0"/>
              <a:t>Continuous improvement.</a:t>
            </a:r>
            <a:endParaRPr lang="en-CA" sz="1000" b="1" dirty="0"/>
          </a:p>
        </p:txBody>
      </p:sp>
      <p:cxnSp>
        <p:nvCxnSpPr>
          <p:cNvPr id="18" name="Straight Arrow Connector 17"/>
          <p:cNvCxnSpPr>
            <a:cxnSpLocks/>
            <a:stCxn id="14" idx="1"/>
          </p:cNvCxnSpPr>
          <p:nvPr/>
        </p:nvCxnSpPr>
        <p:spPr>
          <a:xfrm flipH="1">
            <a:off x="4357687" y="2193059"/>
            <a:ext cx="2375342" cy="10216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53176" y="5843645"/>
            <a:ext cx="2104245" cy="830997"/>
          </a:xfrm>
          <a:prstGeom prst="rect">
            <a:avLst/>
          </a:prstGeom>
        </p:spPr>
        <p:txBody>
          <a:bodyPr wrap="square">
            <a:spAutoFit/>
          </a:bodyPr>
          <a:lstStyle/>
          <a:p>
            <a:r>
              <a:rPr lang="en-US" sz="1200" dirty="0">
                <a:latin typeface="Times New Roman" pitchFamily="18" charset="0"/>
                <a:cs typeface="Times New Roman" pitchFamily="18" charset="0"/>
              </a:rPr>
              <a:t>Based mainly on a study by Arthur D Little Inc. and updated by White and Partners Ltd. </a:t>
            </a:r>
            <a:endParaRPr lang="en-CA"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20688"/>
            <a:ext cx="7200800" cy="1143000"/>
          </a:xfrm>
        </p:spPr>
        <p:txBody>
          <a:bodyPr>
            <a:normAutofit/>
          </a:bodyPr>
          <a:lstStyle/>
          <a:p>
            <a:pPr algn="l"/>
            <a:r>
              <a:rPr lang="en-US" sz="2400" dirty="0">
                <a:latin typeface="Times New Roman" pitchFamily="18" charset="0"/>
                <a:cs typeface="Times New Roman" pitchFamily="18" charset="0"/>
              </a:rPr>
              <a:t>The situation - then [mid 1980s]: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a view on innovation in a corporate setting.</a:t>
            </a:r>
            <a:br>
              <a:rPr lang="en-US" sz="2800" dirty="0">
                <a:latin typeface="Times New Roman" pitchFamily="18" charset="0"/>
                <a:cs typeface="Times New Roman" pitchFamily="18" charset="0"/>
              </a:rPr>
            </a:br>
            <a:r>
              <a:rPr lang="en-US" sz="1200" dirty="0">
                <a:latin typeface="Times New Roman" pitchFamily="18" charset="0"/>
                <a:cs typeface="Times New Roman" pitchFamily="18" charset="0"/>
              </a:rPr>
              <a:t>.</a:t>
            </a:r>
            <a:endParaRPr lang="en-CA" sz="1200" dirty="0">
              <a:latin typeface="Times New Roman" pitchFamily="18" charset="0"/>
              <a:cs typeface="Times New Roman" pitchFamily="18" charset="0"/>
            </a:endParaRPr>
          </a:p>
        </p:txBody>
      </p:sp>
      <p:sp>
        <p:nvSpPr>
          <p:cNvPr id="3" name="Content Placeholder 2"/>
          <p:cNvSpPr>
            <a:spLocks noGrp="1"/>
          </p:cNvSpPr>
          <p:nvPr>
            <p:ph idx="1"/>
          </p:nvPr>
        </p:nvSpPr>
        <p:spPr>
          <a:xfrm>
            <a:off x="755576" y="2132856"/>
            <a:ext cx="8388424" cy="4725144"/>
          </a:xfrm>
        </p:spPr>
        <p:txBody>
          <a:bodyPr>
            <a:normAutofit lnSpcReduction="10000"/>
          </a:bodyPr>
          <a:lstStyle/>
          <a:p>
            <a:r>
              <a:rPr lang="en-US" sz="1300" dirty="0">
                <a:latin typeface="Times New Roman" pitchFamily="18" charset="0"/>
                <a:cs typeface="Times New Roman" pitchFamily="18" charset="0"/>
              </a:rPr>
              <a:t>Japanese industry views the academic community as a major source of both new inventions and innovations; very much more so than does industry in Europe and the U.S.A.</a:t>
            </a:r>
            <a:br>
              <a:rPr lang="en-US" sz="1300" dirty="0">
                <a:latin typeface="Times New Roman" pitchFamily="18" charset="0"/>
                <a:cs typeface="Times New Roman" pitchFamily="18" charset="0"/>
              </a:rPr>
            </a:br>
            <a:endParaRPr lang="en-US" sz="1300" dirty="0">
              <a:latin typeface="Times New Roman" pitchFamily="18" charset="0"/>
              <a:cs typeface="Times New Roman" pitchFamily="18" charset="0"/>
            </a:endParaRPr>
          </a:p>
          <a:p>
            <a:r>
              <a:rPr lang="en-US" sz="1300" dirty="0">
                <a:latin typeface="Times New Roman" pitchFamily="18" charset="0"/>
                <a:cs typeface="Times New Roman" pitchFamily="18" charset="0"/>
              </a:rPr>
              <a:t>Japanese industry expects much more from their in-house efforts at invention (but not innovation) than does industry in Europe and North America.  </a:t>
            </a:r>
            <a:br>
              <a:rPr lang="en-US" sz="1300" dirty="0">
                <a:latin typeface="Times New Roman" pitchFamily="18" charset="0"/>
                <a:cs typeface="Times New Roman" pitchFamily="18" charset="0"/>
              </a:rPr>
            </a:br>
            <a:endParaRPr lang="en-US" sz="1300" dirty="0">
              <a:latin typeface="Times New Roman" pitchFamily="18" charset="0"/>
              <a:cs typeface="Times New Roman" pitchFamily="18" charset="0"/>
            </a:endParaRPr>
          </a:p>
          <a:p>
            <a:r>
              <a:rPr lang="en-US" sz="1300" dirty="0">
                <a:latin typeface="Times New Roman" pitchFamily="18" charset="0"/>
                <a:cs typeface="Times New Roman" pitchFamily="18" charset="0"/>
              </a:rPr>
              <a:t>North American companies see, much more so than either Japanese or European companies, their own industry as a source of both invention and innovation. In Japan, ideas come less frequently from one’s own industry than is the case in Europe. </a:t>
            </a:r>
          </a:p>
          <a:p>
            <a:endParaRPr lang="en-US" sz="1300" dirty="0">
              <a:latin typeface="Times New Roman" pitchFamily="18" charset="0"/>
              <a:cs typeface="Times New Roman" pitchFamily="18" charset="0"/>
            </a:endParaRPr>
          </a:p>
          <a:p>
            <a:r>
              <a:rPr lang="en-US" sz="1300" dirty="0">
                <a:latin typeface="Times New Roman" pitchFamily="18" charset="0"/>
                <a:cs typeface="Times New Roman" pitchFamily="18" charset="0"/>
              </a:rPr>
              <a:t>Japanese industry places a much greater emphasis on the need for innovation than did similar significant corporations in Europe and North America but the likelihood of a good idea being implemented in Japan was dramatically less than in Europe and North America.</a:t>
            </a:r>
            <a:r>
              <a:rPr lang="en-US" sz="1300" b="1" dirty="0">
                <a:latin typeface="Times New Roman" pitchFamily="18" charset="0"/>
              </a:rPr>
              <a:t> </a:t>
            </a:r>
            <a:br>
              <a:rPr lang="en-US" sz="1300" b="1" dirty="0">
                <a:latin typeface="Times New Roman" pitchFamily="18" charset="0"/>
              </a:rPr>
            </a:br>
            <a:endParaRPr lang="en-US" sz="1300" b="1" dirty="0">
              <a:latin typeface="Times New Roman" pitchFamily="18" charset="0"/>
            </a:endParaRPr>
          </a:p>
          <a:p>
            <a:r>
              <a:rPr lang="en-US" sz="1300" dirty="0">
                <a:latin typeface="Times New Roman" pitchFamily="18" charset="0"/>
              </a:rPr>
              <a:t>The proportion of senior executives’ time spent on the management of innovation was greater (33%) than in either North America (24%) or Europe (26%) and it was increasing at a greater rate in Japan. </a:t>
            </a:r>
            <a:br>
              <a:rPr lang="en-US" sz="1300" dirty="0">
                <a:latin typeface="Times New Roman" pitchFamily="18" charset="0"/>
              </a:rPr>
            </a:br>
            <a:endParaRPr lang="en-US" sz="1300" dirty="0">
              <a:latin typeface="Times New Roman" pitchFamily="18" charset="0"/>
            </a:endParaRPr>
          </a:p>
          <a:p>
            <a:r>
              <a:rPr lang="en-US" sz="1300" dirty="0">
                <a:latin typeface="Times New Roman" pitchFamily="18" charset="0"/>
              </a:rPr>
              <a:t>There was a perception that there would be insufficient incentives for managers to take risks in Japan and that inadequate capital and resources would be available for investing in new ideas if they were discovered – this in sharp contrast to the attitudes of corporate leaders in Europe and North America. </a:t>
            </a:r>
            <a:br>
              <a:rPr lang="en-US" sz="1400" dirty="0">
                <a:latin typeface="Times New Roman" pitchFamily="18" charset="0"/>
                <a:cs typeface="Times New Roman" pitchFamily="18" charset="0"/>
              </a:rPr>
            </a:br>
            <a:endParaRPr lang="en-US" sz="1400" dirty="0">
              <a:latin typeface="Times New Roman" pitchFamily="18" charset="0"/>
              <a:cs typeface="Times New Roman" pitchFamily="18" charset="0"/>
            </a:endParaRPr>
          </a:p>
          <a:p>
            <a:r>
              <a:rPr lang="en-US" sz="1000" dirty="0">
                <a:latin typeface="Times New Roman" pitchFamily="18" charset="0"/>
                <a:cs typeface="Times New Roman" pitchFamily="18" charset="0"/>
              </a:rPr>
              <a:t>Based mainly on a study by Arthur D Little Inc. and updated by White and Partners Ltd</a:t>
            </a:r>
          </a:p>
          <a:p>
            <a:endParaRPr lang="en-CA" sz="1400" dirty="0"/>
          </a:p>
        </p:txBody>
      </p:sp>
      <p:sp>
        <p:nvSpPr>
          <p:cNvPr id="4" name="Slide Number Placeholder 3"/>
          <p:cNvSpPr>
            <a:spLocks noGrp="1"/>
          </p:cNvSpPr>
          <p:nvPr>
            <p:ph type="sldNum" sz="quarter" idx="12"/>
          </p:nvPr>
        </p:nvSpPr>
        <p:spPr/>
        <p:txBody>
          <a:bodyPr>
            <a:normAutofit/>
          </a:bodyPr>
          <a:lstStyle/>
          <a:p>
            <a:fld id="{7721287D-FF08-451F-8F96-E94528077250}" type="slidenum">
              <a:rPr lang="en-CA" smtClean="0"/>
              <a:pPr/>
              <a:t>13</a:t>
            </a:fld>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2"/>
          <p:cNvSpPr>
            <a:spLocks noGrp="1" noChangeArrowheads="1"/>
          </p:cNvSpPr>
          <p:nvPr>
            <p:ph type="title"/>
          </p:nvPr>
        </p:nvSpPr>
        <p:spPr>
          <a:xfrm>
            <a:off x="212794" y="701017"/>
            <a:ext cx="7498080" cy="1143000"/>
          </a:xfrm>
        </p:spPr>
        <p:txBody>
          <a:bodyPr>
            <a:normAutofit fontScale="90000"/>
          </a:bodyPr>
          <a:lstStyle/>
          <a:p>
            <a:pPr algn="l"/>
            <a:r>
              <a:rPr lang="en-US" sz="2700" dirty="0">
                <a:latin typeface="Times New Roman" pitchFamily="18" charset="0"/>
              </a:rPr>
              <a:t>The situation - then [mid 1980s]: New Organizational Mechanisms used to Overcome Traditional Barriers.</a:t>
            </a:r>
            <a:br>
              <a:rPr lang="en-US" sz="2400" dirty="0">
                <a:latin typeface="Times New Roman" pitchFamily="18" charset="0"/>
              </a:rPr>
            </a:br>
            <a:r>
              <a:rPr lang="en-US" sz="2400" dirty="0">
                <a:latin typeface="Times New Roman" pitchFamily="18" charset="0"/>
                <a:cs typeface="Times New Roman" pitchFamily="18" charset="0"/>
              </a:rPr>
              <a:t> </a:t>
            </a:r>
            <a:r>
              <a:rPr lang="en-US" sz="1300" dirty="0">
                <a:latin typeface="Times New Roman" pitchFamily="18" charset="0"/>
                <a:cs typeface="Times New Roman" pitchFamily="18" charset="0"/>
              </a:rPr>
              <a:t>Based mainly on a study by Arthur D Little Inc. and updated by CIO </a:t>
            </a:r>
            <a:endParaRPr lang="en-US" sz="1300" dirty="0">
              <a:latin typeface="Times New Roman" pitchFamily="18" charset="0"/>
            </a:endParaRPr>
          </a:p>
        </p:txBody>
      </p:sp>
      <p:sp>
        <p:nvSpPr>
          <p:cNvPr id="14341" name="Rectangle 3"/>
          <p:cNvSpPr>
            <a:spLocks noGrp="1" noChangeArrowheads="1"/>
          </p:cNvSpPr>
          <p:nvPr>
            <p:ph idx="1"/>
          </p:nvPr>
        </p:nvSpPr>
        <p:spPr>
          <a:xfrm>
            <a:off x="683568" y="2492896"/>
            <a:ext cx="7744847" cy="3600400"/>
          </a:xfrm>
        </p:spPr>
        <p:txBody>
          <a:bodyPr/>
          <a:lstStyle/>
          <a:p>
            <a:pPr eaLnBrk="1" hangingPunct="1"/>
            <a:r>
              <a:rPr lang="en-US" sz="1400" dirty="0">
                <a:latin typeface="Times New Roman" pitchFamily="18" charset="0"/>
              </a:rPr>
              <a:t>While Japanese make use of task forces and joint ventures, they also report wide use of such mechanisms as new business start-ups, partial spin-offs, supplier partnerships, and such financial mechanisms as R&amp;D limited partnerships or licensing agreements.</a:t>
            </a:r>
            <a:br>
              <a:rPr lang="en-US" sz="1400" dirty="0">
                <a:latin typeface="Times New Roman" pitchFamily="18" charset="0"/>
              </a:rPr>
            </a:br>
            <a:endParaRPr lang="en-US" sz="1400" dirty="0">
              <a:latin typeface="Times New Roman" pitchFamily="18" charset="0"/>
            </a:endParaRPr>
          </a:p>
          <a:p>
            <a:pPr eaLnBrk="1" hangingPunct="1"/>
            <a:r>
              <a:rPr lang="en-US" sz="1400" dirty="0">
                <a:latin typeface="Times New Roman" pitchFamily="18" charset="0"/>
              </a:rPr>
              <a:t>Japanese are far less likely than other companies to use individual champions, perhaps reflecting the emphasis on group rather than individual performance in Japanese companies.</a:t>
            </a:r>
            <a:br>
              <a:rPr lang="en-US" sz="1400" dirty="0">
                <a:latin typeface="Times New Roman" pitchFamily="18" charset="0"/>
              </a:rPr>
            </a:br>
            <a:endParaRPr lang="en-US" sz="1400" dirty="0">
              <a:latin typeface="Times New Roman" pitchFamily="18" charset="0"/>
            </a:endParaRPr>
          </a:p>
          <a:p>
            <a:pPr eaLnBrk="1" hangingPunct="1"/>
            <a:r>
              <a:rPr lang="en-US" sz="1400" dirty="0">
                <a:latin typeface="Times New Roman" pitchFamily="18" charset="0"/>
              </a:rPr>
              <a:t>North Americans pay more attention to financial rewards, while European and Japanese tend to emphasize personal recognition and non-monetary rewards.</a:t>
            </a:r>
            <a:br>
              <a:rPr lang="en-US" sz="1400" dirty="0">
                <a:latin typeface="Times New Roman" pitchFamily="18" charset="0"/>
              </a:rPr>
            </a:br>
            <a:endParaRPr lang="en-US" sz="1400" dirty="0">
              <a:latin typeface="Times New Roman" pitchFamily="18" charset="0"/>
            </a:endParaRPr>
          </a:p>
          <a:p>
            <a:pPr eaLnBrk="1" hangingPunct="1"/>
            <a:r>
              <a:rPr lang="en-US" sz="1400" dirty="0">
                <a:latin typeface="Times New Roman" pitchFamily="18" charset="0"/>
              </a:rPr>
              <a:t>The proportion of a senior executives time spent on the management of innovation is greater (33%) than in either North America (24%) or Europe (26%) and it is increasing at a greater rate in Japan.</a:t>
            </a:r>
          </a:p>
          <a:p>
            <a:pPr eaLnBrk="1" hangingPunct="1"/>
            <a:endParaRPr lang="en-US" sz="1400" dirty="0">
              <a:latin typeface="Times New Roman" pitchFamily="18" charset="0"/>
            </a:endParaRPr>
          </a:p>
        </p:txBody>
      </p:sp>
      <p:sp>
        <p:nvSpPr>
          <p:cNvPr id="6" name="Slide Number Placeholder 5"/>
          <p:cNvSpPr>
            <a:spLocks noGrp="1"/>
          </p:cNvSpPr>
          <p:nvPr>
            <p:ph type="sldNum" sz="quarter" idx="12"/>
          </p:nvPr>
        </p:nvSpPr>
        <p:spPr/>
        <p:txBody>
          <a:bodyPr/>
          <a:lstStyle/>
          <a:p>
            <a:pPr>
              <a:defRPr/>
            </a:pPr>
            <a:fld id="{FEDA0BE4-6C53-40FB-9317-2E243ED4CBC5}"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01017"/>
            <a:ext cx="7498080" cy="1143000"/>
          </a:xfrm>
        </p:spPr>
        <p:txBody>
          <a:bodyPr>
            <a:normAutofit/>
          </a:bodyPr>
          <a:lstStyle/>
          <a:p>
            <a:r>
              <a:rPr lang="en-US" sz="2400" dirty="0">
                <a:latin typeface="Times New Roman" pitchFamily="18" charset="0"/>
              </a:rPr>
              <a:t>The situation - then [mid 1980s] </a:t>
            </a:r>
            <a:br>
              <a:rPr lang="en-US" sz="2400" dirty="0">
                <a:latin typeface="Times New Roman" pitchFamily="18" charset="0"/>
              </a:rPr>
            </a:br>
            <a:r>
              <a:rPr lang="en-US" sz="2400" dirty="0">
                <a:latin typeface="Times New Roman" pitchFamily="18" charset="0"/>
                <a:cs typeface="Times New Roman" pitchFamily="18" charset="0"/>
              </a:rPr>
              <a:t>A comparison; Japan then and now.</a:t>
            </a:r>
            <a:endParaRPr lang="en-CA" sz="2400" dirty="0">
              <a:latin typeface="Times New Roman" pitchFamily="18" charset="0"/>
              <a:cs typeface="Times New Roman" pitchFamily="18" charset="0"/>
            </a:endParaRPr>
          </a:p>
        </p:txBody>
      </p:sp>
      <p:sp>
        <p:nvSpPr>
          <p:cNvPr id="3" name="Content Placeholder 2"/>
          <p:cNvSpPr>
            <a:spLocks noGrp="1"/>
          </p:cNvSpPr>
          <p:nvPr>
            <p:ph sz="half" idx="1"/>
          </p:nvPr>
        </p:nvSpPr>
        <p:spPr>
          <a:xfrm>
            <a:off x="755576" y="2325366"/>
            <a:ext cx="3429024" cy="4663440"/>
          </a:xfrm>
        </p:spPr>
        <p:txBody>
          <a:bodyPr>
            <a:normAutofit fontScale="92500" lnSpcReduction="10000"/>
          </a:bodyPr>
          <a:lstStyle/>
          <a:p>
            <a:r>
              <a:rPr lang="en-US" sz="2800" b="1" dirty="0">
                <a:solidFill>
                  <a:schemeClr val="bg1"/>
                </a:solidFill>
                <a:latin typeface="Times New Roman" pitchFamily="18" charset="0"/>
                <a:cs typeface="Times New Roman" pitchFamily="18" charset="0"/>
              </a:rPr>
              <a:t>Then</a:t>
            </a:r>
          </a:p>
          <a:p>
            <a:r>
              <a:rPr lang="en-US" dirty="0"/>
              <a:t>Economic growth par excellence.</a:t>
            </a:r>
          </a:p>
          <a:p>
            <a:r>
              <a:rPr lang="en-US" dirty="0"/>
              <a:t>A model for business practices.</a:t>
            </a:r>
          </a:p>
          <a:p>
            <a:r>
              <a:rPr lang="en-US" dirty="0"/>
              <a:t>Global dominance by way of large and medium-sized enterprises.</a:t>
            </a:r>
          </a:p>
          <a:p>
            <a:r>
              <a:rPr lang="en-US" dirty="0"/>
              <a:t>Heavy spending on R&amp;D.</a:t>
            </a:r>
            <a:endParaRPr lang="en-CA" dirty="0"/>
          </a:p>
        </p:txBody>
      </p:sp>
      <p:sp>
        <p:nvSpPr>
          <p:cNvPr id="4" name="Content Placeholder 3"/>
          <p:cNvSpPr>
            <a:spLocks noGrp="1"/>
          </p:cNvSpPr>
          <p:nvPr>
            <p:ph sz="half" idx="2"/>
          </p:nvPr>
        </p:nvSpPr>
        <p:spPr>
          <a:xfrm>
            <a:off x="4450507" y="2350877"/>
            <a:ext cx="3359661" cy="3599316"/>
          </a:xfrm>
        </p:spPr>
        <p:txBody>
          <a:bodyPr>
            <a:normAutofit fontScale="92500" lnSpcReduction="10000"/>
          </a:bodyPr>
          <a:lstStyle/>
          <a:p>
            <a:r>
              <a:rPr lang="en-US" sz="2800" b="1" dirty="0">
                <a:solidFill>
                  <a:schemeClr val="bg1"/>
                </a:solidFill>
              </a:rPr>
              <a:t>Now</a:t>
            </a:r>
          </a:p>
          <a:p>
            <a:r>
              <a:rPr lang="en-US" dirty="0"/>
              <a:t>Two decades of economic stagnation.</a:t>
            </a:r>
          </a:p>
          <a:p>
            <a:r>
              <a:rPr lang="en-US" dirty="0"/>
              <a:t>Large companies losing global market share.</a:t>
            </a:r>
          </a:p>
          <a:p>
            <a:r>
              <a:rPr lang="en-US" dirty="0"/>
              <a:t>Major questions about how to move corporate innovation ahead.</a:t>
            </a:r>
          </a:p>
          <a:p>
            <a:r>
              <a:rPr lang="en-US" dirty="0"/>
              <a:t>Heavy spending on R&amp;D.</a:t>
            </a:r>
            <a:endParaRPr lang="en-CA" dirty="0"/>
          </a:p>
        </p:txBody>
      </p:sp>
      <p:sp>
        <p:nvSpPr>
          <p:cNvPr id="5" name="Slide Number Placeholder 4"/>
          <p:cNvSpPr>
            <a:spLocks noGrp="1"/>
          </p:cNvSpPr>
          <p:nvPr>
            <p:ph type="sldNum" sz="quarter" idx="12"/>
          </p:nvPr>
        </p:nvSpPr>
        <p:spPr/>
        <p:txBody>
          <a:bodyPr>
            <a:normAutofit/>
          </a:bodyPr>
          <a:lstStyle/>
          <a:p>
            <a:fld id="{7721287D-FF08-451F-8F96-E94528077250}" type="slidenum">
              <a:rPr lang="en-CA" smtClean="0"/>
              <a:pPr/>
              <a:t>15</a:t>
            </a:fld>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852936"/>
            <a:ext cx="6552728" cy="936104"/>
          </a:xfrm>
        </p:spPr>
        <p:txBody>
          <a:bodyPr>
            <a:normAutofit fontScale="90000"/>
          </a:bodyPr>
          <a:lstStyle/>
          <a:p>
            <a:pPr algn="l"/>
            <a:r>
              <a:rPr lang="en-CA" sz="3200" dirty="0">
                <a:latin typeface="Times New Roman" pitchFamily="18" charset="0"/>
                <a:cs typeface="Times New Roman" pitchFamily="18" charset="0"/>
              </a:rPr>
              <a:t>Characterizing Japanese innovative industries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78925"/>
            <a:ext cx="5976664" cy="1143000"/>
          </a:xfrm>
        </p:spPr>
        <p:txBody>
          <a:bodyPr>
            <a:normAutofit/>
          </a:bodyPr>
          <a:lstStyle/>
          <a:p>
            <a:r>
              <a:rPr lang="en-CA" sz="2200" dirty="0">
                <a:latin typeface="Times New Roman" pitchFamily="18" charset="0"/>
                <a:cs typeface="Times New Roman" pitchFamily="18" charset="0"/>
              </a:rPr>
              <a:t>Characterizing Japanese innovative industries</a:t>
            </a:r>
            <a:br>
              <a:rPr lang="en-US" sz="3200" dirty="0">
                <a:latin typeface="Times New Roman" pitchFamily="18" charset="0"/>
              </a:rPr>
            </a:br>
            <a:r>
              <a:rPr lang="en-US" sz="2000" dirty="0">
                <a:latin typeface="Times New Roman" pitchFamily="18" charset="0"/>
              </a:rPr>
              <a:t>International Competitiveness and Corporate Size</a:t>
            </a:r>
            <a:endParaRPr lang="en-CA" sz="2400" dirty="0">
              <a:latin typeface="Times New Roman" pitchFamily="18" charset="0"/>
              <a:cs typeface="Times New Roman" pitchFamily="18" charset="0"/>
            </a:endParaRPr>
          </a:p>
        </p:txBody>
      </p:sp>
      <p:sp>
        <p:nvSpPr>
          <p:cNvPr id="3" name="Content Placeholder 2"/>
          <p:cNvSpPr>
            <a:spLocks noGrp="1"/>
          </p:cNvSpPr>
          <p:nvPr>
            <p:ph idx="1"/>
          </p:nvPr>
        </p:nvSpPr>
        <p:spPr>
          <a:xfrm>
            <a:off x="107504" y="2132856"/>
            <a:ext cx="8898770" cy="4608512"/>
          </a:xfrm>
        </p:spPr>
        <p:txBody>
          <a:bodyPr>
            <a:normAutofit fontScale="92500" lnSpcReduction="20000"/>
          </a:bodyPr>
          <a:lstStyle/>
          <a:p>
            <a:endParaRPr lang="en-US" sz="1400" dirty="0">
              <a:latin typeface="Times New Roman" pitchFamily="18" charset="0"/>
              <a:cs typeface="Times New Roman" pitchFamily="18" charset="0"/>
            </a:endParaRPr>
          </a:p>
          <a:p>
            <a:r>
              <a:rPr lang="en-US" sz="1500" dirty="0">
                <a:latin typeface="Times New Roman" pitchFamily="18" charset="0"/>
                <a:cs typeface="Times New Roman" pitchFamily="18" charset="0"/>
              </a:rPr>
              <a:t>A Report (February 2009) from the Information and Technology and Innovation Foundation ranks Japan as 9</a:t>
            </a:r>
            <a:r>
              <a:rPr lang="en-US" sz="1500" baseline="30000" dirty="0">
                <a:latin typeface="Times New Roman" pitchFamily="18" charset="0"/>
                <a:cs typeface="Times New Roman" pitchFamily="18" charset="0"/>
              </a:rPr>
              <a:t>th</a:t>
            </a:r>
            <a:r>
              <a:rPr lang="en-US" sz="1500" dirty="0">
                <a:latin typeface="Times New Roman" pitchFamily="18" charset="0"/>
                <a:cs typeface="Times New Roman" pitchFamily="18" charset="0"/>
              </a:rPr>
              <a:t> in terms of its international competitiveness. The same report states that Japan led all other countries in corporate research and development when size was factored into the analysis.</a:t>
            </a:r>
          </a:p>
          <a:p>
            <a:pPr>
              <a:buNone/>
            </a:pPr>
            <a:endParaRPr lang="en-US" sz="1500" dirty="0">
              <a:latin typeface="Times New Roman" pitchFamily="18" charset="0"/>
              <a:cs typeface="Times New Roman" pitchFamily="18" charset="0"/>
            </a:endParaRPr>
          </a:p>
          <a:p>
            <a:r>
              <a:rPr lang="en-US" sz="1500" dirty="0">
                <a:latin typeface="Times New Roman" pitchFamily="18" charset="0"/>
                <a:cs typeface="Times New Roman" pitchFamily="18" charset="0"/>
              </a:rPr>
              <a:t>Japan has both large enterprises and smaller medium-sized firms, and the management practices can be different for each.</a:t>
            </a:r>
            <a:br>
              <a:rPr lang="en-US" sz="1500" dirty="0">
                <a:latin typeface="Times New Roman" pitchFamily="18" charset="0"/>
                <a:cs typeface="Times New Roman" pitchFamily="18" charset="0"/>
              </a:rPr>
            </a:br>
            <a:endParaRPr lang="en-US" sz="1500" dirty="0">
              <a:latin typeface="Times New Roman" pitchFamily="18" charset="0"/>
              <a:cs typeface="Times New Roman" pitchFamily="18" charset="0"/>
            </a:endParaRPr>
          </a:p>
          <a:p>
            <a:r>
              <a:rPr lang="en-US" sz="1500" dirty="0">
                <a:latin typeface="Times New Roman" pitchFamily="18" charset="0"/>
                <a:cs typeface="Times New Roman" pitchFamily="18" charset="0"/>
              </a:rPr>
              <a:t>Japanese industry is better known abroad for its large trading conglomerates, but it also has a host of medium-sized firms that dominate specialized global markets. While major Japanese electronic companies, for example, are losing market share to rivals from China, South Korea, and Taiwan, medium-sized companies often dominate their global market. </a:t>
            </a:r>
          </a:p>
          <a:p>
            <a:endParaRPr lang="en-US" sz="1500" dirty="0">
              <a:latin typeface="Times New Roman" pitchFamily="18" charset="0"/>
              <a:cs typeface="Times New Roman" pitchFamily="18" charset="0"/>
            </a:endParaRPr>
          </a:p>
          <a:p>
            <a:r>
              <a:rPr lang="en-US" sz="1500" dirty="0">
                <a:latin typeface="Times New Roman" pitchFamily="18" charset="0"/>
                <a:cs typeface="Times New Roman" pitchFamily="18" charset="0"/>
              </a:rPr>
              <a:t>The technologies of the medium-sized companies are largely invisible to consumers because they supply high profile companies with products essential to the operation of their products. Often, a small priced product, with a huge impact on the performance of the product should it fail. The global technology industry depends on these products and these companies; referred to as; chuken kigyo (strong medium-sized firms). [The Economist, November 5th, 2009].</a:t>
            </a:r>
            <a:br>
              <a:rPr lang="en-US" sz="1500" dirty="0">
                <a:latin typeface="Times New Roman" pitchFamily="18" charset="0"/>
                <a:cs typeface="Times New Roman" pitchFamily="18" charset="0"/>
              </a:rPr>
            </a:br>
            <a:endParaRPr lang="en-US" sz="1500" dirty="0">
              <a:latin typeface="Times New Roman" pitchFamily="18" charset="0"/>
              <a:cs typeface="Times New Roman" pitchFamily="18" charset="0"/>
            </a:endParaRPr>
          </a:p>
          <a:p>
            <a:r>
              <a:rPr lang="en-US" sz="1500" dirty="0">
                <a:latin typeface="Times New Roman" pitchFamily="18" charset="0"/>
                <a:cs typeface="Times New Roman" pitchFamily="18" charset="0"/>
              </a:rPr>
              <a:t>The technology prowess is a reminder of the country’s industrial strength – even after two decades of economic stagnation. These medium-sized companies are essential for the operation of a larger system and require continual innovation to avoid becoming a commodity. [The Economist, November 5th, 2009]. </a:t>
            </a:r>
          </a:p>
          <a:p>
            <a:pPr>
              <a:buNone/>
            </a:pPr>
            <a:br>
              <a:rPr lang="en-US" sz="1600" dirty="0">
                <a:latin typeface="Times New Roman" pitchFamily="18" charset="0"/>
                <a:cs typeface="Times New Roman" pitchFamily="18" charset="0"/>
              </a:rPr>
            </a:br>
            <a:endParaRPr lang="en-US" sz="1600" dirty="0">
              <a:latin typeface="Times New Roman" pitchFamily="18" charset="0"/>
              <a:cs typeface="Times New Roman" pitchFamily="18" charset="0"/>
            </a:endParaRPr>
          </a:p>
          <a:p>
            <a:endParaRPr lang="en-US" sz="1400" dirty="0">
              <a:latin typeface="Times New Roman" pitchFamily="18" charset="0"/>
            </a:endParaRPr>
          </a:p>
          <a:p>
            <a:endParaRPr lang="en-US" sz="1400" dirty="0">
              <a:latin typeface="Times New Roman" pitchFamily="18" charset="0"/>
            </a:endParaRPr>
          </a:p>
          <a:p>
            <a:endParaRPr lang="en-US" sz="1400" dirty="0">
              <a:latin typeface="Times New Roman" pitchFamily="18" charset="0"/>
            </a:endParaRPr>
          </a:p>
          <a:p>
            <a:endParaRPr lang="en-CA" sz="1400" dirty="0"/>
          </a:p>
        </p:txBody>
      </p:sp>
      <p:sp>
        <p:nvSpPr>
          <p:cNvPr id="4" name="Slide Number Placeholder 3"/>
          <p:cNvSpPr>
            <a:spLocks noGrp="1"/>
          </p:cNvSpPr>
          <p:nvPr>
            <p:ph type="sldNum" sz="quarter" idx="12"/>
          </p:nvPr>
        </p:nvSpPr>
        <p:spPr/>
        <p:txBody>
          <a:bodyPr/>
          <a:lstStyle/>
          <a:p>
            <a:fld id="{7721287D-FF08-451F-8F96-E94528077250}" type="slidenum">
              <a:rPr lang="en-CA" smtClean="0"/>
              <a:pPr/>
              <a:t>17</a:t>
            </a:fld>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53228"/>
            <a:ext cx="9286908" cy="1143000"/>
          </a:xfrm>
        </p:spPr>
        <p:txBody>
          <a:bodyPr>
            <a:normAutofit fontScale="90000"/>
          </a:bodyPr>
          <a:lstStyle/>
          <a:p>
            <a:r>
              <a:rPr lang="en-CA" sz="2800" dirty="0">
                <a:latin typeface="Times New Roman" pitchFamily="18" charset="0"/>
                <a:cs typeface="Times New Roman" pitchFamily="18" charset="0"/>
              </a:rPr>
              <a:t>Characterizing Japanese innovative industries</a:t>
            </a:r>
            <a:br>
              <a:rPr lang="en-US" sz="2700" dirty="0">
                <a:latin typeface="Times New Roman" pitchFamily="18" charset="0"/>
              </a:rPr>
            </a:br>
            <a:r>
              <a:rPr lang="en-US" sz="2700" dirty="0">
                <a:latin typeface="Times New Roman" pitchFamily="18" charset="0"/>
              </a:rPr>
              <a:t>How do the strong medium-sized firms innovate?</a:t>
            </a:r>
            <a:br>
              <a:rPr lang="en-US" sz="2700" dirty="0">
                <a:latin typeface="Times New Roman" pitchFamily="18" charset="0"/>
              </a:rPr>
            </a:br>
            <a:r>
              <a:rPr lang="en-US" sz="1300" b="0" dirty="0">
                <a:latin typeface="Times New Roman" pitchFamily="18" charset="0"/>
              </a:rPr>
              <a:t>[The Economist, November  5th, 2009]</a:t>
            </a:r>
            <a:br>
              <a:rPr lang="en-US" sz="2000" dirty="0">
                <a:latin typeface="Times New Roman" pitchFamily="18" charset="0"/>
              </a:rPr>
            </a:br>
            <a:endParaRPr lang="en-CA" sz="2000" dirty="0"/>
          </a:p>
        </p:txBody>
      </p:sp>
      <p:sp>
        <p:nvSpPr>
          <p:cNvPr id="3" name="Content Placeholder 2"/>
          <p:cNvSpPr>
            <a:spLocks noGrp="1"/>
          </p:cNvSpPr>
          <p:nvPr>
            <p:ph idx="1"/>
          </p:nvPr>
        </p:nvSpPr>
        <p:spPr>
          <a:xfrm>
            <a:off x="251520" y="2276872"/>
            <a:ext cx="8352928" cy="4123912"/>
          </a:xfrm>
        </p:spPr>
        <p:txBody>
          <a:bodyPr>
            <a:normAutofit fontScale="92500" lnSpcReduction="10000"/>
          </a:bodyPr>
          <a:lstStyle/>
          <a:p>
            <a:r>
              <a:rPr lang="en-US" sz="1500" dirty="0">
                <a:latin typeface="Times New Roman" pitchFamily="18" charset="0"/>
              </a:rPr>
              <a:t>Invest handsomely in R&amp;D.</a:t>
            </a:r>
            <a:br>
              <a:rPr lang="en-US" sz="1500" dirty="0">
                <a:latin typeface="Times New Roman" pitchFamily="18" charset="0"/>
              </a:rPr>
            </a:br>
            <a:endParaRPr lang="en-US" sz="1500" dirty="0">
              <a:latin typeface="Times New Roman" pitchFamily="18" charset="0"/>
            </a:endParaRPr>
          </a:p>
          <a:p>
            <a:r>
              <a:rPr lang="en-US" sz="1500" dirty="0">
                <a:latin typeface="Times New Roman" pitchFamily="18" charset="0"/>
              </a:rPr>
              <a:t>Keep the wraps on the ‘high-end’ stuff so that the knowledge does not get out of the company.</a:t>
            </a:r>
            <a:br>
              <a:rPr lang="en-US" sz="1500" dirty="0">
                <a:latin typeface="Times New Roman" pitchFamily="18" charset="0"/>
              </a:rPr>
            </a:br>
            <a:endParaRPr lang="en-US" sz="1500" dirty="0">
              <a:latin typeface="Times New Roman" pitchFamily="18" charset="0"/>
            </a:endParaRPr>
          </a:p>
          <a:p>
            <a:r>
              <a:rPr lang="en-US" sz="1500" dirty="0">
                <a:latin typeface="Times New Roman" pitchFamily="18" charset="0"/>
              </a:rPr>
              <a:t>Often own their own supply chains.</a:t>
            </a:r>
            <a:br>
              <a:rPr lang="en-US" sz="1500" dirty="0">
                <a:latin typeface="Times New Roman" pitchFamily="18" charset="0"/>
              </a:rPr>
            </a:br>
            <a:endParaRPr lang="en-US" sz="1500" dirty="0">
              <a:latin typeface="Times New Roman" pitchFamily="18" charset="0"/>
            </a:endParaRPr>
          </a:p>
          <a:p>
            <a:r>
              <a:rPr lang="en-US" sz="1500" dirty="0">
                <a:latin typeface="Times New Roman" pitchFamily="18" charset="0"/>
              </a:rPr>
              <a:t>Some make their own manufacturing machines – to control costs and remain independent from their suppliers. </a:t>
            </a:r>
            <a:br>
              <a:rPr lang="en-US" sz="1500" dirty="0">
                <a:latin typeface="Times New Roman" pitchFamily="18" charset="0"/>
              </a:rPr>
            </a:br>
            <a:endParaRPr lang="en-US" sz="1500" dirty="0">
              <a:latin typeface="Times New Roman" pitchFamily="18" charset="0"/>
            </a:endParaRPr>
          </a:p>
          <a:p>
            <a:r>
              <a:rPr lang="en-US" sz="1500" dirty="0">
                <a:latin typeface="Times New Roman" pitchFamily="18" charset="0"/>
              </a:rPr>
              <a:t>Maintain a deep understanding of their technology.</a:t>
            </a:r>
            <a:br>
              <a:rPr lang="en-US" sz="1500" dirty="0">
                <a:latin typeface="Times New Roman" pitchFamily="18" charset="0"/>
              </a:rPr>
            </a:br>
            <a:endParaRPr lang="en-US" sz="1500" dirty="0">
              <a:latin typeface="Times New Roman" pitchFamily="18" charset="0"/>
            </a:endParaRPr>
          </a:p>
          <a:p>
            <a:r>
              <a:rPr lang="en-US" sz="1500" dirty="0">
                <a:latin typeface="Times New Roman" pitchFamily="18" charset="0"/>
              </a:rPr>
              <a:t>Listening to the demands of their customers for higher quality and reliability, customers who demand strict standards and upward change. Customization – demands from customers – cements the relationship with the customers (trust is the basis) becoming a significant barrier to entry.</a:t>
            </a:r>
            <a:br>
              <a:rPr lang="en-US" sz="1500" dirty="0">
                <a:latin typeface="Times New Roman" pitchFamily="18" charset="0"/>
              </a:rPr>
            </a:br>
            <a:endParaRPr lang="en-US" sz="1500" dirty="0">
              <a:latin typeface="Times New Roman" pitchFamily="18" charset="0"/>
            </a:endParaRPr>
          </a:p>
          <a:p>
            <a:r>
              <a:rPr lang="en-US" sz="1500" dirty="0">
                <a:latin typeface="Times New Roman" pitchFamily="18" charset="0"/>
              </a:rPr>
              <a:t>Knowledge about the technology is accumulated over decades and resides with the employees over the long-term employment by the company. The belief that ‘the strength of the company is stored in the collective mind of employees-rather than in the share price of the moment – explains why Japanese companies disdain mergers, acquisitions and takeovers. </a:t>
            </a:r>
          </a:p>
          <a:p>
            <a:endParaRPr lang="en-CA" dirty="0"/>
          </a:p>
        </p:txBody>
      </p:sp>
      <p:sp>
        <p:nvSpPr>
          <p:cNvPr id="4" name="Slide Number Placeholder 3"/>
          <p:cNvSpPr>
            <a:spLocks noGrp="1"/>
          </p:cNvSpPr>
          <p:nvPr>
            <p:ph type="sldNum" sz="quarter" idx="12"/>
          </p:nvPr>
        </p:nvSpPr>
        <p:spPr/>
        <p:txBody>
          <a:bodyPr/>
          <a:lstStyle/>
          <a:p>
            <a:fld id="{7721287D-FF08-451F-8F96-E94528077250}" type="slidenum">
              <a:rPr lang="en-CA" smtClean="0"/>
              <a:pPr/>
              <a:t>18</a:t>
            </a:fld>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1017"/>
            <a:ext cx="7128792" cy="1143000"/>
          </a:xfrm>
        </p:spPr>
        <p:txBody>
          <a:bodyPr>
            <a:normAutofit fontScale="90000"/>
          </a:bodyPr>
          <a:lstStyle/>
          <a:p>
            <a:r>
              <a:rPr lang="en-CA" sz="2800" dirty="0">
                <a:latin typeface="Times New Roman" pitchFamily="18" charset="0"/>
                <a:cs typeface="Times New Roman" pitchFamily="18" charset="0"/>
              </a:rPr>
              <a:t>Characterizing Japanese innovative industries</a:t>
            </a:r>
            <a:br>
              <a:rPr lang="en-US" sz="2700" dirty="0">
                <a:latin typeface="Times New Roman" pitchFamily="18" charset="0"/>
              </a:rPr>
            </a:br>
            <a:r>
              <a:rPr lang="en-US" sz="2700" dirty="0">
                <a:latin typeface="Times New Roman" pitchFamily="18" charset="0"/>
              </a:rPr>
              <a:t>Japanese, large-sized companies have the following attributes. </a:t>
            </a:r>
            <a:r>
              <a:rPr lang="en-US" sz="1300" dirty="0">
                <a:latin typeface="Times New Roman" pitchFamily="18" charset="0"/>
              </a:rPr>
              <a:t>Source: Wikipedia, </a:t>
            </a:r>
            <a:br>
              <a:rPr lang="en-CA" sz="2400" dirty="0">
                <a:latin typeface="Times New Roman" pitchFamily="18" charset="0"/>
                <a:cs typeface="Times New Roman" pitchFamily="18" charset="0"/>
              </a:rPr>
            </a:br>
            <a:endParaRPr lang="en-CA" sz="1200" dirty="0">
              <a:latin typeface="Times New Roman" pitchFamily="18" charset="0"/>
              <a:cs typeface="Times New Roman" pitchFamily="18" charset="0"/>
            </a:endParaRPr>
          </a:p>
        </p:txBody>
      </p:sp>
      <p:sp>
        <p:nvSpPr>
          <p:cNvPr id="3" name="Content Placeholder 2"/>
          <p:cNvSpPr>
            <a:spLocks noGrp="1"/>
          </p:cNvSpPr>
          <p:nvPr>
            <p:ph idx="1"/>
          </p:nvPr>
        </p:nvSpPr>
        <p:spPr>
          <a:xfrm>
            <a:off x="251520" y="2060848"/>
            <a:ext cx="8784245" cy="4929222"/>
          </a:xfrm>
        </p:spPr>
        <p:txBody>
          <a:bodyPr>
            <a:normAutofit fontScale="62500" lnSpcReduction="20000"/>
          </a:bodyPr>
          <a:lstStyle/>
          <a:p>
            <a:r>
              <a:rPr lang="en-US" sz="2500" dirty="0">
                <a:latin typeface="Times New Roman" pitchFamily="18" charset="0"/>
              </a:rPr>
              <a:t>Life-time employment but a weeding out  (based on contributors versus non-contributors and issues of potential for senior future executive roles) takes place at the senior level a decade or two in advance of ‘normal’ retirement.</a:t>
            </a:r>
          </a:p>
          <a:p>
            <a:r>
              <a:rPr lang="en-US" sz="2500" dirty="0">
                <a:latin typeface="Times New Roman" pitchFamily="18" charset="0"/>
              </a:rPr>
              <a:t>Permanent employment is the norm – for those who make the cut.</a:t>
            </a:r>
          </a:p>
          <a:p>
            <a:r>
              <a:rPr lang="en-US" sz="2500" dirty="0">
                <a:latin typeface="Times New Roman" pitchFamily="18" charset="0"/>
              </a:rPr>
              <a:t>Seniority is a major factor in deciding promotions.</a:t>
            </a:r>
          </a:p>
          <a:p>
            <a:r>
              <a:rPr lang="en-US" sz="2500" dirty="0">
                <a:latin typeface="Times New Roman" pitchFamily="18" charset="0"/>
              </a:rPr>
              <a:t>A heavy emphasis on the ‘schooling’ in one’s background to even get on a short list on graduation.</a:t>
            </a:r>
          </a:p>
          <a:p>
            <a:r>
              <a:rPr lang="en-US" sz="2500" dirty="0">
                <a:latin typeface="Times New Roman" pitchFamily="18" charset="0"/>
              </a:rPr>
              <a:t>An emphasis on uniformity and conformance to past traditions.</a:t>
            </a:r>
          </a:p>
          <a:p>
            <a:r>
              <a:rPr lang="en-US" sz="2500" dirty="0">
                <a:latin typeface="Times New Roman" pitchFamily="18" charset="0"/>
              </a:rPr>
              <a:t>Rewards; salary increases, at least for the early part of a career, are more or less uniform – outstanding individual performance is not recognized early on. </a:t>
            </a:r>
          </a:p>
          <a:p>
            <a:r>
              <a:rPr lang="en-US" sz="2500" dirty="0">
                <a:latin typeface="Times New Roman" pitchFamily="18" charset="0"/>
              </a:rPr>
              <a:t>Management (and the Board) take a long-term view and are not as prone to meeting quarterly targets as are executives in NA and Europe. </a:t>
            </a:r>
          </a:p>
          <a:p>
            <a:r>
              <a:rPr lang="en-US" sz="2500" dirty="0">
                <a:latin typeface="Times New Roman" pitchFamily="18" charset="0"/>
              </a:rPr>
              <a:t>Unions, or their equivalent, are not adversarial to management and there is little rocking of the boat by these organizations or their - information flow is from the bottom up with middle management acting as the facilitator </a:t>
            </a:r>
          </a:p>
          <a:p>
            <a:r>
              <a:rPr lang="en-US" sz="2500" dirty="0">
                <a:latin typeface="Times New Roman" pitchFamily="18" charset="0"/>
              </a:rPr>
              <a:t>.Maintaining harmony and building consensus is the chief role of management members (all employees are required to joint the union). </a:t>
            </a:r>
          </a:p>
          <a:p>
            <a:r>
              <a:rPr lang="en-US" sz="2500" dirty="0">
                <a:latin typeface="Times New Roman" pitchFamily="18" charset="0"/>
              </a:rPr>
              <a:t>Workers well being is given a high priority in management decision making.</a:t>
            </a:r>
            <a:endParaRPr lang="en-CA" sz="2500" dirty="0">
              <a:latin typeface="Times New Roman" pitchFamily="18" charset="0"/>
              <a:cs typeface="Times New Roman" pitchFamily="18" charset="0"/>
            </a:endParaRPr>
          </a:p>
          <a:p>
            <a:pPr>
              <a:buNone/>
            </a:pPr>
            <a:br>
              <a:rPr lang="en-US" sz="2600" dirty="0">
                <a:latin typeface="Times New Roman" pitchFamily="18" charset="0"/>
              </a:rPr>
            </a:br>
            <a:br>
              <a:rPr lang="en-US" sz="2300" dirty="0">
                <a:latin typeface="Times New Roman" pitchFamily="18" charset="0"/>
              </a:rPr>
            </a:br>
            <a:endParaRPr lang="en-CA" dirty="0"/>
          </a:p>
        </p:txBody>
      </p:sp>
      <p:sp>
        <p:nvSpPr>
          <p:cNvPr id="4" name="Slide Number Placeholder 3"/>
          <p:cNvSpPr>
            <a:spLocks noGrp="1"/>
          </p:cNvSpPr>
          <p:nvPr>
            <p:ph type="sldNum" sz="quarter" idx="12"/>
          </p:nvPr>
        </p:nvSpPr>
        <p:spPr/>
        <p:txBody>
          <a:bodyPr/>
          <a:lstStyle/>
          <a:p>
            <a:fld id="{7721287D-FF08-451F-8F96-E94528077250}" type="slidenum">
              <a:rPr lang="en-CA" smtClean="0"/>
              <a:pPr/>
              <a:t>19</a:t>
            </a:fld>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7452320" cy="1080938"/>
          </a:xfrm>
        </p:spPr>
        <p:txBody>
          <a:bodyPr>
            <a:normAutofit/>
          </a:bodyPr>
          <a:lstStyle/>
          <a:p>
            <a:r>
              <a:rPr lang="en-CA" sz="2400" dirty="0">
                <a:latin typeface="Times New Roman" panose="02020603050405020304" pitchFamily="18" charset="0"/>
                <a:cs typeface="Times New Roman" panose="02020603050405020304" pitchFamily="18" charset="0"/>
              </a:rPr>
              <a:t>A reader alert; update; April 2017</a:t>
            </a:r>
            <a:br>
              <a:rPr lang="en-CA" sz="2400" dirty="0">
                <a:latin typeface="Times New Roman" panose="02020603050405020304" pitchFamily="18" charset="0"/>
                <a:cs typeface="Times New Roman" panose="02020603050405020304" pitchFamily="18" charset="0"/>
              </a:rPr>
            </a:br>
            <a:r>
              <a:rPr lang="en-CA" sz="2400" dirty="0">
                <a:latin typeface="Times New Roman" panose="02020603050405020304" pitchFamily="18" charset="0"/>
                <a:cs typeface="Times New Roman" panose="02020603050405020304" pitchFamily="18" charset="0"/>
              </a:rPr>
              <a:t>Why re-post this 2009 report on innovation management in Japan? </a:t>
            </a:r>
          </a:p>
        </p:txBody>
      </p:sp>
      <p:sp>
        <p:nvSpPr>
          <p:cNvPr id="3" name="Content Placeholder 2"/>
          <p:cNvSpPr>
            <a:spLocks noGrp="1"/>
          </p:cNvSpPr>
          <p:nvPr>
            <p:ph idx="1"/>
          </p:nvPr>
        </p:nvSpPr>
        <p:spPr>
          <a:xfrm>
            <a:off x="755576" y="2276872"/>
            <a:ext cx="6887389" cy="2244255"/>
          </a:xfrm>
        </p:spPr>
        <p:txBody>
          <a:bodyPr>
            <a:noAutofit/>
          </a:bodyPr>
          <a:lstStyle/>
          <a:p>
            <a:r>
              <a:rPr lang="en-CA" sz="1400" dirty="0">
                <a:latin typeface="Times New Roman" panose="02020603050405020304" pitchFamily="18" charset="0"/>
                <a:cs typeface="Times New Roman" panose="02020603050405020304" pitchFamily="18" charset="0"/>
              </a:rPr>
              <a:t>Nothing much has changed</a:t>
            </a:r>
          </a:p>
          <a:p>
            <a:r>
              <a:rPr lang="en-CA" sz="1400" dirty="0">
                <a:latin typeface="Times New Roman" panose="02020603050405020304" pitchFamily="18" charset="0"/>
                <a:cs typeface="Times New Roman" panose="02020603050405020304" pitchFamily="18" charset="0"/>
              </a:rPr>
              <a:t>Dark questions are emerging as to Japan’s ability to innovate at the corporate level</a:t>
            </a:r>
          </a:p>
          <a:p>
            <a:r>
              <a:rPr lang="en-CA" sz="1400" dirty="0">
                <a:latin typeface="Times New Roman" panose="02020603050405020304" pitchFamily="18" charset="0"/>
                <a:cs typeface="Times New Roman" panose="02020603050405020304" pitchFamily="18" charset="0"/>
              </a:rPr>
              <a:t>Some companies have gone out of business and others are struggling to innovate</a:t>
            </a:r>
          </a:p>
          <a:p>
            <a:r>
              <a:rPr lang="en-CA" sz="1400" dirty="0">
                <a:latin typeface="Times New Roman" panose="02020603050405020304" pitchFamily="18" charset="0"/>
                <a:cs typeface="Times New Roman" panose="02020603050405020304" pitchFamily="18" charset="0"/>
              </a:rPr>
              <a:t>Four companies in the original research,  Asahi Chemical </a:t>
            </a:r>
            <a:r>
              <a:rPr lang="en-CA" sz="1400" dirty="0" err="1">
                <a:latin typeface="Times New Roman" panose="02020603050405020304" pitchFamily="18" charset="0"/>
                <a:cs typeface="Times New Roman" panose="02020603050405020304" pitchFamily="18" charset="0"/>
              </a:rPr>
              <a:t>Insutries</a:t>
            </a:r>
            <a:r>
              <a:rPr lang="en-CA" sz="1400" dirty="0">
                <a:latin typeface="Times New Roman" panose="02020603050405020304" pitchFamily="18" charset="0"/>
                <a:cs typeface="Times New Roman" panose="02020603050405020304" pitchFamily="18" charset="0"/>
              </a:rPr>
              <a:t> Ltd. (now Asahi-Kasei Chemical, Epson Corporation, Sumitomo Electronic </a:t>
            </a:r>
            <a:r>
              <a:rPr lang="en-CA" sz="1400" dirty="0" err="1">
                <a:latin typeface="Times New Roman" panose="02020603050405020304" pitchFamily="18" charset="0"/>
                <a:cs typeface="Times New Roman" panose="02020603050405020304" pitchFamily="18" charset="0"/>
              </a:rPr>
              <a:t>Industires</a:t>
            </a:r>
            <a:r>
              <a:rPr lang="en-CA" sz="1400" dirty="0">
                <a:latin typeface="Times New Roman" panose="02020603050405020304" pitchFamily="18" charset="0"/>
                <a:cs typeface="Times New Roman" panose="02020603050405020304" pitchFamily="18" charset="0"/>
              </a:rPr>
              <a:t> Ltd, are still in business. Does this confirm the role of good management practices?</a:t>
            </a:r>
          </a:p>
          <a:p>
            <a:r>
              <a:rPr lang="en-CA" sz="1400" dirty="0">
                <a:latin typeface="Times New Roman" panose="02020603050405020304" pitchFamily="18" charset="0"/>
                <a:cs typeface="Times New Roman" panose="02020603050405020304" pitchFamily="18" charset="0"/>
              </a:rPr>
              <a:t>Toshiba is in deep financial difficulty. </a:t>
            </a:r>
          </a:p>
          <a:p>
            <a:r>
              <a:rPr lang="en-CA" sz="1400" dirty="0">
                <a:latin typeface="Times New Roman" panose="02020603050405020304" pitchFamily="18" charset="0"/>
                <a:cs typeface="Times New Roman" panose="02020603050405020304" pitchFamily="18" charset="0"/>
              </a:rPr>
              <a:t>Current WEF  rating: </a:t>
            </a:r>
          </a:p>
        </p:txBody>
      </p:sp>
      <p:sp>
        <p:nvSpPr>
          <p:cNvPr id="4" name="Slide Number Placeholder 3"/>
          <p:cNvSpPr>
            <a:spLocks noGrp="1"/>
          </p:cNvSpPr>
          <p:nvPr>
            <p:ph type="sldNum" sz="quarter" idx="12"/>
          </p:nvPr>
        </p:nvSpPr>
        <p:spPr/>
        <p:txBody>
          <a:bodyPr/>
          <a:lstStyle/>
          <a:p>
            <a:fld id="{7721287D-FF08-451F-8F96-E94528077250}" type="slidenum">
              <a:rPr lang="en-CA" smtClean="0"/>
              <a:pPr/>
              <a:t>2</a:t>
            </a:fld>
            <a:endParaRPr lang="en-CA" dirty="0"/>
          </a:p>
        </p:txBody>
      </p:sp>
    </p:spTree>
    <p:extLst>
      <p:ext uri="{BB962C8B-B14F-4D97-AF65-F5344CB8AC3E}">
        <p14:creationId xmlns:p14="http://schemas.microsoft.com/office/powerpoint/2010/main" val="2269043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AutoShape 2"/>
          <p:cNvSpPr>
            <a:spLocks noGrp="1" noChangeArrowheads="1"/>
          </p:cNvSpPr>
          <p:nvPr>
            <p:ph type="title"/>
          </p:nvPr>
        </p:nvSpPr>
        <p:spPr>
          <a:xfrm>
            <a:off x="319474" y="758667"/>
            <a:ext cx="8686800" cy="838200"/>
          </a:xfrm>
        </p:spPr>
        <p:txBody>
          <a:bodyPr>
            <a:normAutofit fontScale="90000"/>
          </a:bodyPr>
          <a:lstStyle/>
          <a:p>
            <a:r>
              <a:rPr lang="en-CA" sz="2800" dirty="0">
                <a:latin typeface="Times New Roman" pitchFamily="18" charset="0"/>
                <a:cs typeface="Times New Roman" pitchFamily="18" charset="0"/>
              </a:rPr>
              <a:t>Characterizing Japanese innovative industries</a:t>
            </a:r>
            <a:br>
              <a:rPr lang="en-US" sz="2700" dirty="0">
                <a:latin typeface="Times New Roman" pitchFamily="18" charset="0"/>
              </a:rPr>
            </a:br>
            <a:r>
              <a:rPr lang="en-US" sz="2700" dirty="0">
                <a:latin typeface="Times New Roman" pitchFamily="18" charset="0"/>
              </a:rPr>
              <a:t>Permanent Employment and Hiring Practices. </a:t>
            </a:r>
            <a:r>
              <a:rPr lang="en-US" sz="1300" dirty="0">
                <a:latin typeface="Times New Roman" pitchFamily="18" charset="0"/>
              </a:rPr>
              <a:t>Source: Wikipedia, </a:t>
            </a:r>
          </a:p>
        </p:txBody>
      </p:sp>
      <p:sp>
        <p:nvSpPr>
          <p:cNvPr id="22533" name="Rectangle 3"/>
          <p:cNvSpPr>
            <a:spLocks noGrp="1" noChangeArrowheads="1"/>
          </p:cNvSpPr>
          <p:nvPr>
            <p:ph idx="1"/>
          </p:nvPr>
        </p:nvSpPr>
        <p:spPr>
          <a:xfrm>
            <a:off x="179512" y="2132856"/>
            <a:ext cx="8712968" cy="4104456"/>
          </a:xfrm>
        </p:spPr>
        <p:txBody>
          <a:bodyPr>
            <a:normAutofit/>
          </a:bodyPr>
          <a:lstStyle/>
          <a:p>
            <a:pPr eaLnBrk="1" hangingPunct="1">
              <a:lnSpc>
                <a:spcPct val="80000"/>
              </a:lnSpc>
            </a:pPr>
            <a:r>
              <a:rPr lang="en-US" sz="1400" dirty="0">
                <a:latin typeface="Times New Roman" pitchFamily="18" charset="0"/>
              </a:rPr>
              <a:t>One of the prominent features of Japanese management is the practice of </a:t>
            </a:r>
            <a:r>
              <a:rPr lang="en-US" sz="1400" dirty="0">
                <a:latin typeface="Times New Roman" pitchFamily="18" charset="0"/>
                <a:hlinkClick r:id="rId2" tooltip="Permanent employment"/>
              </a:rPr>
              <a:t>permanent employment</a:t>
            </a:r>
            <a:r>
              <a:rPr lang="en-US" sz="1400" dirty="0">
                <a:latin typeface="Times New Roman" pitchFamily="18" charset="0"/>
              </a:rPr>
              <a:t> Permanent employment covers the minority of the work force that work for the major companies. Management trainees, traditionally nearly all of whom were men, are recruited directly from colleges when they graduate in the late winter and, if they survive a six-month </a:t>
            </a:r>
            <a:r>
              <a:rPr lang="en-US" sz="1400" dirty="0">
                <a:latin typeface="Times New Roman" pitchFamily="18" charset="0"/>
                <a:hlinkClick r:id="rId3" tooltip="Probation (workplace)"/>
              </a:rPr>
              <a:t>probationary period</a:t>
            </a:r>
            <a:r>
              <a:rPr lang="en-US" sz="1400" dirty="0">
                <a:latin typeface="Times New Roman" pitchFamily="18" charset="0"/>
              </a:rPr>
              <a:t> with the company, are expected to stay with the companies for their entire working careers. Employees are not dismissed thereafter on any grounds, except for serious breaches of ethics.</a:t>
            </a:r>
            <a:br>
              <a:rPr lang="en-US" sz="1400" dirty="0">
                <a:latin typeface="Times New Roman" pitchFamily="18" charset="0"/>
              </a:rPr>
            </a:br>
            <a:br>
              <a:rPr lang="en-US" sz="1400" dirty="0">
                <a:latin typeface="Times New Roman" pitchFamily="18" charset="0"/>
              </a:rPr>
            </a:br>
            <a:r>
              <a:rPr lang="en-US" sz="1400" b="1" dirty="0">
                <a:solidFill>
                  <a:schemeClr val="bg1"/>
                </a:solidFill>
                <a:latin typeface="Times New Roman" pitchFamily="18" charset="0"/>
              </a:rPr>
              <a:t>Comment: Guaranteed employment no matter what, must have an impact on an individual’s attitude to risk and the negative consequences of failure. To make a mistake and know that one has to spend a lifetime in the same company must act to deter risk taking.</a:t>
            </a:r>
            <a:br>
              <a:rPr lang="en-US" sz="1400" b="1" dirty="0">
                <a:latin typeface="Times New Roman" pitchFamily="18" charset="0"/>
              </a:rPr>
            </a:br>
            <a:endParaRPr lang="en-US" sz="1400" b="1" dirty="0">
              <a:latin typeface="Times New Roman" pitchFamily="18" charset="0"/>
            </a:endParaRPr>
          </a:p>
          <a:p>
            <a:pPr eaLnBrk="1" hangingPunct="1">
              <a:lnSpc>
                <a:spcPct val="80000"/>
              </a:lnSpc>
            </a:pPr>
            <a:r>
              <a:rPr lang="en-US" sz="1400" dirty="0">
                <a:latin typeface="Times New Roman" pitchFamily="18" charset="0"/>
              </a:rPr>
              <a:t>Permanent employees are hired as generalists, not as specialists for specific positions. A new worker is not hired because of any special skill or experience; rather, the individual's intelligence, educational background, and personal attitudes and attributes are closely examined. On entering a Japanese corporation, the new employee will train from six to twelve months in each of the firm's major offices or divisions. Thus, within a few years a young employee will know every facet of company operations, knowledge which allows companies to be more productive. </a:t>
            </a:r>
            <a:br>
              <a:rPr lang="en-US" sz="1400" dirty="0">
                <a:latin typeface="Times New Roman" pitchFamily="18" charset="0"/>
              </a:rPr>
            </a:br>
            <a:br>
              <a:rPr lang="en-US" sz="1400" dirty="0">
                <a:latin typeface="Times New Roman" pitchFamily="18" charset="0"/>
              </a:rPr>
            </a:br>
            <a:r>
              <a:rPr lang="en-US" sz="1400" b="1" dirty="0">
                <a:solidFill>
                  <a:schemeClr val="bg1"/>
                </a:solidFill>
                <a:latin typeface="Times New Roman" pitchFamily="18" charset="0"/>
              </a:rPr>
              <a:t>Comment: a traditional approach which recognizes that intelligence and other key employment attributes are  often the best criteria for hiring can also contribute to low job mobility of both specialists and managers. This ‘traditionalist’ approach to hiring and training was the bed rock of the apprenticeship systems of Western Europe and the U.K. – decades earlier. Hiring of ‘mavericks’ is likely discouraged by this approach.</a:t>
            </a:r>
          </a:p>
        </p:txBody>
      </p:sp>
      <p:sp>
        <p:nvSpPr>
          <p:cNvPr id="6" name="Slide Number Placeholder 5"/>
          <p:cNvSpPr>
            <a:spLocks noGrp="1"/>
          </p:cNvSpPr>
          <p:nvPr>
            <p:ph type="sldNum" sz="quarter" idx="12"/>
          </p:nvPr>
        </p:nvSpPr>
        <p:spPr/>
        <p:txBody>
          <a:bodyPr>
            <a:normAutofit/>
          </a:bodyPr>
          <a:lstStyle/>
          <a:p>
            <a:pPr>
              <a:defRPr/>
            </a:pPr>
            <a:fld id="{D710608F-5F78-4D08-BE24-E50797B2690C}"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AutoShape 2"/>
          <p:cNvSpPr>
            <a:spLocks noGrp="1" noChangeArrowheads="1"/>
          </p:cNvSpPr>
          <p:nvPr>
            <p:ph type="title"/>
          </p:nvPr>
        </p:nvSpPr>
        <p:spPr>
          <a:xfrm>
            <a:off x="188091" y="879522"/>
            <a:ext cx="7192221" cy="838200"/>
          </a:xfrm>
        </p:spPr>
        <p:txBody>
          <a:bodyPr>
            <a:normAutofit fontScale="90000"/>
          </a:bodyPr>
          <a:lstStyle/>
          <a:p>
            <a:r>
              <a:rPr lang="en-CA" sz="2800" dirty="0">
                <a:latin typeface="Times New Roman" pitchFamily="18" charset="0"/>
                <a:cs typeface="Times New Roman" pitchFamily="18" charset="0"/>
              </a:rPr>
              <a:t>Characterizing Japanese innovative industries</a:t>
            </a:r>
            <a:br>
              <a:rPr lang="en-US" sz="2700" dirty="0">
                <a:latin typeface="Times New Roman" pitchFamily="18" charset="0"/>
              </a:rPr>
            </a:br>
            <a:r>
              <a:rPr lang="en-US" sz="2700" dirty="0">
                <a:latin typeface="Times New Roman" pitchFamily="18" charset="0"/>
              </a:rPr>
              <a:t>Promotion, reward, benefits and evaluation. </a:t>
            </a:r>
            <a:r>
              <a:rPr lang="en-US" sz="1300" dirty="0">
                <a:latin typeface="Times New Roman" pitchFamily="18" charset="0"/>
              </a:rPr>
              <a:t>Source: Wikipedia, </a:t>
            </a:r>
            <a:endParaRPr lang="en-US" sz="1300" b="1" dirty="0">
              <a:latin typeface="Times New Roman" pitchFamily="18" charset="0"/>
            </a:endParaRPr>
          </a:p>
        </p:txBody>
      </p:sp>
      <p:sp>
        <p:nvSpPr>
          <p:cNvPr id="23557" name="Rectangle 3"/>
          <p:cNvSpPr>
            <a:spLocks noGrp="1" noChangeArrowheads="1"/>
          </p:cNvSpPr>
          <p:nvPr>
            <p:ph idx="1"/>
          </p:nvPr>
        </p:nvSpPr>
        <p:spPr>
          <a:xfrm>
            <a:off x="188091" y="2120757"/>
            <a:ext cx="8818183" cy="5786454"/>
          </a:xfrm>
        </p:spPr>
        <p:txBody>
          <a:bodyPr>
            <a:normAutofit/>
          </a:bodyPr>
          <a:lstStyle/>
          <a:p>
            <a:pPr eaLnBrk="1" hangingPunct="1">
              <a:lnSpc>
                <a:spcPct val="80000"/>
              </a:lnSpc>
            </a:pPr>
            <a:r>
              <a:rPr lang="en-US" sz="1400" dirty="0">
                <a:latin typeface="Times New Roman" pitchFamily="18" charset="0"/>
              </a:rPr>
              <a:t>Another unique aspect of Japanese management is the system of </a:t>
            </a:r>
            <a:r>
              <a:rPr lang="en-US" sz="1400" dirty="0">
                <a:latin typeface="Times New Roman" pitchFamily="18" charset="0"/>
                <a:hlinkClick r:id="rId2" tooltip="Promotion (rank)"/>
              </a:rPr>
              <a:t>promotion</a:t>
            </a:r>
            <a:r>
              <a:rPr lang="en-US" sz="1400" dirty="0">
                <a:latin typeface="Times New Roman" pitchFamily="18" charset="0"/>
              </a:rPr>
              <a:t> and reward. An important criterion is </a:t>
            </a:r>
            <a:r>
              <a:rPr lang="en-US" sz="1400" dirty="0">
                <a:latin typeface="Times New Roman" pitchFamily="18" charset="0"/>
                <a:hlinkClick r:id="rId3" tooltip="Seniority"/>
              </a:rPr>
              <a:t>seniority</a:t>
            </a:r>
            <a:r>
              <a:rPr lang="en-US" sz="1400" dirty="0">
                <a:latin typeface="Times New Roman" pitchFamily="18" charset="0"/>
              </a:rPr>
              <a:t>. Seniority is determined by the year an employee's class enters the company. Career progression is highly predictable, regulated, and automatic. Compensation for young workers is quite low, but they accept low pay with the understanding that their pay will increase in regular increments and be quite high by retirement. Compensation consists of a wide range of tangible and intangible benefits, including housing assistance, inexpensive vacations, good recreational facilities, and above all the availability of low-cost loans for such expenses as housing and a new automobile. Regular pay is often augmented by generous semi-annual bonuses. Members of the same graduating class usually start with similar salaries, and salary increases and promotions each year are generally uniform. The purpose is to maintain harmony and avoid stress and jealousy within the group.</a:t>
            </a:r>
            <a:br>
              <a:rPr lang="en-US" sz="1400" dirty="0">
                <a:latin typeface="Times New Roman" pitchFamily="18" charset="0"/>
              </a:rPr>
            </a:br>
            <a:br>
              <a:rPr lang="en-US" sz="1400" b="1" dirty="0">
                <a:latin typeface="Times New Roman" pitchFamily="18" charset="0"/>
              </a:rPr>
            </a:br>
            <a:r>
              <a:rPr lang="en-US" sz="1400" b="1" dirty="0">
                <a:solidFill>
                  <a:schemeClr val="bg1"/>
                </a:solidFill>
                <a:latin typeface="Times New Roman" pitchFamily="18" charset="0"/>
              </a:rPr>
              <a:t>Comment: dramatically different from NA and European practice today - and two decades ago. The motivation for the better managers in Japan is to stay around long enough to get to enjoy the perks of higher office – perhaps to not take risks which could jeopardize promotion.</a:t>
            </a:r>
            <a:br>
              <a:rPr lang="en-US" sz="1400" b="1" dirty="0">
                <a:latin typeface="Times New Roman" pitchFamily="18" charset="0"/>
              </a:rPr>
            </a:br>
            <a:endParaRPr lang="en-US" sz="1400" b="1" dirty="0">
              <a:latin typeface="Times New Roman" pitchFamily="18" charset="0"/>
            </a:endParaRPr>
          </a:p>
          <a:p>
            <a:pPr eaLnBrk="1" hangingPunct="1">
              <a:lnSpc>
                <a:spcPct val="80000"/>
              </a:lnSpc>
            </a:pPr>
            <a:r>
              <a:rPr lang="en-US" sz="1400" dirty="0">
                <a:latin typeface="Times New Roman" pitchFamily="18" charset="0"/>
              </a:rPr>
              <a:t>Individual evaluation, however, does occur. Early in workers' careers, by age thirty, distinctions are made in pay and job assignments. During the latter part of worker's careers, another weeding takes place, as only the best workers are selected for accelerated advancement into upper management. Those employees who fail to advance are forced to retire from the company in their mid- to late fifties. </a:t>
            </a:r>
            <a:r>
              <a:rPr lang="en-US" sz="1400" dirty="0">
                <a:latin typeface="Times New Roman" pitchFamily="18" charset="0"/>
                <a:hlinkClick r:id="rId4" tooltip="Retirement"/>
              </a:rPr>
              <a:t>Retirement</a:t>
            </a:r>
            <a:r>
              <a:rPr lang="en-US" sz="1400" dirty="0">
                <a:latin typeface="Times New Roman" pitchFamily="18" charset="0"/>
              </a:rPr>
              <a:t> does not necessarily mean a life of leisure. Poor pension benefits and modest </a:t>
            </a:r>
            <a:r>
              <a:rPr lang="en-US" sz="1400" dirty="0">
                <a:latin typeface="Times New Roman" pitchFamily="18" charset="0"/>
                <a:hlinkClick r:id="rId5" tooltip="Social security"/>
              </a:rPr>
              <a:t>social security</a:t>
            </a:r>
            <a:r>
              <a:rPr lang="en-US" sz="1400" dirty="0">
                <a:latin typeface="Times New Roman" pitchFamily="18" charset="0"/>
              </a:rPr>
              <a:t> means that many people have to continue working after retiring from a career. Many management retirees work for the smaller subsidiaries of the large companies, with another company, or with the large company itself at substantially lower salaries. </a:t>
            </a:r>
            <a:br>
              <a:rPr lang="en-US" sz="1400" dirty="0">
                <a:latin typeface="Times New Roman" pitchFamily="18" charset="0"/>
              </a:rPr>
            </a:br>
            <a:br>
              <a:rPr lang="en-US" sz="1400" dirty="0">
                <a:latin typeface="Times New Roman" pitchFamily="18" charset="0"/>
              </a:rPr>
            </a:br>
            <a:r>
              <a:rPr lang="en-US" sz="1400" b="1" dirty="0">
                <a:solidFill>
                  <a:schemeClr val="bg1"/>
                </a:solidFill>
                <a:latin typeface="Times New Roman" pitchFamily="18" charset="0"/>
              </a:rPr>
              <a:t>Comment: Weeding out – but with a ‘safety blanket’ - at mid-age is the general practice and not the wide-spread use of severance packages or early retirement options so common in NA. Reinforces the idea of a ‘cradle to grave’ corporate benevolent relationship.</a:t>
            </a:r>
            <a:br>
              <a:rPr lang="en-US" sz="1200" b="1" dirty="0">
                <a:latin typeface="Times New Roman" pitchFamily="18" charset="0"/>
              </a:rPr>
            </a:br>
            <a:endParaRPr lang="en-US" sz="1200" b="1" dirty="0">
              <a:latin typeface="Times New Roman" pitchFamily="18" charset="0"/>
            </a:endParaRPr>
          </a:p>
          <a:p>
            <a:pPr eaLnBrk="1" hangingPunct="1">
              <a:lnSpc>
                <a:spcPct val="80000"/>
              </a:lnSpc>
            </a:pPr>
            <a:endParaRPr lang="en-US" sz="1200" dirty="0">
              <a:latin typeface="Times New Roman" pitchFamily="18" charset="0"/>
            </a:endParaRPr>
          </a:p>
        </p:txBody>
      </p:sp>
      <p:sp>
        <p:nvSpPr>
          <p:cNvPr id="6" name="Slide Number Placeholder 5"/>
          <p:cNvSpPr>
            <a:spLocks noGrp="1"/>
          </p:cNvSpPr>
          <p:nvPr>
            <p:ph type="sldNum" sz="quarter" idx="12"/>
          </p:nvPr>
        </p:nvSpPr>
        <p:spPr/>
        <p:txBody>
          <a:bodyPr>
            <a:normAutofit/>
          </a:bodyPr>
          <a:lstStyle/>
          <a:p>
            <a:pPr>
              <a:defRPr/>
            </a:pPr>
            <a:fld id="{DEBAA18C-2969-4F6E-B968-B10C2293781D}"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AutoShape 2"/>
          <p:cNvSpPr>
            <a:spLocks noGrp="1" noChangeArrowheads="1"/>
          </p:cNvSpPr>
          <p:nvPr>
            <p:ph type="title"/>
          </p:nvPr>
        </p:nvSpPr>
        <p:spPr>
          <a:xfrm>
            <a:off x="0" y="817464"/>
            <a:ext cx="7524327" cy="838200"/>
          </a:xfrm>
        </p:spPr>
        <p:txBody>
          <a:bodyPr>
            <a:normAutofit fontScale="90000"/>
          </a:bodyPr>
          <a:lstStyle/>
          <a:p>
            <a:r>
              <a:rPr lang="en-CA" sz="2800" dirty="0">
                <a:latin typeface="Times New Roman" pitchFamily="18" charset="0"/>
                <a:cs typeface="Times New Roman" pitchFamily="18" charset="0"/>
              </a:rPr>
              <a:t>Characterizing Japanese innovative industries</a:t>
            </a:r>
            <a:br>
              <a:rPr lang="en-US" sz="2700" dirty="0">
                <a:latin typeface="Times New Roman" pitchFamily="18" charset="0"/>
              </a:rPr>
            </a:br>
            <a:r>
              <a:rPr lang="en-US" sz="2700" dirty="0">
                <a:latin typeface="Times New Roman" pitchFamily="18" charset="0"/>
              </a:rPr>
              <a:t>Changing human relations practices and the role of unions. </a:t>
            </a:r>
            <a:r>
              <a:rPr lang="en-US" sz="1300" dirty="0">
                <a:latin typeface="Times New Roman" pitchFamily="18" charset="0"/>
              </a:rPr>
              <a:t>Source: Wikipedia, </a:t>
            </a:r>
          </a:p>
        </p:txBody>
      </p:sp>
      <p:sp>
        <p:nvSpPr>
          <p:cNvPr id="24581" name="Rectangle 3"/>
          <p:cNvSpPr>
            <a:spLocks noGrp="1" noChangeArrowheads="1"/>
          </p:cNvSpPr>
          <p:nvPr>
            <p:ph idx="1"/>
          </p:nvPr>
        </p:nvSpPr>
        <p:spPr>
          <a:xfrm>
            <a:off x="179512" y="2060848"/>
            <a:ext cx="8826762" cy="5643578"/>
          </a:xfrm>
        </p:spPr>
        <p:txBody>
          <a:bodyPr>
            <a:normAutofit/>
          </a:bodyPr>
          <a:lstStyle/>
          <a:p>
            <a:pPr eaLnBrk="1" hangingPunct="1">
              <a:lnSpc>
                <a:spcPct val="80000"/>
              </a:lnSpc>
            </a:pPr>
            <a:r>
              <a:rPr lang="en-US" sz="1400" dirty="0">
                <a:latin typeface="Times New Roman" pitchFamily="18" charset="0"/>
              </a:rPr>
              <a:t>A few major corporations in the late 1980s were experimenting with variations of permanent employment and automatic promotion. Some rewarded harder work and higher production with higher raises and more rapid promotions, but most retained the more traditional forms of hiring and advancement. A few companies that experienced serious reverses laid off workers, but such instances were rare. This changed dramatically with the collapse of the </a:t>
            </a:r>
            <a:r>
              <a:rPr lang="en-US" sz="1400" dirty="0">
                <a:latin typeface="Times New Roman" pitchFamily="18" charset="0"/>
                <a:hlinkClick r:id="rId2" tooltip="Japanese asset price bubble"/>
              </a:rPr>
              <a:t>Japanese asset price bubble</a:t>
            </a:r>
            <a:r>
              <a:rPr lang="en-US" sz="1400" dirty="0">
                <a:latin typeface="Times New Roman" pitchFamily="18" charset="0"/>
              </a:rPr>
              <a:t>, when several large Japanese companies went bankrupt and others merely survived struggling. Emergency measures, often only introduced after managers from western countries took over, included larger reductions in the work force of several companies. Since then, the Japanese </a:t>
            </a:r>
            <a:r>
              <a:rPr lang="en-US" sz="1400" dirty="0">
                <a:latin typeface="Times New Roman" pitchFamily="18" charset="0"/>
                <a:hlinkClick r:id="rId3" tooltip="Unemployment rate"/>
              </a:rPr>
              <a:t>unemployment rate</a:t>
            </a:r>
            <a:r>
              <a:rPr lang="en-US" sz="1400" dirty="0">
                <a:latin typeface="Times New Roman" pitchFamily="18" charset="0"/>
              </a:rPr>
              <a:t> has been on the rise, even though official figures are still low by international standards.</a:t>
            </a:r>
            <a:br>
              <a:rPr lang="en-US" sz="1400" dirty="0">
                <a:latin typeface="Times New Roman" pitchFamily="18" charset="0"/>
              </a:rPr>
            </a:br>
            <a:br>
              <a:rPr lang="en-US" sz="1400" dirty="0">
                <a:latin typeface="Times New Roman" pitchFamily="18" charset="0"/>
              </a:rPr>
            </a:br>
            <a:r>
              <a:rPr lang="en-US" sz="1400" b="1" dirty="0">
                <a:solidFill>
                  <a:schemeClr val="bg1"/>
                </a:solidFill>
                <a:latin typeface="Times New Roman" pitchFamily="18" charset="0"/>
              </a:rPr>
              <a:t>Comment: Circumstances are forcing a revaluation of the approach to employment and reward mechanisms but important to note is that it is the desperate nature of the situation which is calling for a new approach and not an inherent culture driving the change. </a:t>
            </a:r>
          </a:p>
          <a:p>
            <a:pPr eaLnBrk="1" hangingPunct="1">
              <a:lnSpc>
                <a:spcPct val="80000"/>
              </a:lnSpc>
            </a:pPr>
            <a:endParaRPr lang="en-US" sz="1400" dirty="0">
              <a:latin typeface="Times New Roman" pitchFamily="18" charset="0"/>
            </a:endParaRPr>
          </a:p>
          <a:p>
            <a:pPr>
              <a:lnSpc>
                <a:spcPct val="80000"/>
              </a:lnSpc>
            </a:pPr>
            <a:r>
              <a:rPr lang="en-US" sz="1400" dirty="0">
                <a:latin typeface="Times New Roman" pitchFamily="18" charset="0"/>
              </a:rPr>
              <a:t>Another aspect of Japanese management is the </a:t>
            </a:r>
            <a:r>
              <a:rPr lang="en-US" sz="1400" dirty="0">
                <a:latin typeface="Times New Roman" pitchFamily="18" charset="0"/>
                <a:hlinkClick r:id="rId4" tooltip="Company union"/>
              </a:rPr>
              <a:t>company union</a:t>
            </a:r>
            <a:r>
              <a:rPr lang="en-US" sz="1400" dirty="0">
                <a:latin typeface="Times New Roman" pitchFamily="18" charset="0"/>
              </a:rPr>
              <a:t>, which most regular company employees are obliged to join (see </a:t>
            </a:r>
            <a:r>
              <a:rPr lang="en-US" sz="1400" dirty="0">
                <a:latin typeface="Times New Roman" pitchFamily="18" charset="0"/>
                <a:hlinkClick r:id="rId5" tooltip="Labor unions in Japan"/>
              </a:rPr>
              <a:t>Labor unions in Japan</a:t>
            </a:r>
            <a:r>
              <a:rPr lang="en-US" sz="1400" dirty="0">
                <a:latin typeface="Times New Roman" pitchFamily="18" charset="0"/>
              </a:rPr>
              <a:t>). The workers do not have a separate skill identification outside of the company. Despite federations of unions at the national level, the union does not exist as an entity separate from, or with an adversarial relationship to, the company. The linking of the company with the worker puts severe limits on independent union action, and the worker does not wish to harm the economic wellbeing of the company. </a:t>
            </a:r>
            <a:r>
              <a:rPr lang="en-US" sz="1400" dirty="0">
                <a:latin typeface="Times New Roman" pitchFamily="18" charset="0"/>
                <a:hlinkClick r:id="rId6" tooltip="Strike action"/>
              </a:rPr>
              <a:t>Strikes</a:t>
            </a:r>
            <a:r>
              <a:rPr lang="en-US" sz="1400" dirty="0">
                <a:latin typeface="Times New Roman" pitchFamily="18" charset="0"/>
              </a:rPr>
              <a:t> are rare and usually brief.  </a:t>
            </a:r>
            <a:br>
              <a:rPr lang="en-US" sz="1400" dirty="0">
                <a:latin typeface="Times New Roman" pitchFamily="18" charset="0"/>
              </a:rPr>
            </a:br>
            <a:br>
              <a:rPr lang="en-US" sz="1400" dirty="0">
                <a:solidFill>
                  <a:schemeClr val="bg1"/>
                </a:solidFill>
                <a:latin typeface="Times New Roman" pitchFamily="18" charset="0"/>
              </a:rPr>
            </a:br>
            <a:r>
              <a:rPr lang="en-US" sz="1400" b="1" dirty="0">
                <a:solidFill>
                  <a:schemeClr val="bg1"/>
                </a:solidFill>
                <a:latin typeface="Times New Roman" pitchFamily="18" charset="0"/>
              </a:rPr>
              <a:t>Comment: Unions have been a driving force in Europe and N.A. and have often been viewed as inhibiting or slowing innovative practices. None-the-less, the friction generated from the relationship has been something that both management and labor  have dealt with and led to an openness and transparency which is non-existent in Japan.</a:t>
            </a:r>
          </a:p>
          <a:p>
            <a:pPr eaLnBrk="1" hangingPunct="1">
              <a:lnSpc>
                <a:spcPct val="80000"/>
              </a:lnSpc>
            </a:pPr>
            <a:endParaRPr lang="en-US" sz="1600" dirty="0">
              <a:latin typeface="Times New Roman" pitchFamily="18" charset="0"/>
            </a:endParaRPr>
          </a:p>
          <a:p>
            <a:pPr eaLnBrk="1" hangingPunct="1">
              <a:lnSpc>
                <a:spcPct val="80000"/>
              </a:lnSpc>
            </a:pPr>
            <a:endParaRPr lang="en-US" sz="1200" dirty="0"/>
          </a:p>
        </p:txBody>
      </p:sp>
      <p:sp>
        <p:nvSpPr>
          <p:cNvPr id="6" name="Slide Number Placeholder 5"/>
          <p:cNvSpPr>
            <a:spLocks noGrp="1"/>
          </p:cNvSpPr>
          <p:nvPr>
            <p:ph type="sldNum" sz="quarter" idx="12"/>
          </p:nvPr>
        </p:nvSpPr>
        <p:spPr/>
        <p:txBody>
          <a:bodyPr>
            <a:normAutofit/>
          </a:bodyPr>
          <a:lstStyle/>
          <a:p>
            <a:pPr>
              <a:defRPr/>
            </a:pPr>
            <a:fld id="{8438DEB2-63B9-4582-A4A9-C555D62F3F1D}" type="slidenum">
              <a:rPr lang="en-US"/>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AutoShape 2"/>
          <p:cNvSpPr>
            <a:spLocks noGrp="1" noChangeArrowheads="1"/>
          </p:cNvSpPr>
          <p:nvPr>
            <p:ph type="title"/>
          </p:nvPr>
        </p:nvSpPr>
        <p:spPr>
          <a:xfrm>
            <a:off x="1" y="753228"/>
            <a:ext cx="7524328" cy="838200"/>
          </a:xfrm>
        </p:spPr>
        <p:txBody>
          <a:bodyPr>
            <a:normAutofit fontScale="90000"/>
          </a:bodyPr>
          <a:lstStyle/>
          <a:p>
            <a:r>
              <a:rPr lang="en-CA" sz="2800" dirty="0">
                <a:latin typeface="Times New Roman" pitchFamily="18" charset="0"/>
                <a:cs typeface="Times New Roman" pitchFamily="18" charset="0"/>
              </a:rPr>
              <a:t>Characterizing Japanese innovative industries</a:t>
            </a:r>
            <a:br>
              <a:rPr lang="en-US" sz="2700" dirty="0">
                <a:latin typeface="Times New Roman" pitchFamily="18" charset="0"/>
              </a:rPr>
            </a:br>
            <a:r>
              <a:rPr lang="en-US" sz="2700" dirty="0">
                <a:latin typeface="Times New Roman" pitchFamily="18" charset="0"/>
              </a:rPr>
              <a:t>Leadership differences; Japan versus N.A. and Europe.</a:t>
            </a:r>
            <a:br>
              <a:rPr lang="en-US" sz="2200" b="1" dirty="0">
                <a:latin typeface="Times New Roman" pitchFamily="18" charset="0"/>
              </a:rPr>
            </a:br>
            <a:r>
              <a:rPr lang="en-US" sz="1300" dirty="0">
                <a:latin typeface="Times New Roman" pitchFamily="18" charset="0"/>
              </a:rPr>
              <a:t>Source; Wikipedia.</a:t>
            </a:r>
            <a:endParaRPr lang="en-US" sz="1300" b="1" dirty="0">
              <a:latin typeface="Times New Roman" pitchFamily="18" charset="0"/>
            </a:endParaRPr>
          </a:p>
        </p:txBody>
      </p:sp>
      <p:sp>
        <p:nvSpPr>
          <p:cNvPr id="25605" name="Rectangle 3"/>
          <p:cNvSpPr>
            <a:spLocks noGrp="1" noChangeArrowheads="1"/>
          </p:cNvSpPr>
          <p:nvPr>
            <p:ph idx="1"/>
          </p:nvPr>
        </p:nvSpPr>
        <p:spPr>
          <a:xfrm>
            <a:off x="611179" y="2636912"/>
            <a:ext cx="7258133" cy="2808312"/>
          </a:xfrm>
        </p:spPr>
        <p:txBody>
          <a:bodyPr/>
          <a:lstStyle/>
          <a:p>
            <a:pPr>
              <a:lnSpc>
                <a:spcPct val="90000"/>
              </a:lnSpc>
            </a:pPr>
            <a:r>
              <a:rPr lang="en-US" sz="1400" dirty="0">
                <a:latin typeface="Times New Roman" pitchFamily="18" charset="0"/>
                <a:cs typeface="Times New Roman" pitchFamily="18" charset="0"/>
              </a:rPr>
              <a:t>Japanese managerial style and decision making </a:t>
            </a:r>
            <a:r>
              <a:rPr lang="en-US" sz="1400" b="1" dirty="0">
                <a:latin typeface="Times New Roman" pitchFamily="18" charset="0"/>
                <a:cs typeface="Times New Roman" pitchFamily="18" charset="0"/>
              </a:rPr>
              <a:t>in large companies </a:t>
            </a:r>
            <a:r>
              <a:rPr lang="en-US" sz="1400" dirty="0">
                <a:latin typeface="Times New Roman" pitchFamily="18" charset="0"/>
                <a:cs typeface="Times New Roman" pitchFamily="18" charset="0"/>
              </a:rPr>
              <a:t>emphasizes the flow of information and initiative from the bottom up, making top management a facilitator rather than the source of authority, while middle management is both the impetus for and the shaper of policy. Consensus is stressed as a way of arriving at decisions, and close attention is paid to workers' well-being. Rather than serve as an important decision maker, the ranking officer of a company has the responsibility of maintaining harmony so that employees can work together. A Japanese chief executive officer is a consensus builder. </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b="1" dirty="0">
                <a:solidFill>
                  <a:schemeClr val="bg1"/>
                </a:solidFill>
                <a:latin typeface="Times New Roman" pitchFamily="18" charset="0"/>
                <a:cs typeface="Times New Roman" pitchFamily="18" charset="0"/>
              </a:rPr>
              <a:t>Comment: Harmony is not one of the characteristics of many C.E.O.’s of western companies, rather the emphasis is on leadership and taking initiatives which are often initially seen to be against the grain of the organization, its culture and traditions; often referred to as ‘exercising leadership’, which can be viewed as a positive characteristic of innovative companies. </a:t>
            </a:r>
            <a:endParaRPr lang="en-US" sz="1400" dirty="0">
              <a:solidFill>
                <a:schemeClr val="bg1"/>
              </a:solidFill>
              <a:latin typeface="Times New Roman" pitchFamily="18" charset="0"/>
            </a:endParaRPr>
          </a:p>
          <a:p>
            <a:pPr eaLnBrk="1" hangingPunct="1">
              <a:lnSpc>
                <a:spcPct val="90000"/>
              </a:lnSpc>
            </a:pPr>
            <a:endParaRPr lang="en-US" sz="1600" dirty="0">
              <a:latin typeface="Times New Roman" pitchFamily="18" charset="0"/>
            </a:endParaRPr>
          </a:p>
          <a:p>
            <a:pPr eaLnBrk="1" hangingPunct="1">
              <a:lnSpc>
                <a:spcPct val="90000"/>
              </a:lnSpc>
            </a:pPr>
            <a:endParaRPr lang="en-US" sz="1400" dirty="0">
              <a:latin typeface="Times New Roman" pitchFamily="18" charset="0"/>
            </a:endParaRPr>
          </a:p>
        </p:txBody>
      </p:sp>
      <p:sp>
        <p:nvSpPr>
          <p:cNvPr id="6" name="Slide Number Placeholder 5"/>
          <p:cNvSpPr>
            <a:spLocks noGrp="1"/>
          </p:cNvSpPr>
          <p:nvPr>
            <p:ph type="sldNum" sz="quarter" idx="12"/>
          </p:nvPr>
        </p:nvSpPr>
        <p:spPr/>
        <p:txBody>
          <a:bodyPr/>
          <a:lstStyle/>
          <a:p>
            <a:pPr>
              <a:defRPr/>
            </a:pPr>
            <a:fld id="{B92639F7-09A9-45EE-9519-33516429EADD}" type="slidenum">
              <a:rPr lang="en-US"/>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AutoShape 2"/>
          <p:cNvSpPr>
            <a:spLocks noGrp="1" noChangeArrowheads="1"/>
          </p:cNvSpPr>
          <p:nvPr>
            <p:ph type="title"/>
          </p:nvPr>
        </p:nvSpPr>
        <p:spPr>
          <a:xfrm>
            <a:off x="107504" y="879522"/>
            <a:ext cx="7488832" cy="838200"/>
          </a:xfrm>
        </p:spPr>
        <p:txBody>
          <a:bodyPr>
            <a:normAutofit fontScale="90000"/>
          </a:bodyPr>
          <a:lstStyle/>
          <a:p>
            <a:r>
              <a:rPr lang="en-CA" sz="2800" dirty="0">
                <a:latin typeface="Times New Roman" pitchFamily="18" charset="0"/>
                <a:cs typeface="Times New Roman" pitchFamily="18" charset="0"/>
              </a:rPr>
              <a:t>Characterizing Japanese innovative industries</a:t>
            </a:r>
            <a:br>
              <a:rPr lang="en-US" sz="2700" dirty="0">
                <a:latin typeface="Times New Roman" pitchFamily="18" charset="0"/>
              </a:rPr>
            </a:br>
            <a:r>
              <a:rPr lang="en-US" sz="2700" dirty="0">
                <a:latin typeface="Times New Roman" pitchFamily="18" charset="0"/>
              </a:rPr>
              <a:t>The role of medium-sized firms in innovation and economic well-being.</a:t>
            </a:r>
            <a:r>
              <a:rPr lang="en-US" sz="3200" dirty="0">
                <a:latin typeface="Times New Roman" pitchFamily="18" charset="0"/>
              </a:rPr>
              <a:t> </a:t>
            </a:r>
            <a:r>
              <a:rPr lang="en-US" sz="1300" dirty="0">
                <a:latin typeface="Times New Roman" pitchFamily="18" charset="0"/>
              </a:rPr>
              <a:t>Source; The Economist, November 5</a:t>
            </a:r>
            <a:r>
              <a:rPr lang="en-US" sz="1300" baseline="30000" dirty="0">
                <a:latin typeface="Times New Roman" pitchFamily="18" charset="0"/>
              </a:rPr>
              <a:t>th</a:t>
            </a:r>
            <a:r>
              <a:rPr lang="en-US" sz="1300" dirty="0">
                <a:latin typeface="Times New Roman" pitchFamily="18" charset="0"/>
              </a:rPr>
              <a:t>, 2009, </a:t>
            </a:r>
            <a:br>
              <a:rPr lang="en-US" sz="2700" b="1" dirty="0">
                <a:latin typeface="Times New Roman" pitchFamily="18" charset="0"/>
              </a:rPr>
            </a:br>
            <a:endParaRPr lang="en-US" sz="1200" b="1" dirty="0">
              <a:latin typeface="Times New Roman" pitchFamily="18" charset="0"/>
            </a:endParaRPr>
          </a:p>
        </p:txBody>
      </p:sp>
      <p:sp>
        <p:nvSpPr>
          <p:cNvPr id="26629" name="Rectangle 3"/>
          <p:cNvSpPr>
            <a:spLocks noGrp="1" noChangeArrowheads="1"/>
          </p:cNvSpPr>
          <p:nvPr>
            <p:ph idx="1"/>
          </p:nvPr>
        </p:nvSpPr>
        <p:spPr>
          <a:xfrm>
            <a:off x="467544" y="2564904"/>
            <a:ext cx="8143900" cy="3168352"/>
          </a:xfrm>
        </p:spPr>
        <p:txBody>
          <a:bodyPr>
            <a:normAutofit/>
          </a:bodyPr>
          <a:lstStyle/>
          <a:p>
            <a:r>
              <a:rPr lang="en-US" sz="1400" dirty="0">
                <a:latin typeface="Times New Roman" pitchFamily="18" charset="0"/>
              </a:rPr>
              <a:t>In smaller companies, an entirely different corporate culture developed. Similar to the </a:t>
            </a:r>
            <a:r>
              <a:rPr lang="en-US" sz="1400" i="1" dirty="0">
                <a:latin typeface="Times New Roman" pitchFamily="18" charset="0"/>
              </a:rPr>
              <a:t>Meister</a:t>
            </a:r>
            <a:r>
              <a:rPr lang="en-US" sz="1400" dirty="0">
                <a:latin typeface="Times New Roman" pitchFamily="18" charset="0"/>
              </a:rPr>
              <a:t> system of Germany, new recruits are placed under skilled senior specialists and spend years learning every technique that they have. They are trained to develop deeper understanding of specific areas of skills instead of the broader and less deep training that those in a larger corporation receive. They learn to produce work of higher quality using few simple tools and few or no advanced industrial tools. Country has a host of medium-sized firms that dominate specialized global markets. The technologies and the companies are largely invisible to consumers because they supply high profile companies with products essential to the operation of their products. Often, a small priced product, with a huge impact on the performance of the product should it fail. The global technology industry depends on these products and these companies; referred to as; chuken kigyo (strong medium-sized firms).</a:t>
            </a:r>
          </a:p>
          <a:p>
            <a:pPr>
              <a:buNone/>
            </a:pPr>
            <a:br>
              <a:rPr lang="en-US" sz="1400" dirty="0">
                <a:latin typeface="Times New Roman" pitchFamily="18" charset="0"/>
              </a:rPr>
            </a:br>
            <a:r>
              <a:rPr lang="en-US" sz="1400" b="1" dirty="0">
                <a:solidFill>
                  <a:schemeClr val="bg1"/>
                </a:solidFill>
                <a:latin typeface="Times New Roman" pitchFamily="18" charset="0"/>
              </a:rPr>
              <a:t>Comment: At the root of the success of any large or small corporation is the ability of the organization to be ‘on top’ of its skill, trade, science, knowledge of whatever it does. This has received less emphasis in Japan due to the dominant ‘trade’  and branding activities of the large Japanese conglomerates.</a:t>
            </a:r>
          </a:p>
          <a:p>
            <a:pPr eaLnBrk="1" hangingPunct="1"/>
            <a:endParaRPr lang="en-US" sz="1600" dirty="0">
              <a:latin typeface="Times New Roman" pitchFamily="18" charset="0"/>
            </a:endParaRPr>
          </a:p>
        </p:txBody>
      </p:sp>
      <p:sp>
        <p:nvSpPr>
          <p:cNvPr id="6" name="Slide Number Placeholder 5"/>
          <p:cNvSpPr>
            <a:spLocks noGrp="1"/>
          </p:cNvSpPr>
          <p:nvPr>
            <p:ph type="sldNum" sz="quarter" idx="12"/>
          </p:nvPr>
        </p:nvSpPr>
        <p:spPr/>
        <p:txBody>
          <a:bodyPr/>
          <a:lstStyle/>
          <a:p>
            <a:pPr>
              <a:defRPr/>
            </a:pPr>
            <a:fld id="{32318DC7-D76B-49F2-87E9-06C9B5F45DED}" type="slidenum">
              <a:rPr lang="en-US"/>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AutoShape 2"/>
          <p:cNvSpPr>
            <a:spLocks noGrp="1" noChangeArrowheads="1"/>
          </p:cNvSpPr>
          <p:nvPr>
            <p:ph type="title"/>
          </p:nvPr>
        </p:nvSpPr>
        <p:spPr>
          <a:xfrm>
            <a:off x="467544" y="548680"/>
            <a:ext cx="8229600" cy="1143000"/>
          </a:xfrm>
        </p:spPr>
        <p:txBody>
          <a:bodyPr>
            <a:normAutofit/>
          </a:bodyPr>
          <a:lstStyle/>
          <a:p>
            <a:r>
              <a:rPr lang="en-CA" sz="2400" dirty="0">
                <a:latin typeface="Times New Roman" pitchFamily="18" charset="0"/>
                <a:cs typeface="Times New Roman" pitchFamily="18" charset="0"/>
              </a:rPr>
              <a:t>Characterizing Japanese innovative industries</a:t>
            </a:r>
            <a:br>
              <a:rPr lang="en-US" sz="2400" dirty="0">
                <a:latin typeface="Times New Roman" pitchFamily="18" charset="0"/>
              </a:rPr>
            </a:br>
            <a:r>
              <a:rPr lang="en-US" sz="2400" dirty="0">
                <a:latin typeface="Times New Roman" pitchFamily="18" charset="0"/>
              </a:rPr>
              <a:t>Source; The Economist, November 5</a:t>
            </a:r>
            <a:r>
              <a:rPr lang="en-US" sz="2400" baseline="30000" dirty="0">
                <a:latin typeface="Times New Roman" pitchFamily="18" charset="0"/>
              </a:rPr>
              <a:t>th</a:t>
            </a:r>
            <a:r>
              <a:rPr lang="en-US" sz="2400" dirty="0">
                <a:latin typeface="Times New Roman" pitchFamily="18" charset="0"/>
              </a:rPr>
              <a:t>, 2009.</a:t>
            </a:r>
          </a:p>
        </p:txBody>
      </p:sp>
      <p:sp>
        <p:nvSpPr>
          <p:cNvPr id="28677" name="Rectangle 3"/>
          <p:cNvSpPr>
            <a:spLocks noGrp="1" noChangeArrowheads="1"/>
          </p:cNvSpPr>
          <p:nvPr>
            <p:ph idx="1"/>
          </p:nvPr>
        </p:nvSpPr>
        <p:spPr>
          <a:xfrm>
            <a:off x="553244" y="2492896"/>
            <a:ext cx="8143900" cy="4115932"/>
          </a:xfrm>
        </p:spPr>
        <p:txBody>
          <a:bodyPr>
            <a:normAutofit/>
          </a:bodyPr>
          <a:lstStyle/>
          <a:p>
            <a:pPr eaLnBrk="1" hangingPunct="1">
              <a:lnSpc>
                <a:spcPct val="90000"/>
              </a:lnSpc>
            </a:pPr>
            <a:r>
              <a:rPr lang="en-US" sz="1400" dirty="0">
                <a:latin typeface="Times New Roman" pitchFamily="18" charset="0"/>
              </a:rPr>
              <a:t>Japanese firms resist cooperating with other firms – due to their inward-looking attitude.</a:t>
            </a:r>
          </a:p>
          <a:p>
            <a:pPr eaLnBrk="1" hangingPunct="1">
              <a:lnSpc>
                <a:spcPct val="90000"/>
              </a:lnSpc>
            </a:pPr>
            <a:r>
              <a:rPr lang="en-US" sz="1400" dirty="0">
                <a:latin typeface="Times New Roman" pitchFamily="18" charset="0"/>
              </a:rPr>
              <a:t>Japanese tax law discourages the formation of partnerships from forming.</a:t>
            </a:r>
          </a:p>
          <a:p>
            <a:pPr eaLnBrk="1" hangingPunct="1">
              <a:lnSpc>
                <a:spcPct val="90000"/>
              </a:lnSpc>
            </a:pPr>
            <a:r>
              <a:rPr lang="en-US" sz="1400" dirty="0">
                <a:latin typeface="Times New Roman" pitchFamily="18" charset="0"/>
              </a:rPr>
              <a:t>Vertical integration, while ensuring quality and reliability, also leads into non-core areas where work could be better done by others.</a:t>
            </a:r>
          </a:p>
          <a:p>
            <a:pPr eaLnBrk="1" hangingPunct="1">
              <a:lnSpc>
                <a:spcPct val="90000"/>
              </a:lnSpc>
            </a:pPr>
            <a:r>
              <a:rPr lang="en-US" sz="1400" dirty="0">
                <a:latin typeface="Times New Roman" pitchFamily="18" charset="0"/>
              </a:rPr>
              <a:t>The long-term focus can lead to a relaxed approach to cut ‘doomed projects’</a:t>
            </a:r>
          </a:p>
          <a:p>
            <a:pPr eaLnBrk="1" hangingPunct="1">
              <a:lnSpc>
                <a:spcPct val="90000"/>
              </a:lnSpc>
            </a:pPr>
            <a:r>
              <a:rPr lang="en-US" sz="1400" dirty="0">
                <a:latin typeface="Times New Roman" pitchFamily="18" charset="0"/>
              </a:rPr>
              <a:t>Lifetime employment keeps knowledge in house, but firms lose flexibility, employees lose labor mobility and fresh ideas are stifled.</a:t>
            </a:r>
          </a:p>
          <a:p>
            <a:pPr eaLnBrk="1" hangingPunct="1">
              <a:lnSpc>
                <a:spcPct val="90000"/>
              </a:lnSpc>
            </a:pPr>
            <a:r>
              <a:rPr lang="en-US" sz="1400" dirty="0">
                <a:latin typeface="Times New Roman" pitchFamily="18" charset="0"/>
              </a:rPr>
              <a:t>Japanese have tradition of resisting outsiders – whether domestic or foreign.</a:t>
            </a:r>
          </a:p>
          <a:p>
            <a:pPr eaLnBrk="1" hangingPunct="1">
              <a:lnSpc>
                <a:spcPct val="90000"/>
              </a:lnSpc>
            </a:pPr>
            <a:r>
              <a:rPr lang="en-US" sz="1400" dirty="0">
                <a:latin typeface="Times New Roman" pitchFamily="18" charset="0"/>
              </a:rPr>
              <a:t>Once the expertise is lost, it is hard to regain.</a:t>
            </a:r>
            <a:br>
              <a:rPr lang="en-US" sz="1400" dirty="0">
                <a:latin typeface="Times New Roman" pitchFamily="18" charset="0"/>
              </a:rPr>
            </a:br>
            <a:br>
              <a:rPr lang="en-US" sz="1400" dirty="0">
                <a:latin typeface="Times New Roman" pitchFamily="18" charset="0"/>
              </a:rPr>
            </a:br>
            <a:br>
              <a:rPr lang="en-US" sz="1400" dirty="0">
                <a:latin typeface="Times New Roman" pitchFamily="18" charset="0"/>
              </a:rPr>
            </a:br>
            <a:r>
              <a:rPr lang="en-US" sz="1400" dirty="0">
                <a:latin typeface="Times New Roman" pitchFamily="18" charset="0"/>
              </a:rPr>
              <a:t>Japanese culture is closely tied to; monozukuri (making things) and kaizen (continuous improvement).</a:t>
            </a:r>
          </a:p>
        </p:txBody>
      </p:sp>
      <p:sp>
        <p:nvSpPr>
          <p:cNvPr id="6" name="Slide Number Placeholder 5"/>
          <p:cNvSpPr>
            <a:spLocks noGrp="1"/>
          </p:cNvSpPr>
          <p:nvPr>
            <p:ph type="sldNum" sz="quarter" idx="12"/>
          </p:nvPr>
        </p:nvSpPr>
        <p:spPr/>
        <p:txBody>
          <a:bodyPr/>
          <a:lstStyle/>
          <a:p>
            <a:pPr>
              <a:defRPr/>
            </a:pPr>
            <a:fld id="{BF8EC738-EE94-47A7-9B30-48E89AE4F0A5}" type="slidenum">
              <a:rPr lang="en-US"/>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564904"/>
            <a:ext cx="6264696" cy="1275624"/>
          </a:xfrm>
        </p:spPr>
        <p:txBody>
          <a:bodyPr>
            <a:normAutofit fontScale="90000"/>
          </a:bodyPr>
          <a:lstStyle/>
          <a:p>
            <a:pPr algn="l"/>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How does Japanese management culture support or detract from an innovative culture? Four themes.</a:t>
            </a:r>
            <a:br>
              <a:rPr lang="en-US" sz="2400" dirty="0">
                <a:latin typeface="Times New Roman" pitchFamily="18" charset="0"/>
                <a:cs typeface="Times New Roman" pitchFamily="18" charset="0"/>
              </a:rPr>
            </a:br>
            <a:endParaRPr lang="en-CA" sz="2400" dirty="0">
              <a:latin typeface="Times New Roman" pitchFamily="18" charset="0"/>
              <a:cs typeface="Times New Roman" pitchFamily="18" charset="0"/>
            </a:endParaRPr>
          </a:p>
        </p:txBody>
      </p:sp>
      <p:sp>
        <p:nvSpPr>
          <p:cNvPr id="3" name="Subtitle 2"/>
          <p:cNvSpPr>
            <a:spLocks noGrp="1"/>
          </p:cNvSpPr>
          <p:nvPr>
            <p:ph type="subTitle" idx="1"/>
          </p:nvPr>
        </p:nvSpPr>
        <p:spPr>
          <a:xfrm>
            <a:off x="395536" y="171776"/>
            <a:ext cx="2592288" cy="2105095"/>
          </a:xfrm>
        </p:spPr>
        <p:txBody>
          <a:bodyPr>
            <a:normAutofit lnSpcReduction="10000"/>
          </a:bodyPr>
          <a:lstStyle/>
          <a:p>
            <a:pPr algn="l"/>
            <a:r>
              <a:rPr lang="en-US" sz="1400" b="1" dirty="0">
                <a:solidFill>
                  <a:schemeClr val="bg1"/>
                </a:solidFill>
                <a:latin typeface="Times New Roman" pitchFamily="18" charset="0"/>
                <a:cs typeface="Times New Roman" pitchFamily="18" charset="0"/>
              </a:rPr>
              <a:t>Color code:</a:t>
            </a:r>
          </a:p>
          <a:p>
            <a:pPr algn="l"/>
            <a:r>
              <a:rPr lang="en-US" sz="1400" dirty="0">
                <a:solidFill>
                  <a:schemeClr val="tx1">
                    <a:lumMod val="95000"/>
                  </a:schemeClr>
                </a:solidFill>
                <a:latin typeface="Times New Roman" pitchFamily="18" charset="0"/>
                <a:cs typeface="Times New Roman" pitchFamily="18" charset="0"/>
              </a:rPr>
              <a:t>Red – Japanese management culture does not support innovation – based on research into innovative global companies.</a:t>
            </a:r>
          </a:p>
          <a:p>
            <a:pPr algn="l"/>
            <a:r>
              <a:rPr lang="en-US" sz="1400" dirty="0">
                <a:solidFill>
                  <a:schemeClr val="tx1">
                    <a:lumMod val="95000"/>
                  </a:schemeClr>
                </a:solidFill>
                <a:latin typeface="Times New Roman" pitchFamily="18" charset="0"/>
                <a:cs typeface="Times New Roman" pitchFamily="18" charset="0"/>
              </a:rPr>
              <a:t>Green – Japanese management culture encourages innovation.</a:t>
            </a:r>
          </a:p>
          <a:p>
            <a:pPr algn="l"/>
            <a:r>
              <a:rPr lang="en-US" sz="1400" dirty="0">
                <a:solidFill>
                  <a:schemeClr val="tx1">
                    <a:lumMod val="95000"/>
                  </a:schemeClr>
                </a:solidFill>
                <a:latin typeface="Times New Roman" pitchFamily="18" charset="0"/>
                <a:cs typeface="Times New Roman" pitchFamily="18" charset="0"/>
              </a:rPr>
              <a:t>Orange - No opinion.</a:t>
            </a:r>
            <a:endParaRPr lang="en-CA" sz="1400" dirty="0">
              <a:solidFill>
                <a:schemeClr val="tx1">
                  <a:lumMod val="95000"/>
                </a:schemeClr>
              </a:solidFill>
              <a:latin typeface="Times New Roman" pitchFamily="18" charset="0"/>
              <a:cs typeface="Times New Roman" pitchFamily="18" charset="0"/>
            </a:endParaRPr>
          </a:p>
          <a:p>
            <a:endParaRPr lang="en-CA" dirty="0"/>
          </a:p>
        </p:txBody>
      </p:sp>
      <p:sp>
        <p:nvSpPr>
          <p:cNvPr id="5" name="TextBox 4"/>
          <p:cNvSpPr txBox="1"/>
          <p:nvPr/>
        </p:nvSpPr>
        <p:spPr>
          <a:xfrm>
            <a:off x="755576" y="5805264"/>
            <a:ext cx="3888432" cy="646331"/>
          </a:xfrm>
          <a:prstGeom prst="rect">
            <a:avLst/>
          </a:prstGeom>
          <a:noFill/>
        </p:spPr>
        <p:txBody>
          <a:bodyPr wrap="square" rtlCol="0">
            <a:spAutoFit/>
          </a:bodyPr>
          <a:lstStyle/>
          <a:p>
            <a:r>
              <a:rPr lang="en-US" sz="1200" b="1" dirty="0">
                <a:solidFill>
                  <a:schemeClr val="tx1">
                    <a:lumMod val="95000"/>
                  </a:schemeClr>
                </a:solidFill>
                <a:latin typeface="Times New Roman" pitchFamily="18" charset="0"/>
                <a:cs typeface="Times New Roman" pitchFamily="18" charset="0"/>
              </a:rPr>
              <a:t>Reference is made to Factor #’s.  More information on each Factor can be found at</a:t>
            </a:r>
          </a:p>
          <a:p>
            <a:r>
              <a:rPr lang="en-US" sz="1200" b="1" dirty="0">
                <a:solidFill>
                  <a:schemeClr val="tx1">
                    <a:lumMod val="95000"/>
                  </a:schemeClr>
                </a:solidFill>
                <a:latin typeface="Times New Roman" pitchFamily="18" charset="0"/>
                <a:cs typeface="Times New Roman" pitchFamily="18" charset="0"/>
                <a:hlinkClick r:id="rId2">
                  <a:extLst>
                    <a:ext uri="{A12FA001-AC4F-418D-AE19-62706E023703}">
                      <ahyp:hlinkClr xmlns:ahyp="http://schemas.microsoft.com/office/drawing/2018/hyperlinkcolor" val="tx"/>
                    </a:ext>
                  </a:extLst>
                </a:hlinkClick>
              </a:rPr>
              <a:t>http://www.corporateinnovationonline.com</a:t>
            </a:r>
            <a:endParaRPr lang="en-CA" sz="1200" b="1" dirty="0">
              <a:solidFill>
                <a:schemeClr val="tx1">
                  <a:lumMod val="95000"/>
                </a:schemeClr>
              </a:solidFill>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CA" sz="2000" dirty="0">
                <a:latin typeface="Times New Roman" panose="02020603050405020304" pitchFamily="18" charset="0"/>
                <a:cs typeface="Times New Roman" panose="02020603050405020304" pitchFamily="18" charset="0"/>
              </a:rPr>
              <a:t>What is a favorable management culture? Four themes.</a:t>
            </a:r>
            <a:br>
              <a:rPr lang="en-CA" sz="2000" dirty="0">
                <a:latin typeface="Times New Roman" panose="02020603050405020304" pitchFamily="18" charset="0"/>
                <a:cs typeface="Times New Roman" panose="02020603050405020304" pitchFamily="18" charset="0"/>
              </a:rPr>
            </a:br>
            <a:r>
              <a:rPr lang="en-CA" sz="2000" dirty="0">
                <a:latin typeface="Times New Roman" panose="02020603050405020304" pitchFamily="18" charset="0"/>
                <a:cs typeface="Times New Roman" panose="02020603050405020304" pitchFamily="18" charset="0"/>
              </a:rPr>
              <a:t>How does Japanese management culture score?</a:t>
            </a:r>
          </a:p>
        </p:txBody>
      </p:sp>
      <p:sp>
        <p:nvSpPr>
          <p:cNvPr id="3" name="Slide Number Placeholder 2"/>
          <p:cNvSpPr>
            <a:spLocks noGrp="1"/>
          </p:cNvSpPr>
          <p:nvPr>
            <p:ph type="sldNum" sz="quarter" idx="12"/>
          </p:nvPr>
        </p:nvSpPr>
        <p:spPr/>
        <p:txBody>
          <a:bodyPr/>
          <a:lstStyle/>
          <a:p>
            <a:fld id="{7721287D-FF08-451F-8F96-E94528077250}" type="slidenum">
              <a:rPr lang="en-CA" smtClean="0"/>
              <a:pPr/>
              <a:t>27</a:t>
            </a:fld>
            <a:endParaRPr lang="en-CA" dirty="0"/>
          </a:p>
        </p:txBody>
      </p:sp>
      <p:sp>
        <p:nvSpPr>
          <p:cNvPr id="10" name="Rectangle 9"/>
          <p:cNvSpPr/>
          <p:nvPr/>
        </p:nvSpPr>
        <p:spPr>
          <a:xfrm>
            <a:off x="395536" y="4365104"/>
            <a:ext cx="8362236" cy="923330"/>
          </a:xfrm>
          <a:prstGeom prst="rect">
            <a:avLst/>
          </a:prstGeom>
        </p:spPr>
        <p:txBody>
          <a:bodyPr wrap="square">
            <a:spAutoFit/>
          </a:bodyPr>
          <a:lstStyle/>
          <a:p>
            <a:r>
              <a:rPr lang="en-US" dirty="0">
                <a:solidFill>
                  <a:schemeClr val="bg1"/>
                </a:solidFill>
                <a:latin typeface="Times New Roman" panose="02020603050405020304" pitchFamily="18" charset="0"/>
                <a:cs typeface="Times New Roman" panose="02020603050405020304" pitchFamily="18" charset="0"/>
              </a:rPr>
              <a:t>Built on a base of trust and respect for diversity, beliefs, values, traditions, language, behavior, geographic location, history, governance, social habits, attitudes, training, education, timing, threats, and for change. </a:t>
            </a:r>
            <a:endParaRPr lang="en-CA"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012379"/>
            <a:ext cx="7321899" cy="1007332"/>
          </a:xfrm>
        </p:spPr>
        <p:txBody>
          <a:bodyPr>
            <a:normAutofit fontScale="90000"/>
          </a:bodyPr>
          <a:lstStyle/>
          <a:p>
            <a:pPr algn="l"/>
            <a:r>
              <a:rPr lang="en-US" sz="2200" dirty="0">
                <a:latin typeface="Times New Roman" pitchFamily="18" charset="0"/>
                <a:cs typeface="Times New Roman" pitchFamily="18" charset="0"/>
              </a:rPr>
              <a:t>An innovative management culture is based on four themes</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Theme 1 – Management provides motivation by</a:t>
            </a:r>
            <a:br>
              <a:rPr lang="en-CA" dirty="0"/>
            </a:br>
            <a:endParaRPr lang="en-CA"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799739429"/>
              </p:ext>
            </p:extLst>
          </p:nvPr>
        </p:nvGraphicFramePr>
        <p:xfrm>
          <a:off x="2699792" y="2204864"/>
          <a:ext cx="6259492" cy="3503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7721287D-FF08-451F-8F96-E94528077250}" type="slidenum">
              <a:rPr lang="en-CA" smtClean="0"/>
              <a:pPr/>
              <a:t>28</a:t>
            </a:fld>
            <a:endParaRPr lang="en-CA" dirty="0"/>
          </a:p>
        </p:txBody>
      </p:sp>
      <p:sp>
        <p:nvSpPr>
          <p:cNvPr id="7" name="Rectangle 6"/>
          <p:cNvSpPr/>
          <p:nvPr/>
        </p:nvSpPr>
        <p:spPr>
          <a:xfrm>
            <a:off x="395536" y="2570196"/>
            <a:ext cx="1944216" cy="2862322"/>
          </a:xfrm>
          <a:prstGeom prst="rect">
            <a:avLst/>
          </a:prstGeom>
        </p:spPr>
        <p:txBody>
          <a:bodyPr wrap="square">
            <a:spAutoFit/>
          </a:bodyPr>
          <a:lstStyle/>
          <a:p>
            <a:r>
              <a:rPr lang="en-US" sz="1200" b="1" dirty="0">
                <a:solidFill>
                  <a:schemeClr val="bg1"/>
                </a:solidFill>
                <a:latin typeface="Times New Roman" pitchFamily="18" charset="0"/>
                <a:cs typeface="Times New Roman" pitchFamily="18" charset="0"/>
              </a:rPr>
              <a:t>Color code:</a:t>
            </a:r>
            <a:br>
              <a:rPr lang="en-US" sz="1200" b="1" dirty="0">
                <a:solidFill>
                  <a:schemeClr val="bg1"/>
                </a:solidFill>
                <a:latin typeface="Times New Roman" pitchFamily="18" charset="0"/>
                <a:cs typeface="Times New Roman" pitchFamily="18" charset="0"/>
              </a:rPr>
            </a:br>
            <a:endParaRPr lang="en-US" sz="1200" b="1"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Red – Japanese management culture does not support innovation – based on research into innovative global companies.</a:t>
            </a:r>
            <a:br>
              <a:rPr lang="en-US" sz="1200" dirty="0">
                <a:solidFill>
                  <a:schemeClr val="bg1"/>
                </a:solidFill>
                <a:latin typeface="Times New Roman" pitchFamily="18" charset="0"/>
                <a:cs typeface="Times New Roman" pitchFamily="18" charset="0"/>
              </a:rPr>
            </a:br>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Green – Japanese management culture encourages innovation.</a:t>
            </a:r>
          </a:p>
          <a:p>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Orange – No opinion.</a:t>
            </a:r>
            <a:br>
              <a:rPr lang="en-US" sz="1200" dirty="0">
                <a:solidFill>
                  <a:schemeClr val="bg1"/>
                </a:solidFill>
                <a:latin typeface="Times New Roman" pitchFamily="18" charset="0"/>
                <a:cs typeface="Times New Roman" pitchFamily="18" charset="0"/>
              </a:rPr>
            </a:br>
            <a:endParaRPr lang="en-CA" sz="1200" dirty="0">
              <a:solidFill>
                <a:schemeClr val="bg1"/>
              </a:solidFill>
              <a:latin typeface="Times New Roman" pitchFamily="18" charset="0"/>
              <a:cs typeface="Times New Roman" pitchFamily="18" charset="0"/>
            </a:endParaRPr>
          </a:p>
        </p:txBody>
      </p:sp>
      <p:sp>
        <p:nvSpPr>
          <p:cNvPr id="6" name="Rectangle 5"/>
          <p:cNvSpPr/>
          <p:nvPr/>
        </p:nvSpPr>
        <p:spPr>
          <a:xfrm>
            <a:off x="719572" y="5522455"/>
            <a:ext cx="3240360" cy="646331"/>
          </a:xfrm>
          <a:prstGeom prst="rect">
            <a:avLst/>
          </a:prstGeom>
        </p:spPr>
        <p:txBody>
          <a:bodyPr wrap="square">
            <a:spAutoFit/>
          </a:bodyPr>
          <a:lstStyle/>
          <a:p>
            <a:r>
              <a:rPr lang="en-US" sz="1200" b="1" dirty="0">
                <a:solidFill>
                  <a:schemeClr val="tx1">
                    <a:lumMod val="95000"/>
                  </a:schemeClr>
                </a:solidFill>
                <a:latin typeface="Times New Roman" pitchFamily="18" charset="0"/>
                <a:cs typeface="Times New Roman" pitchFamily="18" charset="0"/>
              </a:rPr>
              <a:t>Reference is made to Factor #’s.  More information on each Factor can be found at</a:t>
            </a:r>
          </a:p>
          <a:p>
            <a:r>
              <a:rPr lang="en-US" sz="1200" b="1" dirty="0">
                <a:solidFill>
                  <a:schemeClr val="tx1">
                    <a:lumMod val="95000"/>
                  </a:schemeClr>
                </a:solidFill>
                <a:latin typeface="Times New Roman" pitchFamily="18" charset="0"/>
                <a:cs typeface="Times New Roman" pitchFamily="18" charset="0"/>
                <a:hlinkClick r:id="rId7">
                  <a:extLst>
                    <a:ext uri="{A12FA001-AC4F-418D-AE19-62706E023703}">
                      <ahyp:hlinkClr xmlns:ahyp="http://schemas.microsoft.com/office/drawing/2018/hyperlinkcolor" val="tx"/>
                    </a:ext>
                  </a:extLst>
                </a:hlinkClick>
              </a:rPr>
              <a:t>http://www.corporateinnovationonline.com</a:t>
            </a:r>
            <a:endParaRPr lang="en-CA" sz="1200" b="1" dirty="0">
              <a:solidFill>
                <a:schemeClr val="tx1">
                  <a:lumMod val="95000"/>
                </a:schemeClr>
              </a:solidFill>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846109"/>
            <a:ext cx="6692894" cy="1143000"/>
          </a:xfrm>
        </p:spPr>
        <p:txBody>
          <a:bodyPr>
            <a:normAutofit fontScale="90000"/>
          </a:bodyPr>
          <a:lstStyle/>
          <a:p>
            <a:pPr lvl="0" algn="l"/>
            <a:r>
              <a:rPr lang="en-US" sz="2200" dirty="0">
                <a:latin typeface="Times New Roman" pitchFamily="18" charset="0"/>
                <a:cs typeface="Times New Roman" pitchFamily="18" charset="0"/>
              </a:rPr>
              <a:t>An innovative management culture is based on four themes</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Theme 2 – Management demonstrates a tolerance for </a:t>
            </a:r>
            <a:br>
              <a:rPr lang="en-CA" dirty="0"/>
            </a:b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4146222"/>
              </p:ext>
            </p:extLst>
          </p:nvPr>
        </p:nvGraphicFramePr>
        <p:xfrm>
          <a:off x="3719862" y="2190373"/>
          <a:ext cx="5286412" cy="3143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7721287D-FF08-451F-8F96-E94528077250}" type="slidenum">
              <a:rPr lang="en-CA" smtClean="0"/>
              <a:pPr/>
              <a:t>29</a:t>
            </a:fld>
            <a:endParaRPr lang="en-CA" dirty="0"/>
          </a:p>
        </p:txBody>
      </p:sp>
      <p:sp>
        <p:nvSpPr>
          <p:cNvPr id="6" name="Rectangle 5"/>
          <p:cNvSpPr/>
          <p:nvPr/>
        </p:nvSpPr>
        <p:spPr>
          <a:xfrm>
            <a:off x="501623" y="5333645"/>
            <a:ext cx="3024336" cy="646331"/>
          </a:xfrm>
          <a:prstGeom prst="rect">
            <a:avLst/>
          </a:prstGeom>
        </p:spPr>
        <p:txBody>
          <a:bodyPr wrap="square">
            <a:spAutoFit/>
          </a:bodyPr>
          <a:lstStyle/>
          <a:p>
            <a:r>
              <a:rPr lang="en-US" sz="1200" b="1" dirty="0">
                <a:solidFill>
                  <a:schemeClr val="tx1">
                    <a:lumMod val="95000"/>
                  </a:schemeClr>
                </a:solidFill>
                <a:latin typeface="Times New Roman" pitchFamily="18" charset="0"/>
                <a:cs typeface="Times New Roman" pitchFamily="18" charset="0"/>
              </a:rPr>
              <a:t>Reference is made to Factor #’s.  More information on each Factor can be found at</a:t>
            </a:r>
          </a:p>
          <a:p>
            <a:r>
              <a:rPr lang="en-US" sz="1200" b="1" dirty="0">
                <a:solidFill>
                  <a:schemeClr val="tx1">
                    <a:lumMod val="95000"/>
                  </a:schemeClr>
                </a:solidFill>
                <a:latin typeface="Times New Roman" pitchFamily="18" charset="0"/>
                <a:cs typeface="Times New Roman" pitchFamily="18" charset="0"/>
                <a:hlinkClick r:id="rId7">
                  <a:extLst>
                    <a:ext uri="{A12FA001-AC4F-418D-AE19-62706E023703}">
                      <ahyp:hlinkClr xmlns:ahyp="http://schemas.microsoft.com/office/drawing/2018/hyperlinkcolor" val="tx"/>
                    </a:ext>
                  </a:extLst>
                </a:hlinkClick>
              </a:rPr>
              <a:t>http://www.corporateinnovationonline.com</a:t>
            </a:r>
            <a:endParaRPr lang="en-CA" sz="1200" b="1" dirty="0">
              <a:solidFill>
                <a:schemeClr val="tx1">
                  <a:lumMod val="95000"/>
                </a:schemeClr>
              </a:solidFill>
              <a:latin typeface="Times New Roman" pitchFamily="18" charset="0"/>
              <a:cs typeface="Times New Roman" pitchFamily="18" charset="0"/>
            </a:endParaRPr>
          </a:p>
        </p:txBody>
      </p:sp>
      <p:sp>
        <p:nvSpPr>
          <p:cNvPr id="3" name="Rectangle 2"/>
          <p:cNvSpPr/>
          <p:nvPr/>
        </p:nvSpPr>
        <p:spPr>
          <a:xfrm>
            <a:off x="395536" y="2276872"/>
            <a:ext cx="2372414" cy="2215991"/>
          </a:xfrm>
          <a:prstGeom prst="rect">
            <a:avLst/>
          </a:prstGeom>
        </p:spPr>
        <p:txBody>
          <a:bodyPr wrap="square">
            <a:spAutoFit/>
          </a:bodyPr>
          <a:lstStyle/>
          <a:p>
            <a:r>
              <a:rPr lang="en-US" sz="1200" b="1" dirty="0">
                <a:solidFill>
                  <a:schemeClr val="bg1"/>
                </a:solidFill>
                <a:latin typeface="Times New Roman" pitchFamily="18" charset="0"/>
                <a:cs typeface="Times New Roman" pitchFamily="18" charset="0"/>
              </a:rPr>
              <a:t>Color code:</a:t>
            </a:r>
            <a:br>
              <a:rPr lang="en-US" sz="1200" b="1" dirty="0">
                <a:solidFill>
                  <a:schemeClr val="bg1"/>
                </a:solidFill>
                <a:latin typeface="Times New Roman" pitchFamily="18" charset="0"/>
                <a:cs typeface="Times New Roman" pitchFamily="18" charset="0"/>
              </a:rPr>
            </a:br>
            <a:endParaRPr lang="en-US" sz="1200" b="1"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Red – Japanese management culture does not support innovation – based on research into innovative global companies.</a:t>
            </a:r>
            <a:br>
              <a:rPr lang="en-US" sz="1200" dirty="0">
                <a:solidFill>
                  <a:schemeClr val="bg1"/>
                </a:solidFill>
                <a:latin typeface="Times New Roman" pitchFamily="18" charset="0"/>
                <a:cs typeface="Times New Roman" pitchFamily="18" charset="0"/>
              </a:rPr>
            </a:br>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Green – Japanese management culture encourages innovation.</a:t>
            </a:r>
          </a:p>
          <a:p>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Orange – No opinion</a:t>
            </a:r>
            <a:r>
              <a:rPr lang="en-US" dirty="0">
                <a:solidFill>
                  <a:schemeClr val="bg1"/>
                </a:solidFill>
                <a:latin typeface="Times New Roman" pitchFamily="18" charset="0"/>
                <a:cs typeface="Times New Roman" pitchFamily="18" charset="0"/>
              </a:rPr>
              <a:t>.</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795871"/>
            <a:ext cx="6896534" cy="1080938"/>
          </a:xfrm>
        </p:spPr>
        <p:txBody>
          <a:bodyPr>
            <a:normAutofit/>
          </a:bodyPr>
          <a:lstStyle/>
          <a:p>
            <a:r>
              <a:rPr lang="en-CA" sz="2000" dirty="0"/>
              <a:t>WEF’s current opinion on Japan; 2016-2017</a:t>
            </a:r>
          </a:p>
        </p:txBody>
      </p:sp>
      <p:sp>
        <p:nvSpPr>
          <p:cNvPr id="5" name="Content Placeholder 4"/>
          <p:cNvSpPr>
            <a:spLocks noGrp="1"/>
          </p:cNvSpPr>
          <p:nvPr>
            <p:ph idx="1"/>
          </p:nvPr>
        </p:nvSpPr>
        <p:spPr>
          <a:xfrm>
            <a:off x="179512" y="2492896"/>
            <a:ext cx="8964488" cy="3960440"/>
          </a:xfrm>
        </p:spPr>
        <p:txBody>
          <a:bodyPr>
            <a:normAutofit/>
          </a:bodyPr>
          <a:lstStyle/>
          <a:p>
            <a:r>
              <a:rPr lang="en-CA" sz="1400" dirty="0">
                <a:latin typeface="Times New Roman" panose="02020603050405020304" pitchFamily="18" charset="0"/>
                <a:cs typeface="Times New Roman" panose="02020603050405020304" pitchFamily="18" charset="0"/>
              </a:rPr>
              <a:t>Japan (8th) loses three places, overtaken by Sweden and the United Kingdom. The macroeconomic situation (104th) continues to undermine Japan’s competitiveness performance, although the situation has improved over the past year (up 17 places) thanks to a lower, yet still very large, budget deficit. </a:t>
            </a:r>
          </a:p>
          <a:p>
            <a:r>
              <a:rPr lang="en-CA" sz="1400" dirty="0">
                <a:latin typeface="Times New Roman" panose="02020603050405020304" pitchFamily="18" charset="0"/>
                <a:cs typeface="Times New Roman" panose="02020603050405020304" pitchFamily="18" charset="0"/>
              </a:rPr>
              <a:t>Inflation is now again very close to zero and the 2 percent target set by the Bank of Japan has been met only once since Shinzo Abe became Prime Minister. Japan is also beset by the rigidities and lack of dynamism of its labor market (19th). Despite progressing eight places, Japan still ranks a low 115th on the ease of hiring and firing. </a:t>
            </a:r>
          </a:p>
          <a:p>
            <a:r>
              <a:rPr lang="en-CA" sz="1400" dirty="0">
                <a:latin typeface="Times New Roman" panose="02020603050405020304" pitchFamily="18" charset="0"/>
                <a:cs typeface="Times New Roman" panose="02020603050405020304" pitchFamily="18" charset="0"/>
              </a:rPr>
              <a:t>The ratio of women to men in the labor force (77th) is one of the lowest among high-income economies. And Japan remains a rather unattractive destination for foreign talent (77th). The domestic market is relatively uncompetitive and closed, with high barriers to entry and to business creation. </a:t>
            </a:r>
          </a:p>
          <a:p>
            <a:r>
              <a:rPr lang="en-CA" sz="1400" dirty="0">
                <a:latin typeface="Times New Roman" panose="02020603050405020304" pitchFamily="18" charset="0"/>
                <a:cs typeface="Times New Roman" panose="02020603050405020304" pitchFamily="18" charset="0"/>
              </a:rPr>
              <a:t>On the brighter side, Japan features in the top 10 of five pillars. It notably boasts an excellent infrastructure (5th) and firms are highly sophisticated (2nd), typically employing unique products and production processes (2nd) with significant control over international distribution (5th). High-quality research institutions (13th) and company spending on R&amp;D (4th), coupled with an excellent availability of scientists and engineers (3rd), contribute to the country’s overall highly innovative environment (5th). </a:t>
            </a:r>
          </a:p>
          <a:p>
            <a:r>
              <a:rPr lang="en-CA" sz="1400" dirty="0">
                <a:latin typeface="Times New Roman" panose="02020603050405020304" pitchFamily="18" charset="0"/>
                <a:cs typeface="Times New Roman" panose="02020603050405020304" pitchFamily="18" charset="0"/>
              </a:rPr>
              <a:t>Yet Japan’s innovation prowess seems to be eroding: consistently ranked in the top 5 between 2007 and 2015, Japan loses three positions and now ranks 8th.</a:t>
            </a:r>
          </a:p>
          <a:p>
            <a:endParaRPr lang="en-CA" dirty="0"/>
          </a:p>
        </p:txBody>
      </p:sp>
      <p:sp>
        <p:nvSpPr>
          <p:cNvPr id="2" name="Slide Number Placeholder 1"/>
          <p:cNvSpPr>
            <a:spLocks noGrp="1"/>
          </p:cNvSpPr>
          <p:nvPr>
            <p:ph type="sldNum" sz="quarter" idx="12"/>
          </p:nvPr>
        </p:nvSpPr>
        <p:spPr/>
        <p:txBody>
          <a:bodyPr/>
          <a:lstStyle/>
          <a:p>
            <a:fld id="{7721287D-FF08-451F-8F96-E94528077250}" type="slidenum">
              <a:rPr lang="en-CA" smtClean="0"/>
              <a:pPr/>
              <a:t>3</a:t>
            </a:fld>
            <a:endParaRPr lang="en-CA" dirty="0"/>
          </a:p>
        </p:txBody>
      </p:sp>
    </p:spTree>
    <p:extLst>
      <p:ext uri="{BB962C8B-B14F-4D97-AF65-F5344CB8AC3E}">
        <p14:creationId xmlns:p14="http://schemas.microsoft.com/office/powerpoint/2010/main" val="36406074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7952"/>
            <a:ext cx="6984776" cy="1143000"/>
          </a:xfrm>
        </p:spPr>
        <p:txBody>
          <a:bodyPr>
            <a:noAutofit/>
          </a:bodyPr>
          <a:lstStyle/>
          <a:p>
            <a:pPr lvl="0" algn="l"/>
            <a:r>
              <a:rPr lang="en-US" sz="2000" dirty="0">
                <a:latin typeface="Times New Roman" pitchFamily="18" charset="0"/>
                <a:cs typeface="Times New Roman" pitchFamily="18" charset="0"/>
              </a:rPr>
              <a:t>An innovative management culture is based on four themes</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Theme 3 – Management encourages communication by </a:t>
            </a:r>
            <a:endParaRPr lang="en-CA" sz="20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5191703"/>
              </p:ext>
            </p:extLst>
          </p:nvPr>
        </p:nvGraphicFramePr>
        <p:xfrm>
          <a:off x="1763688" y="1715406"/>
          <a:ext cx="7380312"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7721287D-FF08-451F-8F96-E94528077250}" type="slidenum">
              <a:rPr lang="en-CA" smtClean="0"/>
              <a:pPr/>
              <a:t>30</a:t>
            </a:fld>
            <a:endParaRPr lang="en-CA" dirty="0"/>
          </a:p>
        </p:txBody>
      </p:sp>
      <p:sp>
        <p:nvSpPr>
          <p:cNvPr id="6" name="Rectangle 5"/>
          <p:cNvSpPr/>
          <p:nvPr/>
        </p:nvSpPr>
        <p:spPr>
          <a:xfrm>
            <a:off x="683568" y="5746779"/>
            <a:ext cx="3192405" cy="646331"/>
          </a:xfrm>
          <a:prstGeom prst="rect">
            <a:avLst/>
          </a:prstGeom>
        </p:spPr>
        <p:txBody>
          <a:bodyPr wrap="square">
            <a:spAutoFit/>
          </a:bodyPr>
          <a:lstStyle/>
          <a:p>
            <a:r>
              <a:rPr lang="en-US" sz="1200" b="1" dirty="0">
                <a:solidFill>
                  <a:schemeClr val="tx1">
                    <a:lumMod val="95000"/>
                  </a:schemeClr>
                </a:solidFill>
                <a:latin typeface="Times New Roman" pitchFamily="18" charset="0"/>
                <a:cs typeface="Times New Roman" pitchFamily="18" charset="0"/>
              </a:rPr>
              <a:t>Reference is made to Factor #’s.  More information on each Factor can be found at</a:t>
            </a:r>
          </a:p>
          <a:p>
            <a:r>
              <a:rPr lang="en-US" sz="1200" b="1" dirty="0">
                <a:solidFill>
                  <a:schemeClr val="tx1">
                    <a:lumMod val="95000"/>
                  </a:schemeClr>
                </a:solidFill>
                <a:latin typeface="Times New Roman" pitchFamily="18" charset="0"/>
                <a:cs typeface="Times New Roman" pitchFamily="18" charset="0"/>
                <a:hlinkClick r:id="rId7">
                  <a:extLst>
                    <a:ext uri="{A12FA001-AC4F-418D-AE19-62706E023703}">
                      <ahyp:hlinkClr xmlns:ahyp="http://schemas.microsoft.com/office/drawing/2018/hyperlinkcolor" val="tx"/>
                    </a:ext>
                  </a:extLst>
                </a:hlinkClick>
              </a:rPr>
              <a:t>http://www.corporateinnovationonline.com</a:t>
            </a:r>
            <a:endParaRPr lang="en-CA" sz="1200" b="1" dirty="0">
              <a:solidFill>
                <a:schemeClr val="tx1">
                  <a:lumMod val="95000"/>
                </a:schemeClr>
              </a:solidFill>
              <a:latin typeface="Times New Roman" pitchFamily="18" charset="0"/>
              <a:cs typeface="Times New Roman" pitchFamily="18" charset="0"/>
            </a:endParaRPr>
          </a:p>
        </p:txBody>
      </p:sp>
      <p:sp>
        <p:nvSpPr>
          <p:cNvPr id="3" name="Rectangle 2"/>
          <p:cNvSpPr/>
          <p:nvPr/>
        </p:nvSpPr>
        <p:spPr>
          <a:xfrm>
            <a:off x="321171" y="2201498"/>
            <a:ext cx="1442517" cy="3231654"/>
          </a:xfrm>
          <a:prstGeom prst="rect">
            <a:avLst/>
          </a:prstGeom>
        </p:spPr>
        <p:txBody>
          <a:bodyPr wrap="square">
            <a:spAutoFit/>
          </a:bodyPr>
          <a:lstStyle/>
          <a:p>
            <a:r>
              <a:rPr lang="en-US" sz="1200" b="1" dirty="0">
                <a:solidFill>
                  <a:schemeClr val="bg1"/>
                </a:solidFill>
                <a:latin typeface="Times New Roman" pitchFamily="18" charset="0"/>
                <a:cs typeface="Times New Roman" pitchFamily="18" charset="0"/>
              </a:rPr>
              <a:t>Color code:</a:t>
            </a:r>
            <a:br>
              <a:rPr lang="en-US" sz="1200" b="1" dirty="0">
                <a:solidFill>
                  <a:schemeClr val="bg1"/>
                </a:solidFill>
                <a:latin typeface="Times New Roman" pitchFamily="18" charset="0"/>
                <a:cs typeface="Times New Roman" pitchFamily="18" charset="0"/>
              </a:rPr>
            </a:br>
            <a:endParaRPr lang="en-US" sz="1200" b="1"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Red – Japanese management culture does not support innovation – based on research into innovative global companies.</a:t>
            </a:r>
            <a:br>
              <a:rPr lang="en-US" sz="1200" dirty="0">
                <a:solidFill>
                  <a:schemeClr val="bg1"/>
                </a:solidFill>
                <a:latin typeface="Times New Roman" pitchFamily="18" charset="0"/>
                <a:cs typeface="Times New Roman" pitchFamily="18" charset="0"/>
              </a:rPr>
            </a:br>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Green – Japanese management culture encourages innovation.</a:t>
            </a:r>
          </a:p>
          <a:p>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Orange – No opinion.</a:t>
            </a:r>
            <a:endParaRPr lang="en-CA" sz="1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902435"/>
            <a:ext cx="7128792" cy="1143000"/>
          </a:xfrm>
        </p:spPr>
        <p:txBody>
          <a:bodyPr>
            <a:normAutofit fontScale="90000"/>
          </a:bodyPr>
          <a:lstStyle/>
          <a:p>
            <a:pPr lvl="0" algn="l"/>
            <a:r>
              <a:rPr lang="en-US" sz="2200" dirty="0">
                <a:latin typeface="Times New Roman" pitchFamily="18" charset="0"/>
                <a:cs typeface="Times New Roman" pitchFamily="18" charset="0"/>
              </a:rPr>
              <a:t>An innovative management culture is based on four themes</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Theme 4 - Managing the corporation’s economics with an emphasis on </a:t>
            </a:r>
            <a:br>
              <a:rPr lang="en-CA" dirty="0"/>
            </a:b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8192223"/>
              </p:ext>
            </p:extLst>
          </p:nvPr>
        </p:nvGraphicFramePr>
        <p:xfrm>
          <a:off x="2915816" y="2313428"/>
          <a:ext cx="6000792" cy="3357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7721287D-FF08-451F-8F96-E94528077250}" type="slidenum">
              <a:rPr lang="en-CA" smtClean="0"/>
              <a:pPr/>
              <a:t>31</a:t>
            </a:fld>
            <a:endParaRPr lang="en-CA" dirty="0"/>
          </a:p>
        </p:txBody>
      </p:sp>
      <p:sp>
        <p:nvSpPr>
          <p:cNvPr id="6" name="Rectangle 5"/>
          <p:cNvSpPr/>
          <p:nvPr/>
        </p:nvSpPr>
        <p:spPr>
          <a:xfrm>
            <a:off x="575556" y="5441352"/>
            <a:ext cx="3096344" cy="646331"/>
          </a:xfrm>
          <a:prstGeom prst="rect">
            <a:avLst/>
          </a:prstGeom>
        </p:spPr>
        <p:txBody>
          <a:bodyPr wrap="square">
            <a:spAutoFit/>
          </a:bodyPr>
          <a:lstStyle/>
          <a:p>
            <a:r>
              <a:rPr lang="en-US" sz="1200" b="1" dirty="0">
                <a:solidFill>
                  <a:schemeClr val="tx1">
                    <a:lumMod val="95000"/>
                  </a:schemeClr>
                </a:solidFill>
                <a:latin typeface="Times New Roman" pitchFamily="18" charset="0"/>
                <a:cs typeface="Times New Roman" pitchFamily="18" charset="0"/>
              </a:rPr>
              <a:t>Reference is made to Factor #’s.  More information on each Factor can be found at</a:t>
            </a:r>
          </a:p>
          <a:p>
            <a:r>
              <a:rPr lang="en-US" sz="1200" b="1" dirty="0">
                <a:solidFill>
                  <a:schemeClr val="tx1">
                    <a:lumMod val="95000"/>
                  </a:schemeClr>
                </a:solidFill>
                <a:latin typeface="Times New Roman" pitchFamily="18" charset="0"/>
                <a:cs typeface="Times New Roman" pitchFamily="18" charset="0"/>
                <a:hlinkClick r:id="rId7">
                  <a:extLst>
                    <a:ext uri="{A12FA001-AC4F-418D-AE19-62706E023703}">
                      <ahyp:hlinkClr xmlns:ahyp="http://schemas.microsoft.com/office/drawing/2018/hyperlinkcolor" val="tx"/>
                    </a:ext>
                  </a:extLst>
                </a:hlinkClick>
              </a:rPr>
              <a:t>http://www.corporateinnovationonline.com</a:t>
            </a:r>
            <a:endParaRPr lang="en-CA" sz="1200" b="1" dirty="0">
              <a:solidFill>
                <a:schemeClr val="tx1">
                  <a:lumMod val="95000"/>
                </a:schemeClr>
              </a:solidFill>
              <a:latin typeface="Times New Roman" pitchFamily="18" charset="0"/>
              <a:cs typeface="Times New Roman" pitchFamily="18" charset="0"/>
            </a:endParaRPr>
          </a:p>
        </p:txBody>
      </p:sp>
      <p:sp>
        <p:nvSpPr>
          <p:cNvPr id="3" name="Rectangle 2"/>
          <p:cNvSpPr/>
          <p:nvPr/>
        </p:nvSpPr>
        <p:spPr>
          <a:xfrm>
            <a:off x="333465" y="2294285"/>
            <a:ext cx="1790263" cy="2677656"/>
          </a:xfrm>
          <a:prstGeom prst="rect">
            <a:avLst/>
          </a:prstGeom>
        </p:spPr>
        <p:txBody>
          <a:bodyPr wrap="square">
            <a:spAutoFit/>
          </a:bodyPr>
          <a:lstStyle/>
          <a:p>
            <a:r>
              <a:rPr lang="en-US" sz="1200" b="1" dirty="0">
                <a:solidFill>
                  <a:schemeClr val="bg1"/>
                </a:solidFill>
                <a:latin typeface="Times New Roman" pitchFamily="18" charset="0"/>
                <a:cs typeface="Times New Roman" pitchFamily="18" charset="0"/>
              </a:rPr>
              <a:t>Color code:</a:t>
            </a:r>
            <a:br>
              <a:rPr lang="en-US" sz="1200" b="1" dirty="0">
                <a:solidFill>
                  <a:schemeClr val="bg1"/>
                </a:solidFill>
                <a:latin typeface="Times New Roman" pitchFamily="18" charset="0"/>
                <a:cs typeface="Times New Roman" pitchFamily="18" charset="0"/>
              </a:rPr>
            </a:br>
            <a:endParaRPr lang="en-US" sz="1200" b="1"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Red – Japanese management culture does not support innovation – based on research into innovative global companies.</a:t>
            </a:r>
            <a:br>
              <a:rPr lang="en-US" sz="1200" dirty="0">
                <a:solidFill>
                  <a:schemeClr val="bg1"/>
                </a:solidFill>
                <a:latin typeface="Times New Roman" pitchFamily="18" charset="0"/>
                <a:cs typeface="Times New Roman" pitchFamily="18" charset="0"/>
              </a:rPr>
            </a:br>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Green – Japanese management culture encourages innovation.</a:t>
            </a:r>
          </a:p>
          <a:p>
            <a:endParaRPr lang="en-US"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Orange – No opinion.</a:t>
            </a:r>
            <a:endParaRPr lang="en-CA" sz="1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643" y="2924944"/>
            <a:ext cx="6856714" cy="1373070"/>
          </a:xfrm>
        </p:spPr>
        <p:txBody>
          <a:bodyPr>
            <a:normAutofit fontScale="90000"/>
          </a:bodyPr>
          <a:lstStyle/>
          <a:p>
            <a:pPr algn="l"/>
            <a:br>
              <a:rPr lang="en-US" dirty="0"/>
            </a:br>
            <a:br>
              <a:rPr lang="en-US" dirty="0"/>
            </a:br>
            <a:br>
              <a:rPr lang="en-US" dirty="0"/>
            </a:br>
            <a:br>
              <a:rPr lang="en-US" sz="3100" dirty="0">
                <a:latin typeface="Times New Roman" pitchFamily="18" charset="0"/>
                <a:cs typeface="Times New Roman" pitchFamily="18" charset="0"/>
              </a:rPr>
            </a:br>
            <a:br>
              <a:rPr lang="en-US" sz="3100" dirty="0">
                <a:latin typeface="Times New Roman" pitchFamily="18" charset="0"/>
                <a:cs typeface="Times New Roman" pitchFamily="18" charset="0"/>
              </a:rPr>
            </a:br>
            <a:r>
              <a:rPr lang="en-US" sz="2200" dirty="0">
                <a:latin typeface="Times New Roman" pitchFamily="18" charset="0"/>
                <a:cs typeface="Times New Roman" pitchFamily="18" charset="0"/>
              </a:rPr>
              <a:t>Can – should – Japanese management (and government) recalibrate their management culture to increase innovation and economic development? </a:t>
            </a:r>
            <a:br>
              <a:rPr lang="en-US" sz="2200" dirty="0">
                <a:latin typeface="Times New Roman" pitchFamily="18" charset="0"/>
                <a:cs typeface="Times New Roman" pitchFamily="18" charset="0"/>
              </a:rPr>
            </a:br>
            <a:r>
              <a:rPr lang="en-US" sz="2200" dirty="0">
                <a:latin typeface="Times New Roman" pitchFamily="18" charset="0"/>
                <a:cs typeface="Times New Roman" pitchFamily="18" charset="0"/>
              </a:rPr>
              <a:t>Management practices which might be changed?</a:t>
            </a:r>
            <a:br>
              <a:rPr lang="en-CA" sz="2800" dirty="0"/>
            </a:br>
            <a:endParaRPr lang="en-CA" sz="27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7721287D-FF08-451F-8F96-E94528077250}" type="slidenum">
              <a:rPr lang="en-CA" smtClean="0"/>
              <a:pPr/>
              <a:t>32</a:t>
            </a:fld>
            <a:endParaRPr lang="en-C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1017"/>
            <a:ext cx="7128792" cy="1143000"/>
          </a:xfrm>
        </p:spPr>
        <p:txBody>
          <a:bodyPr>
            <a:normAutofit/>
          </a:bodyPr>
          <a:lstStyle/>
          <a:p>
            <a:pPr algn="l"/>
            <a:r>
              <a:rPr lang="en-US" sz="2000" dirty="0">
                <a:latin typeface="Times New Roman" pitchFamily="18" charset="0"/>
                <a:cs typeface="Times New Roman" pitchFamily="18" charset="0"/>
              </a:rPr>
              <a:t>Is the management culture in Japan one of the major contributors to lack of economic development?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CIO examines differences with innovative practices elsewhere.</a:t>
            </a:r>
            <a:endParaRPr lang="en-CA" sz="2000" dirty="0">
              <a:latin typeface="Times New Roman" pitchFamily="18" charset="0"/>
              <a:cs typeface="Times New Roman" pitchFamily="18" charset="0"/>
            </a:endParaRPr>
          </a:p>
        </p:txBody>
      </p:sp>
      <p:sp>
        <p:nvSpPr>
          <p:cNvPr id="3" name="Content Placeholder 2"/>
          <p:cNvSpPr>
            <a:spLocks noGrp="1"/>
          </p:cNvSpPr>
          <p:nvPr>
            <p:ph idx="1"/>
          </p:nvPr>
        </p:nvSpPr>
        <p:spPr>
          <a:xfrm>
            <a:off x="179512" y="2060848"/>
            <a:ext cx="8826762" cy="4392488"/>
          </a:xfrm>
        </p:spPr>
        <p:txBody>
          <a:bodyPr>
            <a:normAutofit/>
          </a:bodyPr>
          <a:lstStyle/>
          <a:p>
            <a:r>
              <a:rPr lang="en-US" sz="1400" b="1" dirty="0">
                <a:solidFill>
                  <a:schemeClr val="bg1"/>
                </a:solidFill>
                <a:latin typeface="Times New Roman" panose="02020603050405020304" pitchFamily="18" charset="0"/>
                <a:cs typeface="Times New Roman" panose="02020603050405020304" pitchFamily="18" charset="0"/>
              </a:rPr>
              <a:t>Risk taking, tolerance to failure [Factors #5 &amp; #9]. </a:t>
            </a:r>
            <a:r>
              <a:rPr lang="en-US" sz="1400" dirty="0">
                <a:latin typeface="Times New Roman" panose="02020603050405020304" pitchFamily="18" charset="0"/>
                <a:cs typeface="Times New Roman" panose="02020603050405020304" pitchFamily="18" charset="0"/>
              </a:rPr>
              <a:t>Comment: long term employment guarantees can have negative effect on management’s willingness to take risks. Upsetting (i.e. having a failure) the system or the norm can mark a person for his/her career and impact potential for promotion. The easiest course of action is to go along with the majority, the norm, but this is also likely to inhibit taking risk decisions. Most innovative companies have a very open approach to failure – expecting failure and when it occurs it becomes a learning opportunity. P&amp;G set targets for their failure rate – and below a certain level management believes that they are not being sufficiently adventurous.</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r>
              <a:rPr lang="en-US" sz="1400" b="1" dirty="0">
                <a:solidFill>
                  <a:schemeClr val="bg1"/>
                </a:solidFill>
                <a:latin typeface="Times New Roman" panose="02020603050405020304" pitchFamily="18" charset="0"/>
                <a:cs typeface="Times New Roman" panose="02020603050405020304" pitchFamily="18" charset="0"/>
              </a:rPr>
              <a:t>Financial incentives [Factor #7 &amp; #14]. </a:t>
            </a:r>
            <a:r>
              <a:rPr lang="en-US" sz="1400" dirty="0">
                <a:latin typeface="Times New Roman" panose="02020603050405020304" pitchFamily="18" charset="0"/>
                <a:cs typeface="Times New Roman" panose="02020603050405020304" pitchFamily="18" charset="0"/>
              </a:rPr>
              <a:t>North Americans pay more attention to financial rewards, while European and Japanese firms tend to emphasize personal recognition and non-monetary rewards.’ Career progression is highly predictable, regulated, and automatic. Compensation for young workers is quite low, but they accept low pay with the understanding that their pay will increase in regular increments and be quite high by retirement. Compensation consists of a wide range of tangible and intangible benefits, including housing assistance, inexpensive vacations, good recreational facilities, and above all the availability of low-cost loans for such expenses as housing and a new automobile. The purpose is to maintain harmony and avoid stress and jealousy within the group. Comment: dramatically different from NA and European practice today where innovators are generally singled out for reward. See 3M and John Deere.</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r>
              <a:rPr lang="en-US" sz="1400" b="1" dirty="0">
                <a:solidFill>
                  <a:schemeClr val="bg1"/>
                </a:solidFill>
                <a:latin typeface="Times New Roman" panose="02020603050405020304" pitchFamily="18" charset="0"/>
                <a:cs typeface="Times New Roman" panose="02020603050405020304" pitchFamily="18" charset="0"/>
              </a:rPr>
              <a:t>Individuals versus groups. </a:t>
            </a:r>
            <a:r>
              <a:rPr lang="en-US" sz="1400" dirty="0">
                <a:latin typeface="Times New Roman" panose="02020603050405020304" pitchFamily="18" charset="0"/>
                <a:cs typeface="Times New Roman" panose="02020603050405020304" pitchFamily="18" charset="0"/>
              </a:rPr>
              <a:t>Japanese are far less likely than other companies to use individual champions, perhaps reflecting the emphasis on group rather than individual performance in Japanese companies. Comment: how to reconcile this with the need to reward or award individuals is a cultural dilemma.</a:t>
            </a:r>
          </a:p>
          <a:p>
            <a:endParaRPr lang="en-US" sz="1600" b="1" dirty="0">
              <a:latin typeface="Times New Roman" pitchFamily="18" charset="0"/>
            </a:endParaRPr>
          </a:p>
          <a:p>
            <a:endParaRPr lang="en-US" sz="1600" dirty="0">
              <a:latin typeface="Times New Roman" pitchFamily="18" charset="0"/>
            </a:endParaRPr>
          </a:p>
          <a:p>
            <a:endParaRPr lang="en-CA"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721287D-FF08-451F-8F96-E94528077250}" type="slidenum">
              <a:rPr lang="en-CA" smtClean="0"/>
              <a:pPr/>
              <a:t>33</a:t>
            </a:fld>
            <a:endParaRPr lang="en-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72" y="620688"/>
            <a:ext cx="7136832" cy="1143000"/>
          </a:xfrm>
        </p:spPr>
        <p:txBody>
          <a:bodyPr>
            <a:noAutofit/>
          </a:bodyPr>
          <a:lstStyle/>
          <a:p>
            <a:pPr algn="l"/>
            <a:r>
              <a:rPr lang="en-US" sz="2000" dirty="0">
                <a:latin typeface="Times New Roman" pitchFamily="18" charset="0"/>
                <a:cs typeface="Times New Roman" pitchFamily="18" charset="0"/>
              </a:rPr>
              <a:t>Is the management culture in Japan one of the major contributors to lack of economic development?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CIO examines differences with innovative practices elsewhere. </a:t>
            </a:r>
            <a:endParaRPr lang="en-CA" sz="2000" dirty="0"/>
          </a:p>
        </p:txBody>
      </p:sp>
      <p:sp>
        <p:nvSpPr>
          <p:cNvPr id="3" name="Content Placeholder 2"/>
          <p:cNvSpPr>
            <a:spLocks noGrp="1"/>
          </p:cNvSpPr>
          <p:nvPr>
            <p:ph idx="1"/>
          </p:nvPr>
        </p:nvSpPr>
        <p:spPr>
          <a:xfrm>
            <a:off x="107504" y="2060848"/>
            <a:ext cx="8898770" cy="4320480"/>
          </a:xfrm>
        </p:spPr>
        <p:txBody>
          <a:bodyPr>
            <a:noAutofit/>
          </a:bodyPr>
          <a:lstStyle/>
          <a:p>
            <a:r>
              <a:rPr lang="en-US" sz="1400" dirty="0">
                <a:solidFill>
                  <a:schemeClr val="bg1"/>
                </a:solidFill>
                <a:latin typeface="Times New Roman" panose="02020603050405020304" pitchFamily="18" charset="0"/>
                <a:cs typeface="Times New Roman" panose="02020603050405020304" pitchFamily="18" charset="0"/>
              </a:rPr>
              <a:t>Mergers, acquisitions and restructuring [Factor #16]. </a:t>
            </a:r>
            <a:r>
              <a:rPr lang="en-US" sz="1400" dirty="0">
                <a:latin typeface="Times New Roman" panose="02020603050405020304" pitchFamily="18" charset="0"/>
                <a:cs typeface="Times New Roman" panose="02020603050405020304" pitchFamily="18" charset="0"/>
              </a:rPr>
              <a:t>Japanese firms resist cooperating with other firms – due to their inward-looking attitude. Vertical integration, while ensuring quality and reliability, also leads into non-core areas where work could be better done by others. The Economist; November 5</a:t>
            </a:r>
            <a:r>
              <a:rPr lang="en-US" sz="1400" baseline="30000" dirty="0">
                <a:latin typeface="Times New Roman" panose="02020603050405020304" pitchFamily="18" charset="0"/>
                <a:cs typeface="Times New Roman" panose="02020603050405020304" pitchFamily="18" charset="0"/>
              </a:rPr>
              <a:t>th</a:t>
            </a:r>
            <a:r>
              <a:rPr lang="en-US" sz="1400" dirty="0">
                <a:latin typeface="Times New Roman" panose="02020603050405020304" pitchFamily="18" charset="0"/>
                <a:cs typeface="Times New Roman" panose="02020603050405020304" pitchFamily="18" charset="0"/>
              </a:rPr>
              <a:t>, 2009. Comment: structural industry change is not welcome in Japanese business but could be a strong determiner of competitiveness over the longer term.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r>
              <a:rPr lang="en-US" sz="1400" dirty="0">
                <a:solidFill>
                  <a:schemeClr val="bg1"/>
                </a:solidFill>
                <a:latin typeface="Times New Roman" panose="02020603050405020304" pitchFamily="18" charset="0"/>
                <a:cs typeface="Times New Roman" panose="02020603050405020304" pitchFamily="18" charset="0"/>
              </a:rPr>
              <a:t>Links between academia and industry. </a:t>
            </a:r>
            <a:r>
              <a:rPr lang="en-US" sz="1400" dirty="0">
                <a:latin typeface="Times New Roman" panose="02020603050405020304" pitchFamily="18" charset="0"/>
                <a:cs typeface="Times New Roman" panose="02020603050405020304" pitchFamily="18" charset="0"/>
              </a:rPr>
              <a:t>Japanese industry views the academic community as a major source of both new inventions and innovations; very much more so than does industry in Europe and the U.S.A. In the U.S.A. 80% of researchers work for private industry whereas in Japan it is 67%. Comment: in the U.S.A. innovation is seen as  being ‘done by industry’ .  Peter Senge in his book, The Fifth Discipline states that ‘business is the locus of innovation in an open society’ because they (business) has the freedom to experiment – not available in the public sector.</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r>
              <a:rPr lang="en-US" sz="1400" dirty="0">
                <a:solidFill>
                  <a:schemeClr val="bg1"/>
                </a:solidFill>
                <a:latin typeface="Times New Roman" panose="02020603050405020304" pitchFamily="18" charset="0"/>
                <a:cs typeface="Times New Roman" panose="02020603050405020304" pitchFamily="18" charset="0"/>
              </a:rPr>
              <a:t>Job mobility and ‘tenure’. </a:t>
            </a:r>
            <a:r>
              <a:rPr lang="en-US" sz="1400" dirty="0">
                <a:latin typeface="Times New Roman" panose="02020603050405020304" pitchFamily="18" charset="0"/>
                <a:cs typeface="Times New Roman" panose="02020603050405020304" pitchFamily="18" charset="0"/>
              </a:rPr>
              <a:t>Tenure is a term that is never used in N.A. business (it is in academia) where there is a high incidence of job mobility. Less so in Europe. Comment: job mobility is one of the mechanisms for introducing rapid change in industry since it accelerates the flow of new ideas and increases competitive intensity.</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r>
              <a:rPr lang="en-US" sz="1400" dirty="0">
                <a:solidFill>
                  <a:schemeClr val="bg1"/>
                </a:solidFill>
                <a:latin typeface="Times New Roman" panose="02020603050405020304" pitchFamily="18" charset="0"/>
                <a:cs typeface="Times New Roman" panose="02020603050405020304" pitchFamily="18" charset="0"/>
              </a:rPr>
              <a:t>Female participation rate. </a:t>
            </a:r>
            <a:r>
              <a:rPr lang="en-US" sz="1400" dirty="0">
                <a:latin typeface="Times New Roman" panose="02020603050405020304" pitchFamily="18" charset="0"/>
                <a:cs typeface="Times New Roman" panose="02020603050405020304" pitchFamily="18" charset="0"/>
              </a:rPr>
              <a:t>The female participation rate is significantly higher in N.A. and in Europe than in Japan; the result of concerted actions over the last two decades. Woman make up 49% of U.S.A.’s work force and 51% of professional workers. Comment: McKinsey has recently published research which argues that ‘woman apply five of nine “leadership behaviours” that lead to corporate success more frequently than men. In Japan, employee rates are more than 20% points higher than those for women.</a:t>
            </a:r>
          </a:p>
          <a:p>
            <a:endParaRPr lang="en-US" sz="1200" dirty="0">
              <a:latin typeface="Times New Roman" panose="02020603050405020304" pitchFamily="18" charset="0"/>
              <a:cs typeface="Times New Roman" panose="02020603050405020304" pitchFamily="18" charset="0"/>
            </a:endParaRPr>
          </a:p>
          <a:p>
            <a:pPr>
              <a:buNone/>
            </a:pP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CA"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7721287D-FF08-451F-8F96-E94528077250}" type="slidenum">
              <a:rPr lang="en-CA" smtClean="0"/>
              <a:pPr/>
              <a:t>34</a:t>
            </a:fld>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0688"/>
            <a:ext cx="7498080" cy="1143000"/>
          </a:xfrm>
        </p:spPr>
        <p:txBody>
          <a:bodyPr>
            <a:noAutofit/>
          </a:bodyPr>
          <a:lstStyle/>
          <a:p>
            <a:pPr algn="l"/>
            <a:r>
              <a:rPr lang="en-US" sz="2000" dirty="0">
                <a:latin typeface="Times New Roman" pitchFamily="18" charset="0"/>
                <a:cs typeface="Times New Roman" pitchFamily="18" charset="0"/>
              </a:rPr>
              <a:t>Is the management culture in Japan one of the major contributors to lack of economic development?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CIO examines differences with innovative practices elsewhere. </a:t>
            </a:r>
            <a:endParaRPr lang="en-CA" sz="2000" dirty="0"/>
          </a:p>
        </p:txBody>
      </p:sp>
      <p:sp>
        <p:nvSpPr>
          <p:cNvPr id="3" name="Content Placeholder 2"/>
          <p:cNvSpPr>
            <a:spLocks noGrp="1"/>
          </p:cNvSpPr>
          <p:nvPr>
            <p:ph idx="1"/>
          </p:nvPr>
        </p:nvSpPr>
        <p:spPr>
          <a:xfrm>
            <a:off x="179512" y="2060848"/>
            <a:ext cx="8826762" cy="4320480"/>
          </a:xfrm>
        </p:spPr>
        <p:txBody>
          <a:bodyPr>
            <a:normAutofit/>
          </a:bodyPr>
          <a:lstStyle/>
          <a:p>
            <a:r>
              <a:rPr lang="en-US" sz="1400" b="1" dirty="0">
                <a:solidFill>
                  <a:schemeClr val="bg1"/>
                </a:solidFill>
                <a:latin typeface="Times New Roman" panose="02020603050405020304" pitchFamily="18" charset="0"/>
                <a:cs typeface="Times New Roman" panose="02020603050405020304" pitchFamily="18" charset="0"/>
              </a:rPr>
              <a:t>Immigration and multiculturalism. </a:t>
            </a:r>
            <a:r>
              <a:rPr lang="en-US" sz="1400" dirty="0">
                <a:latin typeface="Times New Roman" panose="02020603050405020304" pitchFamily="18" charset="0"/>
                <a:cs typeface="Times New Roman" panose="02020603050405020304" pitchFamily="18" charset="0"/>
              </a:rPr>
              <a:t>Japanese have a tradition of resisting outsiders – whether domestic or foreign. [The Economist; November 5</a:t>
            </a:r>
            <a:r>
              <a:rPr lang="en-US" sz="1400" baseline="30000" dirty="0">
                <a:latin typeface="Times New Roman" panose="02020603050405020304" pitchFamily="18" charset="0"/>
                <a:cs typeface="Times New Roman" panose="02020603050405020304" pitchFamily="18" charset="0"/>
              </a:rPr>
              <a:t>th</a:t>
            </a:r>
            <a:r>
              <a:rPr lang="en-US" sz="1400" dirty="0">
                <a:latin typeface="Times New Roman" panose="02020603050405020304" pitchFamily="18" charset="0"/>
                <a:cs typeface="Times New Roman" panose="02020603050405020304" pitchFamily="18" charset="0"/>
              </a:rPr>
              <a:t>, 2009]. Comment: countries such as the U.S.A., Canada, and Australia have a tradition of welcoming immigrants and providing social assistance programs to assist in their assimilation. The diversity which results is seen to be a competitive advantage and a source of new ideas, new approaches, even more relevant as the working world becomes ever more global.</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r>
              <a:rPr lang="en-US" sz="1400" b="1" dirty="0">
                <a:solidFill>
                  <a:schemeClr val="bg1"/>
                </a:solidFill>
                <a:latin typeface="Times New Roman" panose="02020603050405020304" pitchFamily="18" charset="0"/>
                <a:cs typeface="Times New Roman" panose="02020603050405020304" pitchFamily="18" charset="0"/>
              </a:rPr>
              <a:t>Tax laws to encourage new company formations and venture capital. </a:t>
            </a:r>
            <a:r>
              <a:rPr lang="en-US" sz="1400" dirty="0">
                <a:latin typeface="Times New Roman" panose="02020603050405020304" pitchFamily="18" charset="0"/>
                <a:cs typeface="Times New Roman" panose="02020603050405020304" pitchFamily="18" charset="0"/>
              </a:rPr>
              <a:t>Japanese tax law discourages the formation of partnerships from forming. [The Economist; November 5</a:t>
            </a:r>
            <a:r>
              <a:rPr lang="en-US" sz="1400" baseline="30000" dirty="0">
                <a:latin typeface="Times New Roman" panose="02020603050405020304" pitchFamily="18" charset="0"/>
                <a:cs typeface="Times New Roman" panose="02020603050405020304" pitchFamily="18" charset="0"/>
              </a:rPr>
              <a:t>th</a:t>
            </a:r>
            <a:r>
              <a:rPr lang="en-US" sz="1400" dirty="0">
                <a:latin typeface="Times New Roman" panose="02020603050405020304" pitchFamily="18" charset="0"/>
                <a:cs typeface="Times New Roman" panose="02020603050405020304" pitchFamily="18" charset="0"/>
              </a:rPr>
              <a:t>, 2009]. </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r>
              <a:rPr lang="en-US" sz="1400" b="1" dirty="0">
                <a:solidFill>
                  <a:schemeClr val="bg1"/>
                </a:solidFill>
                <a:latin typeface="Times New Roman" panose="02020603050405020304" pitchFamily="18" charset="0"/>
                <a:cs typeface="Times New Roman" panose="02020603050405020304" pitchFamily="18" charset="0"/>
              </a:rPr>
              <a:t>Continuous improvement rather than invention or innovation. </a:t>
            </a:r>
            <a:r>
              <a:rPr lang="en-US" sz="1400" dirty="0">
                <a:latin typeface="Times New Roman" panose="02020603050405020304" pitchFamily="18" charset="0"/>
                <a:cs typeface="Times New Roman" panose="02020603050405020304" pitchFamily="18" charset="0"/>
              </a:rPr>
              <a:t>Japanese culture is closely tied to; monozukuri (making things) and kaizen (continuous improvement). Comment: latching on to an idea, a new product, a new business model and then improving on the acquisition is something which Japanese companies have been very good at. Invention may be more of an issue.</a:t>
            </a:r>
            <a:br>
              <a:rPr lang="en-US" sz="1400" dirty="0">
                <a:latin typeface="Times New Roman" panose="02020603050405020304" pitchFamily="18" charset="0"/>
                <a:cs typeface="Times New Roman" panose="02020603050405020304" pitchFamily="18" charset="0"/>
              </a:rPr>
            </a:br>
            <a:endParaRPr lang="en-US" sz="1400" dirty="0">
              <a:latin typeface="Times New Roman" panose="02020603050405020304" pitchFamily="18" charset="0"/>
              <a:cs typeface="Times New Roman" panose="02020603050405020304" pitchFamily="18" charset="0"/>
            </a:endParaRPr>
          </a:p>
          <a:p>
            <a:r>
              <a:rPr lang="en-US" sz="1400" b="1" dirty="0">
                <a:solidFill>
                  <a:schemeClr val="bg1"/>
                </a:solidFill>
                <a:latin typeface="Times New Roman" panose="02020603050405020304" pitchFamily="18" charset="0"/>
                <a:cs typeface="Times New Roman" panose="02020603050405020304" pitchFamily="18" charset="0"/>
              </a:rPr>
              <a:t>Hiring practices. </a:t>
            </a:r>
            <a:r>
              <a:rPr lang="en-US" sz="1400" dirty="0">
                <a:latin typeface="Times New Roman" panose="02020603050405020304" pitchFamily="18" charset="0"/>
                <a:cs typeface="Times New Roman" panose="02020603050405020304" pitchFamily="18" charset="0"/>
              </a:rPr>
              <a:t>Permanent employees are hired as generalists, not as specialists for specific positions. A new worker is not hired because of any special skill or experience; rather, the individual's intelligence, educational background, and personal attitudes and attributes are closely examined. Comment: perhaps a more balanced approach to hiring is required so that specialists also can get involved in companies when they are needed. Witness P&amp;G’s hiring of  ‘midcareer designers’ in order to tap into designers’ thinking and acting, i.e. more intuitive and less linear.</a:t>
            </a:r>
          </a:p>
          <a:p>
            <a:pPr>
              <a:buNone/>
            </a:pPr>
            <a:endParaRPr lang="en-US" sz="1600" dirty="0">
              <a:latin typeface="Times New Roman" pitchFamily="18" charset="0"/>
            </a:endParaRPr>
          </a:p>
          <a:p>
            <a:endParaRPr lang="en-US" sz="1600" dirty="0">
              <a:latin typeface="Times New Roman" pitchFamily="18" charset="0"/>
            </a:endParaRPr>
          </a:p>
          <a:p>
            <a:endParaRPr lang="en-US" sz="1600" dirty="0">
              <a:latin typeface="Times New Roman" pitchFamily="18" charset="0"/>
            </a:endParaRPr>
          </a:p>
          <a:p>
            <a:endParaRPr lang="en-CA"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721287D-FF08-451F-8F96-E94528077250}" type="slidenum">
              <a:rPr lang="en-CA" smtClean="0"/>
              <a:pPr/>
              <a:t>35</a:t>
            </a:fld>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794" y="701017"/>
            <a:ext cx="7498080" cy="1143000"/>
          </a:xfrm>
        </p:spPr>
        <p:txBody>
          <a:bodyPr>
            <a:noAutofit/>
          </a:bodyPr>
          <a:lstStyle/>
          <a:p>
            <a:pPr algn="l"/>
            <a:r>
              <a:rPr lang="en-US" sz="2000" dirty="0">
                <a:latin typeface="Times New Roman" pitchFamily="18" charset="0"/>
                <a:cs typeface="Times New Roman" pitchFamily="18" charset="0"/>
              </a:rPr>
              <a:t>Is the management culture in Japan one of the major contributors to lack of economic development? </a:t>
            </a:r>
            <a:br>
              <a:rPr lang="en-US" sz="2000" dirty="0">
                <a:latin typeface="Times New Roman" pitchFamily="18" charset="0"/>
                <a:cs typeface="Times New Roman" pitchFamily="18" charset="0"/>
              </a:rPr>
            </a:br>
            <a:r>
              <a:rPr lang="en-US" sz="2000" dirty="0">
                <a:latin typeface="Times New Roman" pitchFamily="18" charset="0"/>
                <a:cs typeface="Times New Roman" pitchFamily="18" charset="0"/>
              </a:rPr>
              <a:t>CIO examines differences with innovative practices elsewhere. </a:t>
            </a:r>
            <a:endParaRPr lang="en-CA" sz="2000" dirty="0"/>
          </a:p>
        </p:txBody>
      </p:sp>
      <p:sp>
        <p:nvSpPr>
          <p:cNvPr id="3" name="Content Placeholder 2"/>
          <p:cNvSpPr>
            <a:spLocks noGrp="1"/>
          </p:cNvSpPr>
          <p:nvPr>
            <p:ph idx="1"/>
          </p:nvPr>
        </p:nvSpPr>
        <p:spPr>
          <a:xfrm>
            <a:off x="388540" y="2492896"/>
            <a:ext cx="8143900" cy="3744416"/>
          </a:xfrm>
        </p:spPr>
        <p:txBody>
          <a:bodyPr>
            <a:normAutofit/>
          </a:bodyPr>
          <a:lstStyle/>
          <a:p>
            <a:r>
              <a:rPr lang="en-US" sz="1400" b="1" dirty="0">
                <a:solidFill>
                  <a:schemeClr val="bg1"/>
                </a:solidFill>
                <a:latin typeface="Times New Roman" pitchFamily="18" charset="0"/>
                <a:cs typeface="Times New Roman" pitchFamily="18" charset="0"/>
              </a:rPr>
              <a:t>Culture of making things and continuous improvement. </a:t>
            </a:r>
            <a:r>
              <a:rPr lang="en-US" sz="1400" dirty="0">
                <a:latin typeface="Times New Roman" pitchFamily="18" charset="0"/>
              </a:rPr>
              <a:t>Japanese culture is closely tied to; monozukuri (making things) and kaizen (continuous improvement). </a:t>
            </a:r>
            <a:r>
              <a:rPr lang="en-US" sz="1400" b="1" dirty="0">
                <a:latin typeface="Times New Roman" pitchFamily="18" charset="0"/>
              </a:rPr>
              <a:t>Comment: perhaps the culture should also embrace ‘invention’ with the same enthusiasm?</a:t>
            </a:r>
          </a:p>
          <a:p>
            <a:endParaRPr lang="en-US" sz="1400" dirty="0">
              <a:solidFill>
                <a:srgbClr val="FFC000"/>
              </a:solidFill>
              <a:latin typeface="Times New Roman" pitchFamily="18" charset="0"/>
              <a:cs typeface="Times New Roman" pitchFamily="18" charset="0"/>
            </a:endParaRPr>
          </a:p>
          <a:p>
            <a:r>
              <a:rPr lang="en-US" sz="1400" b="1" dirty="0">
                <a:solidFill>
                  <a:schemeClr val="bg1"/>
                </a:solidFill>
                <a:latin typeface="Times New Roman" pitchFamily="18" charset="0"/>
              </a:rPr>
              <a:t>Industry-union relationships. </a:t>
            </a:r>
            <a:r>
              <a:rPr lang="en-US" sz="1400" b="1" dirty="0">
                <a:solidFill>
                  <a:schemeClr val="tx1">
                    <a:lumMod val="95000"/>
                  </a:schemeClr>
                </a:solidFill>
                <a:latin typeface="Times New Roman" pitchFamily="18" charset="0"/>
              </a:rPr>
              <a:t>W</a:t>
            </a:r>
            <a:r>
              <a:rPr lang="en-US" sz="1400" dirty="0">
                <a:solidFill>
                  <a:schemeClr val="tx1">
                    <a:lumMod val="95000"/>
                  </a:schemeClr>
                </a:solidFill>
                <a:latin typeface="Times New Roman" pitchFamily="18" charset="0"/>
              </a:rPr>
              <a:t>or</a:t>
            </a:r>
            <a:r>
              <a:rPr lang="en-US" sz="1400" dirty="0">
                <a:latin typeface="Times New Roman" pitchFamily="18" charset="0"/>
              </a:rPr>
              <a:t>kers do not have a separate skill identification outside of the company. Despite federations of unions at the national level, the union does not exist as an entity separate from, or with an adversarial relationship to, the company. The linking of the company with the worker puts severe limits on independent union action, and the worker does not wish to harm the economic wellbeing of the company. </a:t>
            </a:r>
            <a:r>
              <a:rPr lang="en-US" sz="1400" b="1" dirty="0">
                <a:latin typeface="Times New Roman" pitchFamily="18" charset="0"/>
              </a:rPr>
              <a:t>Comment: Lack of skill identification outside the company makes for limited job mobility and inhibits the transference of ideas. </a:t>
            </a:r>
          </a:p>
          <a:p>
            <a:endParaRPr lang="en-US" sz="1400" dirty="0">
              <a:latin typeface="Times New Roman" pitchFamily="18" charset="0"/>
            </a:endParaRPr>
          </a:p>
          <a:p>
            <a:r>
              <a:rPr lang="en-US" sz="1400" b="1" dirty="0">
                <a:solidFill>
                  <a:schemeClr val="bg1"/>
                </a:solidFill>
                <a:latin typeface="Times New Roman" pitchFamily="18" charset="0"/>
                <a:cs typeface="Times New Roman" pitchFamily="18" charset="0"/>
              </a:rPr>
              <a:t>Transparency.  </a:t>
            </a:r>
            <a:r>
              <a:rPr lang="en-US" sz="1400" dirty="0">
                <a:latin typeface="Times New Roman" pitchFamily="18" charset="0"/>
                <a:cs typeface="Times New Roman" pitchFamily="18" charset="0"/>
              </a:rPr>
              <a:t>Movement from company to company within one’s industry is almost unheard of in Japan whereas in N.A. and Europe it is an accepted practice. </a:t>
            </a:r>
            <a:r>
              <a:rPr lang="en-US" sz="1400" b="1" dirty="0">
                <a:latin typeface="Times New Roman" pitchFamily="18" charset="0"/>
                <a:cs typeface="Times New Roman" pitchFamily="18" charset="0"/>
              </a:rPr>
              <a:t>Comment: competition for in-industry skills and experience creates competitive opportunities for individuals and as a consequence ideas also migrate easily within an industry although competitive advantage is often short-lived.</a:t>
            </a:r>
            <a:endParaRPr lang="en-CA" sz="1400" b="1" dirty="0">
              <a:solidFill>
                <a:srgbClr val="FFC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721287D-FF08-451F-8F96-E94528077250}" type="slidenum">
              <a:rPr lang="en-CA" smtClean="0"/>
              <a:pPr/>
              <a:t>36</a:t>
            </a:fld>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924944"/>
            <a:ext cx="5976664" cy="896120"/>
          </a:xfrm>
        </p:spPr>
        <p:txBody>
          <a:bodyPr>
            <a:normAutofit fontScale="90000"/>
          </a:bodyPr>
          <a:lstStyle/>
          <a:p>
            <a:pPr algn="l"/>
            <a:br>
              <a:rPr lang="en-US" sz="2800" dirty="0">
                <a:latin typeface="Times New Roman" pitchFamily="18" charset="0"/>
                <a:cs typeface="Times New Roman" pitchFamily="18" charset="0"/>
              </a:rPr>
            </a:br>
            <a:br>
              <a:rPr lang="en-US" sz="2800" dirty="0">
                <a:latin typeface="Times New Roman" pitchFamily="18" charset="0"/>
                <a:cs typeface="Times New Roman" pitchFamily="18" charset="0"/>
              </a:rPr>
            </a:b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Appendix</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Study of International Competitiveness</a:t>
            </a:r>
            <a:endParaRPr lang="en-CA" sz="2800" dirty="0">
              <a:latin typeface="Times New Roman" pitchFamily="18" charset="0"/>
              <a:cs typeface="Times New Roman" pitchFamily="18" charset="0"/>
            </a:endParaRPr>
          </a:p>
        </p:txBody>
      </p:sp>
      <p:sp>
        <p:nvSpPr>
          <p:cNvPr id="3" name="Subtitle 2"/>
          <p:cNvSpPr>
            <a:spLocks noGrp="1"/>
          </p:cNvSpPr>
          <p:nvPr>
            <p:ph type="subTitle" idx="1"/>
          </p:nvPr>
        </p:nvSpPr>
        <p:spPr>
          <a:xfrm>
            <a:off x="1000100" y="4714884"/>
            <a:ext cx="7358114" cy="1752600"/>
          </a:xfrm>
        </p:spPr>
        <p:txBody>
          <a:bodyPr>
            <a:normAutofit/>
          </a:bodyPr>
          <a:lstStyle/>
          <a:p>
            <a:r>
              <a:rPr lang="en-US" sz="2400" dirty="0">
                <a:latin typeface="Times New Roman" pitchFamily="18" charset="0"/>
                <a:cs typeface="Times New Roman" pitchFamily="18" charset="0"/>
              </a:rPr>
              <a:t>Information and Technology and Innovation Foundation</a:t>
            </a:r>
          </a:p>
          <a:p>
            <a:r>
              <a:rPr lang="en-US" sz="2400" dirty="0">
                <a:latin typeface="Times New Roman" pitchFamily="18" charset="0"/>
                <a:cs typeface="Times New Roman" pitchFamily="18" charset="0"/>
              </a:rPr>
              <a:t>February 2009.</a:t>
            </a:r>
            <a:endParaRPr lang="en-CA"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2"/>
          <p:cNvSpPr>
            <a:spLocks noGrp="1" noChangeArrowheads="1"/>
          </p:cNvSpPr>
          <p:nvPr>
            <p:ph type="title"/>
          </p:nvPr>
        </p:nvSpPr>
        <p:spPr>
          <a:xfrm>
            <a:off x="-19999" y="620688"/>
            <a:ext cx="7920880" cy="1143000"/>
          </a:xfrm>
        </p:spPr>
        <p:txBody>
          <a:bodyPr/>
          <a:lstStyle/>
          <a:p>
            <a:pPr algn="l" eaLnBrk="1" hangingPunct="1"/>
            <a:r>
              <a:rPr lang="en-US" sz="2000" dirty="0">
                <a:latin typeface="Times New Roman" pitchFamily="18" charset="0"/>
              </a:rPr>
              <a:t>Results of a Study of International Competitiveness.</a:t>
            </a:r>
            <a:br>
              <a:rPr lang="en-US" sz="2000" dirty="0">
                <a:latin typeface="Times New Roman" pitchFamily="18" charset="0"/>
              </a:rPr>
            </a:br>
            <a:r>
              <a:rPr lang="en-US" sz="2000" dirty="0">
                <a:latin typeface="Times New Roman" pitchFamily="18" charset="0"/>
              </a:rPr>
              <a:t>Report from the Information and Technology and Innovation Foundation* </a:t>
            </a:r>
            <a:r>
              <a:rPr lang="en-US" sz="1200" dirty="0">
                <a:latin typeface="Times New Roman" pitchFamily="18" charset="0"/>
              </a:rPr>
              <a:t>February 2009.</a:t>
            </a:r>
          </a:p>
        </p:txBody>
      </p:sp>
      <p:sp>
        <p:nvSpPr>
          <p:cNvPr id="20485" name="Rectangle 3"/>
          <p:cNvSpPr>
            <a:spLocks noGrp="1" noChangeArrowheads="1"/>
          </p:cNvSpPr>
          <p:nvPr>
            <p:ph idx="1"/>
          </p:nvPr>
        </p:nvSpPr>
        <p:spPr>
          <a:xfrm>
            <a:off x="539552" y="2564904"/>
            <a:ext cx="7933588" cy="2952328"/>
          </a:xfrm>
        </p:spPr>
        <p:txBody>
          <a:bodyPr>
            <a:normAutofit/>
          </a:bodyPr>
          <a:lstStyle/>
          <a:p>
            <a:pPr eaLnBrk="1" hangingPunct="1"/>
            <a:r>
              <a:rPr lang="en-US" sz="1200" dirty="0">
                <a:latin typeface="Times New Roman" pitchFamily="18" charset="0"/>
              </a:rPr>
              <a:t>Results were adjusted for the size of the country – different than many other studies of this kind.</a:t>
            </a:r>
            <a:br>
              <a:rPr lang="en-US" sz="1200" dirty="0">
                <a:latin typeface="Times New Roman" pitchFamily="18" charset="0"/>
              </a:rPr>
            </a:br>
            <a:endParaRPr lang="en-US" sz="1200" dirty="0">
              <a:latin typeface="Times New Roman" pitchFamily="18" charset="0"/>
            </a:endParaRPr>
          </a:p>
          <a:p>
            <a:pPr eaLnBrk="1" hangingPunct="1"/>
            <a:r>
              <a:rPr lang="en-US" sz="1200" dirty="0">
                <a:latin typeface="Times New Roman" pitchFamily="18" charset="0"/>
              </a:rPr>
              <a:t>Surprises:</a:t>
            </a:r>
            <a:br>
              <a:rPr lang="en-US" sz="1200" dirty="0">
                <a:latin typeface="Times New Roman" pitchFamily="18" charset="0"/>
              </a:rPr>
            </a:br>
            <a:br>
              <a:rPr lang="en-US" sz="1200" dirty="0">
                <a:latin typeface="Times New Roman" pitchFamily="18" charset="0"/>
              </a:rPr>
            </a:br>
            <a:r>
              <a:rPr lang="en-US" sz="1200" dirty="0">
                <a:latin typeface="Times New Roman" pitchFamily="18" charset="0"/>
              </a:rPr>
              <a:t>- Sweden ranked first in venture capital investment </a:t>
            </a:r>
            <a:br>
              <a:rPr lang="en-US" sz="1200" dirty="0">
                <a:latin typeface="Times New Roman" pitchFamily="18" charset="0"/>
              </a:rPr>
            </a:br>
            <a:br>
              <a:rPr lang="en-US" sz="1200" dirty="0">
                <a:latin typeface="Times New Roman" pitchFamily="18" charset="0"/>
              </a:rPr>
            </a:br>
            <a:r>
              <a:rPr lang="en-US" sz="1200" dirty="0">
                <a:latin typeface="Times New Roman" pitchFamily="18" charset="0"/>
              </a:rPr>
              <a:t>- Japan led in corporate research and development</a:t>
            </a:r>
            <a:br>
              <a:rPr lang="en-US" sz="1200" dirty="0">
                <a:latin typeface="Times New Roman" pitchFamily="18" charset="0"/>
              </a:rPr>
            </a:br>
            <a:br>
              <a:rPr lang="en-US" sz="1200" dirty="0">
                <a:latin typeface="Times New Roman" pitchFamily="18" charset="0"/>
              </a:rPr>
            </a:br>
            <a:r>
              <a:rPr lang="en-US" sz="1200" dirty="0">
                <a:latin typeface="Times New Roman" pitchFamily="18" charset="0"/>
              </a:rPr>
              <a:t>- Sweden was first in scientific researchers.</a:t>
            </a:r>
            <a:br>
              <a:rPr lang="en-US" sz="1200" dirty="0">
                <a:latin typeface="Times New Roman" pitchFamily="18" charset="0"/>
              </a:rPr>
            </a:br>
            <a:br>
              <a:rPr lang="en-US" sz="1200" dirty="0">
                <a:latin typeface="Times New Roman" pitchFamily="18" charset="0"/>
              </a:rPr>
            </a:br>
            <a:r>
              <a:rPr lang="en-US" sz="1200" dirty="0">
                <a:latin typeface="Times New Roman" pitchFamily="18" charset="0"/>
              </a:rPr>
              <a:t>- Singapore ranked first overall; the results being traced back to a decision years ago to embark on a national innovation strategy, investing heavily and recruiting leading scientists and technologists from all over the world.</a:t>
            </a:r>
          </a:p>
        </p:txBody>
      </p:sp>
      <p:sp>
        <p:nvSpPr>
          <p:cNvPr id="6" name="Slide Number Placeholder 5"/>
          <p:cNvSpPr>
            <a:spLocks noGrp="1"/>
          </p:cNvSpPr>
          <p:nvPr>
            <p:ph type="sldNum" sz="quarter" idx="12"/>
          </p:nvPr>
        </p:nvSpPr>
        <p:spPr/>
        <p:txBody>
          <a:bodyPr/>
          <a:lstStyle/>
          <a:p>
            <a:pPr>
              <a:defRPr/>
            </a:pPr>
            <a:fld id="{85840684-9CDE-46D9-8904-0D69BC634FB8}" type="slidenum">
              <a:rPr lang="en-US"/>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AutoShape 4"/>
          <p:cNvSpPr>
            <a:spLocks noGrp="1" noChangeArrowheads="1"/>
          </p:cNvSpPr>
          <p:nvPr>
            <p:ph type="title"/>
          </p:nvPr>
        </p:nvSpPr>
        <p:spPr>
          <a:xfrm>
            <a:off x="0" y="753228"/>
            <a:ext cx="7668344" cy="1080938"/>
          </a:xfrm>
        </p:spPr>
        <p:txBody>
          <a:bodyPr>
            <a:normAutofit/>
          </a:bodyPr>
          <a:lstStyle/>
          <a:p>
            <a:pPr algn="l" eaLnBrk="1" hangingPunct="1"/>
            <a:r>
              <a:rPr lang="en-US" sz="2000" dirty="0">
                <a:latin typeface="Times New Roman" pitchFamily="18" charset="0"/>
              </a:rPr>
              <a:t>Results of a Study of International Competitiveness.</a:t>
            </a:r>
            <a:br>
              <a:rPr lang="en-US" sz="2000" dirty="0">
                <a:latin typeface="Times New Roman" pitchFamily="18" charset="0"/>
              </a:rPr>
            </a:br>
            <a:r>
              <a:rPr lang="en-US" sz="2000" dirty="0">
                <a:latin typeface="Times New Roman" pitchFamily="18" charset="0"/>
              </a:rPr>
              <a:t>Report from the Information and Technology and Innovation Foundation. </a:t>
            </a:r>
            <a:r>
              <a:rPr lang="en-US" sz="1000" dirty="0">
                <a:latin typeface="Times New Roman" pitchFamily="18" charset="0"/>
              </a:rPr>
              <a:t>February 2009</a:t>
            </a:r>
          </a:p>
        </p:txBody>
      </p:sp>
      <p:graphicFrame>
        <p:nvGraphicFramePr>
          <p:cNvPr id="34321" name="Group 529"/>
          <p:cNvGraphicFramePr>
            <a:graphicFrameLocks noGrp="1"/>
          </p:cNvGraphicFramePr>
          <p:nvPr>
            <p:ph idx="1"/>
            <p:extLst>
              <p:ext uri="{D42A27DB-BD31-4B8C-83A1-F6EECF244321}">
                <p14:modId xmlns:p14="http://schemas.microsoft.com/office/powerpoint/2010/main" val="2584533941"/>
              </p:ext>
            </p:extLst>
          </p:nvPr>
        </p:nvGraphicFramePr>
        <p:xfrm>
          <a:off x="533400" y="2336800"/>
          <a:ext cx="7783016" cy="2995613"/>
        </p:xfrm>
        <a:graphic>
          <a:graphicData uri="http://schemas.openxmlformats.org/drawingml/2006/table">
            <a:tbl>
              <a:tblPr/>
              <a:tblGrid>
                <a:gridCol w="812144">
                  <a:extLst>
                    <a:ext uri="{9D8B030D-6E8A-4147-A177-3AD203B41FA5}">
                      <a16:colId xmlns:a16="http://schemas.microsoft.com/office/drawing/2014/main" val="20000"/>
                    </a:ext>
                  </a:extLst>
                </a:gridCol>
                <a:gridCol w="473750">
                  <a:extLst>
                    <a:ext uri="{9D8B030D-6E8A-4147-A177-3AD203B41FA5}">
                      <a16:colId xmlns:a16="http://schemas.microsoft.com/office/drawing/2014/main" val="20001"/>
                    </a:ext>
                  </a:extLst>
                </a:gridCol>
                <a:gridCol w="541429">
                  <a:extLst>
                    <a:ext uri="{9D8B030D-6E8A-4147-A177-3AD203B41FA5}">
                      <a16:colId xmlns:a16="http://schemas.microsoft.com/office/drawing/2014/main" val="20002"/>
                    </a:ext>
                  </a:extLst>
                </a:gridCol>
                <a:gridCol w="744465">
                  <a:extLst>
                    <a:ext uri="{9D8B030D-6E8A-4147-A177-3AD203B41FA5}">
                      <a16:colId xmlns:a16="http://schemas.microsoft.com/office/drawing/2014/main" val="20003"/>
                    </a:ext>
                  </a:extLst>
                </a:gridCol>
                <a:gridCol w="799928">
                  <a:extLst>
                    <a:ext uri="{9D8B030D-6E8A-4147-A177-3AD203B41FA5}">
                      <a16:colId xmlns:a16="http://schemas.microsoft.com/office/drawing/2014/main" val="20004"/>
                    </a:ext>
                  </a:extLst>
                </a:gridCol>
                <a:gridCol w="783106">
                  <a:extLst>
                    <a:ext uri="{9D8B030D-6E8A-4147-A177-3AD203B41FA5}">
                      <a16:colId xmlns:a16="http://schemas.microsoft.com/office/drawing/2014/main" val="20005"/>
                    </a:ext>
                  </a:extLst>
                </a:gridCol>
                <a:gridCol w="989508">
                  <a:extLst>
                    <a:ext uri="{9D8B030D-6E8A-4147-A177-3AD203B41FA5}">
                      <a16:colId xmlns:a16="http://schemas.microsoft.com/office/drawing/2014/main" val="20006"/>
                    </a:ext>
                  </a:extLst>
                </a:gridCol>
                <a:gridCol w="1056029">
                  <a:extLst>
                    <a:ext uri="{9D8B030D-6E8A-4147-A177-3AD203B41FA5}">
                      <a16:colId xmlns:a16="http://schemas.microsoft.com/office/drawing/2014/main" val="20007"/>
                    </a:ext>
                  </a:extLst>
                </a:gridCol>
                <a:gridCol w="860622">
                  <a:extLst>
                    <a:ext uri="{9D8B030D-6E8A-4147-A177-3AD203B41FA5}">
                      <a16:colId xmlns:a16="http://schemas.microsoft.com/office/drawing/2014/main" val="20008"/>
                    </a:ext>
                  </a:extLst>
                </a:gridCol>
                <a:gridCol w="722035">
                  <a:extLst>
                    <a:ext uri="{9D8B030D-6E8A-4147-A177-3AD203B41FA5}">
                      <a16:colId xmlns:a16="http://schemas.microsoft.com/office/drawing/2014/main" val="20009"/>
                    </a:ext>
                  </a:extLst>
                </a:gridCol>
              </a:tblGrid>
              <a:tr h="37212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cap="flat">
                      <a:noFill/>
                    </a:lnT>
                    <a:lnB>
                      <a:noFill/>
                    </a:lnB>
                    <a:lnTlToBr>
                      <a:noFill/>
                    </a:lnTlToBr>
                    <a:lnBlToTr>
                      <a:noFill/>
                    </a:lnBlToTr>
                    <a:noFill/>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Human Capital</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cap="flat">
                      <a:noFill/>
                    </a:lnT>
                    <a:lnB>
                      <a:noFill/>
                    </a:lnB>
                    <a:lnTlToBr>
                      <a:noFill/>
                    </a:lnTlToBr>
                    <a:lnBlToTr>
                      <a:noFill/>
                    </a:lnBlToTr>
                    <a:solidFill>
                      <a:srgbClr val="FFCC00"/>
                    </a:solidFill>
                  </a:tcPr>
                </a:tc>
                <a:tc hMerge="1">
                  <a:txBody>
                    <a:bodyPr/>
                    <a:lstStyle/>
                    <a:p>
                      <a:endParaRPr lang="en-CA"/>
                    </a:p>
                  </a:txBody>
                  <a:tcPr/>
                </a:tc>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Innovation Capacity</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cap="flat">
                      <a:noFill/>
                    </a:lnT>
                    <a:lnB>
                      <a:noFill/>
                    </a:lnB>
                    <a:lnTlToBr>
                      <a:noFill/>
                    </a:lnTlToBr>
                    <a:lnBlToTr>
                      <a:noFill/>
                    </a:lnBlToTr>
                    <a:solidFill>
                      <a:srgbClr val="FFFF00"/>
                    </a:solidFill>
                  </a:tcPr>
                </a:tc>
                <a:tc hMerge="1">
                  <a:txBody>
                    <a:bodyPr/>
                    <a:lstStyle/>
                    <a:p>
                      <a:endParaRPr lang="en-CA"/>
                    </a:p>
                  </a:txBody>
                  <a:tcPr/>
                </a:tc>
                <a:tc hMerge="1">
                  <a:txBody>
                    <a:bodyPr/>
                    <a:lstStyle/>
                    <a:p>
                      <a:endParaRPr lang="en-CA"/>
                    </a:p>
                  </a:txBody>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Entrepreneurship</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cap="flat">
                      <a:noFill/>
                    </a:lnR>
                    <a:lnT cap="flat">
                      <a:noFill/>
                    </a:lnT>
                    <a:lnB>
                      <a:noFill/>
                    </a:lnB>
                    <a:lnTlToBr>
                      <a:noFill/>
                    </a:lnTlToBr>
                    <a:lnBlToTr>
                      <a:noFill/>
                    </a:lnBlToTr>
                    <a:solidFill>
                      <a:srgbClr val="99CC00"/>
                    </a:solidFill>
                  </a:tcPr>
                </a:tc>
                <a:tc hMerge="1">
                  <a:txBody>
                    <a:bodyPr/>
                    <a:lstStyle/>
                    <a:p>
                      <a:endParaRPr lang="en-CA"/>
                    </a:p>
                  </a:txBody>
                  <a:tcPr/>
                </a:tc>
                <a:extLst>
                  <a:ext uri="{0D108BD9-81ED-4DB2-BD59-A6C34878D82A}">
                    <a16:rowId xmlns:a16="http://schemas.microsoft.com/office/drawing/2014/main" val="10000"/>
                  </a:ext>
                </a:extLst>
              </a:tr>
              <a:tr h="4270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Rank</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Overall</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Higher</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 Education</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Researchers</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Corporate </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R&amp;D</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Government R&amp;D</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Scientific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 Publications</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Venture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Capital</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New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Firms</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746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Times New Roman" pitchFamily="18" charset="0"/>
                          <a:cs typeface="Times New Roman" pitchFamily="18" charset="0"/>
                        </a:rPr>
                        <a:t>Singapore</a:t>
                      </a:r>
                      <a:endParaRPr kumimoji="0" lang="en-US" sz="1800" b="1" i="0" u="none" strike="noStrike" cap="none" normalizeH="0" baseline="0" dirty="0">
                        <a:ln>
                          <a:noFill/>
                        </a:ln>
                        <a:solidFill>
                          <a:schemeClr val="bg1"/>
                        </a:solidFill>
                        <a:effectLst/>
                        <a:latin typeface="Arial" charset="0"/>
                      </a:endParaRPr>
                    </a:p>
                  </a:txBody>
                  <a:tcPr marL="76668" marR="76668"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1st</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73.4</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38%</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9.7</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1.4%</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0.90%</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0.3</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0.025%</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19%</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30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Times New Roman" pitchFamily="18" charset="0"/>
                          <a:cs typeface="Times New Roman" pitchFamily="18" charset="0"/>
                        </a:rPr>
                        <a:t>Japan</a:t>
                      </a:r>
                      <a:endParaRPr kumimoji="0" lang="en-US" sz="1800" b="1" i="0" u="none" strike="noStrike" cap="none" normalizeH="0" baseline="0" dirty="0">
                        <a:ln>
                          <a:noFill/>
                        </a:ln>
                        <a:solidFill>
                          <a:schemeClr val="bg1"/>
                        </a:solidFill>
                        <a:effectLst/>
                        <a:latin typeface="Arial" charset="0"/>
                      </a:endParaRPr>
                    </a:p>
                  </a:txBody>
                  <a:tcPr marL="76668" marR="76668"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9th</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59</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53%</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11.03</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2.6%</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0.60%</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0.5</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0.03%</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4.4%</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30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Times New Roman" pitchFamily="18" charset="0"/>
                          <a:cs typeface="Times New Roman" pitchFamily="18" charset="0"/>
                        </a:rPr>
                        <a:t>Canada</a:t>
                      </a:r>
                      <a:endParaRPr kumimoji="0" lang="en-US" sz="1800" b="1" i="0" u="none" strike="noStrike" cap="none" normalizeH="0" baseline="0" dirty="0">
                        <a:ln>
                          <a:noFill/>
                        </a:ln>
                        <a:solidFill>
                          <a:schemeClr val="bg1"/>
                        </a:solidFill>
                        <a:effectLst/>
                        <a:latin typeface="Arial" charset="0"/>
                      </a:endParaRPr>
                    </a:p>
                  </a:txBody>
                  <a:tcPr marL="76668" marR="76668"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16th</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54.4</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54%</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7.75</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0.90%</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0.70%</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1.8</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0.12%</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6.3%</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6159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2400" b="0" i="0" u="none" strike="noStrike" cap="none" normalizeH="0" baseline="0" dirty="0">
                        <a:ln>
                          <a:noFill/>
                        </a:ln>
                        <a:solidFill>
                          <a:schemeClr val="bg1"/>
                        </a:solidFill>
                        <a:effectLst/>
                        <a:latin typeface="Arial" charset="0"/>
                      </a:endParaRPr>
                    </a:p>
                  </a:txBody>
                  <a:tcPr marL="76668" marR="76668"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30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Times New Roman" pitchFamily="18" charset="0"/>
                          <a:cs typeface="Times New Roman" pitchFamily="18" charset="0"/>
                        </a:rPr>
                        <a:t>U.S.A.</a:t>
                      </a:r>
                      <a:endParaRPr kumimoji="0" lang="en-US" sz="1800" b="1" i="0" u="none" strike="noStrike" cap="none" normalizeH="0" baseline="0" dirty="0">
                        <a:ln>
                          <a:noFill/>
                        </a:ln>
                        <a:solidFill>
                          <a:schemeClr val="bg1"/>
                        </a:solidFill>
                        <a:effectLst/>
                        <a:latin typeface="Arial" charset="0"/>
                      </a:endParaRPr>
                    </a:p>
                  </a:txBody>
                  <a:tcPr marL="76668" marR="76668"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6th</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63.9</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39%</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9.69</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1.7%</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0.80%</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2.1</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0.18%</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bg1"/>
                          </a:solidFill>
                          <a:effectLst/>
                          <a:latin typeface="Times New Roman" pitchFamily="18" charset="0"/>
                          <a:cs typeface="Times New Roman" pitchFamily="18" charset="0"/>
                        </a:rPr>
                        <a:t>13%</a:t>
                      </a:r>
                      <a:endParaRPr kumimoji="0" lang="en-US" sz="1800" b="0" i="0" u="none" strike="noStrike" cap="none" normalizeH="0" baseline="0" dirty="0">
                        <a:ln>
                          <a:noFill/>
                        </a:ln>
                        <a:solidFill>
                          <a:schemeClr val="bg1"/>
                        </a:solidFill>
                        <a:effectLst/>
                        <a:latin typeface="Arial" charset="0"/>
                      </a:endParaRPr>
                    </a:p>
                  </a:txBody>
                  <a:tcPr marL="76668" marR="76668"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78" name="Slide Number Placeholder 5"/>
          <p:cNvSpPr>
            <a:spLocks noGrp="1"/>
          </p:cNvSpPr>
          <p:nvPr>
            <p:ph type="sldNum" sz="quarter" idx="12"/>
          </p:nvPr>
        </p:nvSpPr>
        <p:spPr/>
        <p:txBody>
          <a:bodyPr/>
          <a:lstStyle/>
          <a:p>
            <a:pPr>
              <a:defRPr/>
            </a:pPr>
            <a:fld id="{19F4A761-4CEF-4A54-B758-4081A7D84CF8}" type="slidenum">
              <a:rPr lang="en-US"/>
              <a:pPr>
                <a:defRPr/>
              </a:pPr>
              <a:t>39</a:t>
            </a:fld>
            <a:endParaRPr lang="en-US" dirty="0"/>
          </a:p>
        </p:txBody>
      </p:sp>
      <p:sp>
        <p:nvSpPr>
          <p:cNvPr id="18437" name="Rectangle 39"/>
          <p:cNvSpPr>
            <a:spLocks noChangeArrowheads="1"/>
          </p:cNvSpPr>
          <p:nvPr/>
        </p:nvSpPr>
        <p:spPr bwMode="auto">
          <a:xfrm>
            <a:off x="1308100" y="2030413"/>
            <a:ext cx="698500" cy="0"/>
          </a:xfrm>
          <a:prstGeom prst="rect">
            <a:avLst/>
          </a:prstGeom>
          <a:noFill/>
          <a:ln w="9525">
            <a:noFill/>
            <a:miter lim="800000"/>
            <a:headEnd/>
            <a:tailEnd/>
          </a:ln>
        </p:spPr>
        <p:txBody>
          <a:bodyPr wrap="none">
            <a:spAutoFit/>
          </a:bodyPr>
          <a:lstStyle/>
          <a:p>
            <a:endParaRPr lang="en-CA" dirty="0"/>
          </a:p>
        </p:txBody>
      </p:sp>
      <p:sp>
        <p:nvSpPr>
          <p:cNvPr id="18438" name="Rectangle 42"/>
          <p:cNvSpPr>
            <a:spLocks noChangeArrowheads="1"/>
          </p:cNvSpPr>
          <p:nvPr/>
        </p:nvSpPr>
        <p:spPr bwMode="auto">
          <a:xfrm>
            <a:off x="1308100" y="2030413"/>
            <a:ext cx="850900" cy="0"/>
          </a:xfrm>
          <a:prstGeom prst="rect">
            <a:avLst/>
          </a:prstGeom>
          <a:noFill/>
          <a:ln w="9525">
            <a:noFill/>
            <a:miter lim="800000"/>
            <a:headEnd/>
            <a:tailEnd/>
          </a:ln>
        </p:spPr>
        <p:txBody>
          <a:bodyPr wrap="none">
            <a:spAutoFit/>
          </a:bodyPr>
          <a:lstStyle/>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a:latin typeface="Times New Roman" pitchFamily="18" charset="0"/>
                <a:cs typeface="Times New Roman" pitchFamily="18" charset="0"/>
              </a:rPr>
              <a:t>Table of Contents</a:t>
            </a:r>
            <a:endParaRPr lang="en-CA"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br>
              <a:rPr lang="en-US" sz="2000" b="1" dirty="0">
                <a:latin typeface="Times New Roman" pitchFamily="18" charset="0"/>
                <a:cs typeface="Times New Roman" pitchFamily="18" charset="0"/>
              </a:rPr>
            </a:br>
            <a:endParaRPr lang="en-US" sz="2000" b="1" dirty="0">
              <a:latin typeface="Times New Roman" pitchFamily="18" charset="0"/>
              <a:cs typeface="Times New Roman" pitchFamily="18" charset="0"/>
            </a:endParaRPr>
          </a:p>
          <a:p>
            <a:r>
              <a:rPr lang="en-US" sz="1800" dirty="0">
                <a:latin typeface="Times New Roman" pitchFamily="18" charset="0"/>
                <a:cs typeface="Times New Roman" pitchFamily="18" charset="0"/>
              </a:rPr>
              <a:t>Executive summary.</a:t>
            </a:r>
          </a:p>
          <a:p>
            <a:r>
              <a:rPr lang="en-US" sz="1800" dirty="0">
                <a:latin typeface="Times New Roman" pitchFamily="18" charset="0"/>
                <a:cs typeface="Times New Roman" pitchFamily="18" charset="0"/>
              </a:rPr>
              <a:t>The situation - then [mid 1980s].</a:t>
            </a:r>
          </a:p>
          <a:p>
            <a:r>
              <a:rPr lang="en-CA" sz="1800" dirty="0">
                <a:latin typeface="Times New Roman" pitchFamily="18" charset="0"/>
                <a:cs typeface="Times New Roman" pitchFamily="18" charset="0"/>
              </a:rPr>
              <a:t>Characterizing Japanese innovative industries</a:t>
            </a:r>
            <a:endParaRPr lang="en-US" sz="1800" dirty="0">
              <a:latin typeface="Times New Roman" pitchFamily="18" charset="0"/>
              <a:cs typeface="Times New Roman" pitchFamily="18" charset="0"/>
            </a:endParaRPr>
          </a:p>
          <a:p>
            <a:r>
              <a:rPr lang="en-US" sz="1800" dirty="0">
                <a:latin typeface="Times New Roman" pitchFamily="18" charset="0"/>
                <a:cs typeface="Times New Roman" pitchFamily="18" charset="0"/>
              </a:rPr>
              <a:t>How does Japanese management culture support or detract from an innovative culture?</a:t>
            </a:r>
          </a:p>
          <a:p>
            <a:r>
              <a:rPr lang="en-US" sz="1800" dirty="0">
                <a:latin typeface="Times New Roman" pitchFamily="18" charset="0"/>
                <a:cs typeface="Times New Roman" pitchFamily="18" charset="0"/>
              </a:rPr>
              <a:t>A Change in Management Practices and Culture? But in which direction?</a:t>
            </a:r>
          </a:p>
          <a:p>
            <a:endParaRPr lang="en-US" sz="2000" dirty="0">
              <a:latin typeface="Times New Roman" pitchFamily="18" charset="0"/>
              <a:cs typeface="Times New Roman" pitchFamily="18" charset="0"/>
            </a:endParaRPr>
          </a:p>
          <a:p>
            <a:pPr>
              <a:buNone/>
            </a:pPr>
            <a:br>
              <a:rPr lang="en-US" sz="2400" dirty="0">
                <a:latin typeface="Times New Roman" pitchFamily="18" charset="0"/>
                <a:cs typeface="Times New Roman" pitchFamily="18" charset="0"/>
              </a:rPr>
            </a:br>
            <a:br>
              <a:rPr lang="en-US" sz="2400" dirty="0">
                <a:latin typeface="Times New Roman" pitchFamily="18" charset="0"/>
                <a:cs typeface="Times New Roman" pitchFamily="18" charset="0"/>
              </a:rPr>
            </a:br>
            <a:r>
              <a:rPr lang="en-US" sz="1600" b="1" dirty="0">
                <a:solidFill>
                  <a:schemeClr val="bg1"/>
                </a:solidFill>
                <a:latin typeface="Times New Roman" pitchFamily="18" charset="0"/>
                <a:cs typeface="Times New Roman" pitchFamily="18" charset="0"/>
              </a:rPr>
              <a:t>Appendix</a:t>
            </a:r>
          </a:p>
          <a:p>
            <a:r>
              <a:rPr lang="en-US" sz="1400" dirty="0">
                <a:solidFill>
                  <a:schemeClr val="bg1"/>
                </a:solidFill>
                <a:latin typeface="Times New Roman" pitchFamily="18" charset="0"/>
                <a:cs typeface="Times New Roman" pitchFamily="18" charset="0"/>
              </a:rPr>
              <a:t>Study of International Competitiveness; </a:t>
            </a:r>
            <a:br>
              <a:rPr lang="en-US" sz="1400" dirty="0">
                <a:solidFill>
                  <a:schemeClr val="bg1"/>
                </a:solidFill>
                <a:latin typeface="Times New Roman" pitchFamily="18" charset="0"/>
                <a:cs typeface="Times New Roman" pitchFamily="18" charset="0"/>
              </a:rPr>
            </a:br>
            <a:r>
              <a:rPr lang="en-US" sz="1400" dirty="0">
                <a:solidFill>
                  <a:schemeClr val="bg1"/>
                </a:solidFill>
                <a:latin typeface="Times New Roman" pitchFamily="18" charset="0"/>
                <a:cs typeface="Times New Roman" pitchFamily="18" charset="0"/>
              </a:rPr>
              <a:t>Information and Technology and Innovation Foundation, February 2009</a:t>
            </a:r>
            <a:endParaRPr lang="en-US" sz="1400" dirty="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CA"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normAutofit/>
          </a:bodyPr>
          <a:lstStyle/>
          <a:p>
            <a:fld id="{7721287D-FF08-451F-8F96-E94528077250}" type="slidenum">
              <a:rPr lang="en-CA" smtClean="0"/>
              <a:pPr/>
              <a:t>4</a:t>
            </a:fld>
            <a:endParaRPr lang="en-C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AutoShape 139"/>
          <p:cNvSpPr>
            <a:spLocks noGrp="1" noChangeArrowheads="1"/>
          </p:cNvSpPr>
          <p:nvPr>
            <p:ph type="title"/>
          </p:nvPr>
        </p:nvSpPr>
        <p:spPr>
          <a:xfrm>
            <a:off x="6997" y="727122"/>
            <a:ext cx="7992888" cy="1143000"/>
          </a:xfrm>
        </p:spPr>
        <p:txBody>
          <a:bodyPr>
            <a:noAutofit/>
          </a:bodyPr>
          <a:lstStyle/>
          <a:p>
            <a:pPr algn="l" eaLnBrk="1" hangingPunct="1"/>
            <a:r>
              <a:rPr lang="en-US" sz="2000" dirty="0">
                <a:latin typeface="Times New Roman" pitchFamily="18" charset="0"/>
              </a:rPr>
              <a:t>Results of a Study of International Competitiveness.</a:t>
            </a:r>
            <a:br>
              <a:rPr lang="en-US" sz="2000" dirty="0">
                <a:latin typeface="Times New Roman" pitchFamily="18" charset="0"/>
              </a:rPr>
            </a:br>
            <a:r>
              <a:rPr lang="en-US" sz="2000" dirty="0">
                <a:latin typeface="Times New Roman" pitchFamily="18" charset="0"/>
              </a:rPr>
              <a:t>Report from the Information and Technology and Innovation Foundation. </a:t>
            </a:r>
            <a:r>
              <a:rPr lang="en-US" sz="1200" dirty="0">
                <a:latin typeface="Times New Roman" pitchFamily="18" charset="0"/>
              </a:rPr>
              <a:t>February 2009</a:t>
            </a:r>
          </a:p>
        </p:txBody>
      </p:sp>
      <p:graphicFrame>
        <p:nvGraphicFramePr>
          <p:cNvPr id="35983" name="Group 143"/>
          <p:cNvGraphicFramePr>
            <a:graphicFrameLocks noGrp="1"/>
          </p:cNvGraphicFramePr>
          <p:nvPr>
            <p:ph sz="half" idx="1"/>
            <p:extLst>
              <p:ext uri="{D42A27DB-BD31-4B8C-83A1-F6EECF244321}">
                <p14:modId xmlns:p14="http://schemas.microsoft.com/office/powerpoint/2010/main" val="1408859360"/>
              </p:ext>
            </p:extLst>
          </p:nvPr>
        </p:nvGraphicFramePr>
        <p:xfrm>
          <a:off x="1378730" y="2420888"/>
          <a:ext cx="6386539" cy="3138502"/>
        </p:xfrm>
        <a:graphic>
          <a:graphicData uri="http://schemas.openxmlformats.org/drawingml/2006/table">
            <a:tbl>
              <a:tblPr/>
              <a:tblGrid>
                <a:gridCol w="1541708">
                  <a:extLst>
                    <a:ext uri="{9D8B030D-6E8A-4147-A177-3AD203B41FA5}">
                      <a16:colId xmlns:a16="http://schemas.microsoft.com/office/drawing/2014/main" val="20000"/>
                    </a:ext>
                  </a:extLst>
                </a:gridCol>
                <a:gridCol w="1539830">
                  <a:extLst>
                    <a:ext uri="{9D8B030D-6E8A-4147-A177-3AD203B41FA5}">
                      <a16:colId xmlns:a16="http://schemas.microsoft.com/office/drawing/2014/main" val="20001"/>
                    </a:ext>
                  </a:extLst>
                </a:gridCol>
                <a:gridCol w="1539830">
                  <a:extLst>
                    <a:ext uri="{9D8B030D-6E8A-4147-A177-3AD203B41FA5}">
                      <a16:colId xmlns:a16="http://schemas.microsoft.com/office/drawing/2014/main" val="20002"/>
                    </a:ext>
                  </a:extLst>
                </a:gridCol>
                <a:gridCol w="1765171">
                  <a:extLst>
                    <a:ext uri="{9D8B030D-6E8A-4147-A177-3AD203B41FA5}">
                      <a16:colId xmlns:a16="http://schemas.microsoft.com/office/drawing/2014/main" val="20003"/>
                    </a:ext>
                  </a:extLst>
                </a:gridCol>
              </a:tblGrid>
              <a:tr h="62020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anchor="b" horzOverflow="overflow">
                    <a:lnL>
                      <a:noFill/>
                    </a:lnL>
                    <a:lnR>
                      <a:noFill/>
                    </a:lnR>
                    <a:lnT cap="flat">
                      <a:noFill/>
                    </a:lnT>
                    <a:lnB>
                      <a:noFill/>
                    </a:lnB>
                    <a:lnTlToBr>
                      <a:noFill/>
                    </a:lnTlToBr>
                    <a:lnBlToTr>
                      <a:noFill/>
                    </a:lnBlToTr>
                    <a:noFill/>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Economic Policy</a:t>
                      </a:r>
                    </a:p>
                  </a:txBody>
                  <a:tcPr anchor="b" horzOverflow="overflow">
                    <a:lnL>
                      <a:noFill/>
                    </a:lnL>
                    <a:lnR cap="flat">
                      <a:noFill/>
                    </a:lnR>
                    <a:lnT cap="flat">
                      <a:noFill/>
                    </a:lnT>
                    <a:lnB>
                      <a:noFill/>
                    </a:lnB>
                    <a:lnTlToBr>
                      <a:noFill/>
                    </a:lnTlToBr>
                    <a:lnBlToTr>
                      <a:noFill/>
                    </a:lnBlToTr>
                    <a:solidFill>
                      <a:srgbClr val="00FFFF"/>
                    </a:solidFill>
                  </a:tcPr>
                </a:tc>
                <a:tc hMerge="1">
                  <a:txBody>
                    <a:bodyPr/>
                    <a:lstStyle/>
                    <a:p>
                      <a:endParaRPr lang="en-CA"/>
                    </a:p>
                  </a:txBody>
                  <a:tcPr/>
                </a:tc>
                <a:extLst>
                  <a:ext uri="{0D108BD9-81ED-4DB2-BD59-A6C34878D82A}">
                    <a16:rowId xmlns:a16="http://schemas.microsoft.com/office/drawing/2014/main" val="10000"/>
                  </a:ext>
                </a:extLst>
              </a:tr>
              <a:tr h="63685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Effective Corporate Tax Rates</a:t>
                      </a:r>
                    </a:p>
                  </a:txBody>
                  <a:tcPr anchor="b"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Business Climate</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32051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Singapore</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1st</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13%</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38.8</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32051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Japan</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9th</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32%</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13.2</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32051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Canada</a:t>
                      </a: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16th</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26%</a:t>
                      </a:r>
                    </a:p>
                  </a:txBody>
                  <a:tcPr anchor="b"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23.7</a:t>
                      </a: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599396">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endParaRPr>
                    </a:p>
                  </a:txBody>
                  <a:tcPr anchor="b"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32051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U.S.A.</a:t>
                      </a: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6th</a:t>
                      </a:r>
                    </a:p>
                  </a:txBody>
                  <a:tcPr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32%</a:t>
                      </a:r>
                    </a:p>
                  </a:txBody>
                  <a:tcPr anchor="b"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bg1"/>
                          </a:solidFill>
                          <a:effectLst/>
                          <a:latin typeface="Times New Roman" panose="02020603050405020304" pitchFamily="18" charset="0"/>
                          <a:cs typeface="Times New Roman" panose="02020603050405020304" pitchFamily="18" charset="0"/>
                        </a:rPr>
                        <a:t>29.2</a:t>
                      </a:r>
                    </a:p>
                  </a:txBody>
                  <a:tcPr anchor="b"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44" name="Slide Number Placeholder 6"/>
          <p:cNvSpPr>
            <a:spLocks noGrp="1"/>
          </p:cNvSpPr>
          <p:nvPr>
            <p:ph type="sldNum" sz="quarter" idx="12"/>
          </p:nvPr>
        </p:nvSpPr>
        <p:spPr/>
        <p:txBody>
          <a:bodyPr/>
          <a:lstStyle/>
          <a:p>
            <a:pPr>
              <a:defRPr/>
            </a:pPr>
            <a:fld id="{DFB9CFA5-856F-4378-AC91-8EE579BDB325}" type="slidenum">
              <a:rPr lang="en-US"/>
              <a:pPr>
                <a:defRPr/>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62121A-EF00-4A07-B2E2-A28D9E9D2181}"/>
              </a:ext>
            </a:extLst>
          </p:cNvPr>
          <p:cNvSpPr>
            <a:spLocks noGrp="1"/>
          </p:cNvSpPr>
          <p:nvPr>
            <p:ph type="sldNum" sz="quarter" idx="12"/>
          </p:nvPr>
        </p:nvSpPr>
        <p:spPr/>
        <p:txBody>
          <a:bodyPr/>
          <a:lstStyle/>
          <a:p>
            <a:fld id="{7721287D-FF08-451F-8F96-E94528077250}" type="slidenum">
              <a:rPr lang="en-CA" smtClean="0"/>
              <a:pPr/>
              <a:t>41</a:t>
            </a:fld>
            <a:endParaRPr lang="en-CA" dirty="0"/>
          </a:p>
        </p:txBody>
      </p:sp>
      <p:sp>
        <p:nvSpPr>
          <p:cNvPr id="3" name="TextBox 2">
            <a:extLst>
              <a:ext uri="{FF2B5EF4-FFF2-40B4-BE49-F238E27FC236}">
                <a16:creationId xmlns:a16="http://schemas.microsoft.com/office/drawing/2014/main" id="{E5CE5518-36E1-4C8B-BB5B-63F307F6C1CF}"/>
              </a:ext>
            </a:extLst>
          </p:cNvPr>
          <p:cNvSpPr txBox="1"/>
          <p:nvPr/>
        </p:nvSpPr>
        <p:spPr>
          <a:xfrm>
            <a:off x="3203848" y="2852936"/>
            <a:ext cx="4464496" cy="830997"/>
          </a:xfrm>
          <a:prstGeom prst="rect">
            <a:avLst/>
          </a:prstGeom>
          <a:noFill/>
        </p:spPr>
        <p:txBody>
          <a:bodyPr wrap="square" rtlCol="0">
            <a:spAutoFit/>
          </a:bodyPr>
          <a:lstStyle/>
          <a:p>
            <a:r>
              <a:rPr lang="en-CA" sz="4800" dirty="0">
                <a:latin typeface="Times New Roman" panose="02020603050405020304" pitchFamily="18" charset="0"/>
                <a:cs typeface="Times New Roman" panose="02020603050405020304" pitchFamily="18" charset="0"/>
              </a:rPr>
              <a:t>The end</a:t>
            </a:r>
          </a:p>
        </p:txBody>
      </p:sp>
    </p:spTree>
    <p:extLst>
      <p:ext uri="{BB962C8B-B14F-4D97-AF65-F5344CB8AC3E}">
        <p14:creationId xmlns:p14="http://schemas.microsoft.com/office/powerpoint/2010/main" val="861304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9" y="906738"/>
            <a:ext cx="7344816" cy="783767"/>
          </a:xfrm>
        </p:spPr>
        <p:txBody>
          <a:bodyPr>
            <a:noAutofit/>
          </a:bodyPr>
          <a:lstStyle/>
          <a:p>
            <a:pPr algn="l"/>
            <a:r>
              <a:rPr lang="en-US" sz="2000" dirty="0">
                <a:latin typeface="Times New Roman" pitchFamily="18" charset="0"/>
                <a:cs typeface="Times New Roman" pitchFamily="18" charset="0"/>
              </a:rPr>
              <a:t>Executive Summary (from paper posted in 2010). </a:t>
            </a:r>
            <a:br>
              <a:rPr lang="en-US" sz="2000" dirty="0">
                <a:latin typeface="Times New Roman" pitchFamily="18" charset="0"/>
                <a:cs typeface="Times New Roman" pitchFamily="18" charset="0"/>
              </a:rPr>
            </a:br>
            <a:br>
              <a:rPr lang="en-US" sz="2000" dirty="0">
                <a:latin typeface="Times New Roman" pitchFamily="18" charset="0"/>
                <a:cs typeface="Times New Roman" pitchFamily="18" charset="0"/>
              </a:rPr>
            </a:br>
            <a:endParaRPr lang="en-CA" sz="2000" dirty="0">
              <a:latin typeface="Times New Roman" pitchFamily="18" charset="0"/>
              <a:cs typeface="Times New Roman" pitchFamily="18" charset="0"/>
            </a:endParaRPr>
          </a:p>
        </p:txBody>
      </p:sp>
      <p:sp>
        <p:nvSpPr>
          <p:cNvPr id="3" name="Content Placeholder 2"/>
          <p:cNvSpPr>
            <a:spLocks noGrp="1"/>
          </p:cNvSpPr>
          <p:nvPr>
            <p:ph idx="1"/>
          </p:nvPr>
        </p:nvSpPr>
        <p:spPr>
          <a:xfrm>
            <a:off x="683568" y="2571720"/>
            <a:ext cx="7658096" cy="3809608"/>
          </a:xfrm>
        </p:spPr>
        <p:txBody>
          <a:bodyPr>
            <a:normAutofit lnSpcReduction="10000"/>
          </a:bodyPr>
          <a:lstStyle/>
          <a:p>
            <a:r>
              <a:rPr lang="en-US" sz="1400" dirty="0">
                <a:latin typeface="Times New Roman" pitchFamily="18" charset="0"/>
                <a:cs typeface="Times New Roman" pitchFamily="18" charset="0"/>
              </a:rPr>
              <a:t>Why examine Japan’s management practices and culture at this time?</a:t>
            </a:r>
          </a:p>
          <a:p>
            <a:r>
              <a:rPr lang="en-US" sz="1400" dirty="0">
                <a:latin typeface="Times New Roman" pitchFamily="18" charset="0"/>
                <a:cs typeface="Times New Roman" pitchFamily="18" charset="0"/>
              </a:rPr>
              <a:t>Japanese management culture and corporate Innovation.</a:t>
            </a:r>
          </a:p>
          <a:p>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For the last two decades Japan’s economy has disappointed. Economic growth has stagnated, unemployment has remained high, yet two decades ago prospects were never brighter; exports were growing, and Japanese business styles were taken up by most western companies. </a:t>
            </a:r>
            <a:br>
              <a:rPr lang="en-US" sz="1400" dirty="0">
                <a:latin typeface="Times New Roman" pitchFamily="18" charset="0"/>
                <a:cs typeface="Times New Roman" pitchFamily="18" charset="0"/>
              </a:rPr>
            </a:b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Now seems a good time to examine some of the underlying developments which have contributed to Japan’s stagnant economy.  We know that one of the major reasons for poor economic performance is due to a declining working-age population. Are there other contributing factors which might have exacerbated the stagnation?  </a:t>
            </a:r>
          </a:p>
          <a:p>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This examination of Japan’s management practices and culture seeks to identify contributing factors to the current situation from the viewpoint of innovation. If, as many believe, innovation is the driver of economic development, what is the status of innovation in Japan? What steps can be taken to move the economy ahead? Are there lessons to be learned from the Japanese experience?</a:t>
            </a:r>
          </a:p>
          <a:p>
            <a:endParaRPr lang="en-US" sz="1600" dirty="0">
              <a:latin typeface="Times New Roman" pitchFamily="18" charset="0"/>
              <a:cs typeface="Times New Roman" pitchFamily="18" charset="0"/>
            </a:endParaRPr>
          </a:p>
          <a:p>
            <a:endParaRPr lang="en-CA" dirty="0"/>
          </a:p>
        </p:txBody>
      </p:sp>
      <p:sp>
        <p:nvSpPr>
          <p:cNvPr id="4" name="Slide Number Placeholder 3"/>
          <p:cNvSpPr>
            <a:spLocks noGrp="1"/>
          </p:cNvSpPr>
          <p:nvPr>
            <p:ph type="sldNum" sz="quarter" idx="12"/>
          </p:nvPr>
        </p:nvSpPr>
        <p:spPr/>
        <p:txBody>
          <a:bodyPr>
            <a:normAutofit/>
          </a:bodyPr>
          <a:lstStyle/>
          <a:p>
            <a:fld id="{7721287D-FF08-451F-8F96-E94528077250}" type="slidenum">
              <a:rPr lang="en-CA" smtClean="0"/>
              <a:pPr/>
              <a:t>5</a:t>
            </a:fld>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6" y="753228"/>
            <a:ext cx="7729534" cy="1143000"/>
          </a:xfrm>
        </p:spPr>
        <p:txBody>
          <a:bodyPr>
            <a:normAutofit fontScale="90000"/>
          </a:bodyPr>
          <a:lstStyle/>
          <a:p>
            <a:pPr algn="l"/>
            <a:r>
              <a:rPr lang="en-US" sz="2700" dirty="0">
                <a:latin typeface="Times New Roman" pitchFamily="18" charset="0"/>
                <a:cs typeface="Times New Roman" pitchFamily="18" charset="0"/>
              </a:rPr>
              <a:t>Executive Summary</a:t>
            </a:r>
            <a:br>
              <a:rPr lang="en-US" sz="2700" dirty="0">
                <a:latin typeface="Times New Roman" pitchFamily="18" charset="0"/>
                <a:cs typeface="Times New Roman" pitchFamily="18" charset="0"/>
              </a:rPr>
            </a:br>
            <a:br>
              <a:rPr lang="en-US" sz="2700" dirty="0">
                <a:latin typeface="Times New Roman" pitchFamily="18" charset="0"/>
                <a:cs typeface="Times New Roman" pitchFamily="18" charset="0"/>
              </a:rPr>
            </a:br>
            <a:br>
              <a:rPr lang="en-US" sz="2400" dirty="0">
                <a:latin typeface="Times New Roman" pitchFamily="18" charset="0"/>
                <a:cs typeface="Times New Roman" pitchFamily="18" charset="0"/>
              </a:rPr>
            </a:br>
            <a:endParaRPr lang="en-CA" sz="2400" dirty="0"/>
          </a:p>
        </p:txBody>
      </p:sp>
      <p:sp>
        <p:nvSpPr>
          <p:cNvPr id="3" name="Content Placeholder 2"/>
          <p:cNvSpPr>
            <a:spLocks noGrp="1"/>
          </p:cNvSpPr>
          <p:nvPr>
            <p:ph idx="1"/>
          </p:nvPr>
        </p:nvSpPr>
        <p:spPr>
          <a:xfrm>
            <a:off x="611560" y="2420888"/>
            <a:ext cx="7686700" cy="4757758"/>
          </a:xfrm>
        </p:spPr>
        <p:txBody>
          <a:bodyPr>
            <a:normAutofit/>
          </a:bodyPr>
          <a:lstStyle/>
          <a:p>
            <a:pPr>
              <a:buFont typeface="Wingdings" pitchFamily="2" charset="2"/>
              <a:buChar char="Ø"/>
            </a:pPr>
            <a:r>
              <a:rPr lang="en-US" sz="1400" i="1" dirty="0">
                <a:latin typeface="Times New Roman" pitchFamily="18" charset="0"/>
                <a:cs typeface="Times New Roman" pitchFamily="18" charset="0"/>
              </a:rPr>
              <a:t>Research Sources</a:t>
            </a:r>
            <a:endParaRPr lang="en-US" sz="1400" dirty="0">
              <a:latin typeface="Times New Roman" pitchFamily="18" charset="0"/>
              <a:cs typeface="Times New Roman" pitchFamily="18" charset="0"/>
            </a:endParaRPr>
          </a:p>
          <a:p>
            <a:pPr>
              <a:buFont typeface="Wingdings" pitchFamily="2" charset="2"/>
              <a:buChar char="Ø"/>
            </a:pPr>
            <a:r>
              <a:rPr lang="en-US" sz="1400" dirty="0">
                <a:latin typeface="Times New Roman" pitchFamily="18" charset="0"/>
                <a:cs typeface="Times New Roman" pitchFamily="18" charset="0"/>
              </a:rPr>
              <a:t>The examination relies primarily on the following sources of information:</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A study undertaken by Arthur D Little Inc., and updated by White &amp; Partners Ltd. which provides some insight into innovation in the corporate world as of the mid 1980s, about the time that the economy started to ‘sputter’,</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The Economist, November 5</a:t>
            </a:r>
            <a:r>
              <a:rPr lang="en-US" sz="1400" baseline="30000" dirty="0">
                <a:latin typeface="Times New Roman" pitchFamily="18" charset="0"/>
                <a:cs typeface="Times New Roman" pitchFamily="18" charset="0"/>
              </a:rPr>
              <a:t>th</a:t>
            </a:r>
            <a:r>
              <a:rPr lang="en-US" sz="1400" dirty="0">
                <a:latin typeface="Times New Roman" pitchFamily="18" charset="0"/>
                <a:cs typeface="Times New Roman" pitchFamily="18" charset="0"/>
              </a:rPr>
              <a:t>, 2009, review of ‘Japan’s technology champions, Invisible but  indispensable’, </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A study of international competitiveness by the Information and Technology and Innovation Foundation which issued a report in February 2009, ranking 36 countries using 16 indicative factors,</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Wikipedia information on Japanese management and business practices.</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Innovation Symposium, ‘The Imperative for Strengthening Innovation’, Embassy of Canada, Tokyo, Japan sponsored by the University of Toronto and GRIPS (Japan), November 16</a:t>
            </a:r>
            <a:r>
              <a:rPr lang="en-US" sz="1400" baseline="30000" dirty="0">
                <a:latin typeface="Times New Roman" pitchFamily="18" charset="0"/>
                <a:cs typeface="Times New Roman" pitchFamily="18" charset="0"/>
              </a:rPr>
              <a:t>th</a:t>
            </a:r>
            <a:r>
              <a:rPr lang="en-US" sz="1400" dirty="0">
                <a:latin typeface="Times New Roman" pitchFamily="18" charset="0"/>
                <a:cs typeface="Times New Roman" pitchFamily="18" charset="0"/>
              </a:rPr>
              <a:t>  and 17</a:t>
            </a:r>
            <a:r>
              <a:rPr lang="en-US" sz="1400" baseline="30000" dirty="0">
                <a:latin typeface="Times New Roman" pitchFamily="18" charset="0"/>
                <a:cs typeface="Times New Roman" pitchFamily="18" charset="0"/>
              </a:rPr>
              <a:t>th</a:t>
            </a:r>
            <a:r>
              <a:rPr lang="en-US" sz="1400" dirty="0">
                <a:latin typeface="Times New Roman" pitchFamily="18" charset="0"/>
                <a:cs typeface="Times New Roman" pitchFamily="18" charset="0"/>
              </a:rPr>
              <a:t>, 2009.</a:t>
            </a:r>
          </a:p>
          <a:p>
            <a:endParaRPr lang="en-CA" dirty="0"/>
          </a:p>
        </p:txBody>
      </p:sp>
      <p:sp>
        <p:nvSpPr>
          <p:cNvPr id="4" name="Slide Number Placeholder 3"/>
          <p:cNvSpPr>
            <a:spLocks noGrp="1"/>
          </p:cNvSpPr>
          <p:nvPr>
            <p:ph type="sldNum" sz="quarter" idx="12"/>
          </p:nvPr>
        </p:nvSpPr>
        <p:spPr/>
        <p:txBody>
          <a:bodyPr>
            <a:normAutofit/>
          </a:bodyPr>
          <a:lstStyle/>
          <a:p>
            <a:fld id="{7721287D-FF08-451F-8F96-E94528077250}" type="slidenum">
              <a:rPr lang="en-CA" smtClean="0"/>
              <a:pPr/>
              <a:t>6</a:t>
            </a:fld>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01017"/>
            <a:ext cx="7933588" cy="1143000"/>
          </a:xfrm>
        </p:spPr>
        <p:txBody>
          <a:bodyPr>
            <a:noAutofit/>
          </a:bodyPr>
          <a:lstStyle/>
          <a:p>
            <a:pPr algn="l"/>
            <a:r>
              <a:rPr lang="en-US" sz="2400" dirty="0">
                <a:latin typeface="Times New Roman" pitchFamily="18" charset="0"/>
                <a:cs typeface="Times New Roman" pitchFamily="18" charset="0"/>
              </a:rPr>
              <a:t>Executive summary</a:t>
            </a:r>
            <a:br>
              <a:rPr lang="en-US" sz="2400" dirty="0">
                <a:latin typeface="Times New Roman" pitchFamily="18" charset="0"/>
                <a:cs typeface="Times New Roman" pitchFamily="18" charset="0"/>
              </a:rPr>
            </a:br>
            <a:endParaRPr lang="en-CA" sz="2400" dirty="0">
              <a:latin typeface="Times New Roman" pitchFamily="18" charset="0"/>
              <a:cs typeface="Times New Roman" pitchFamily="18" charset="0"/>
            </a:endParaRPr>
          </a:p>
        </p:txBody>
      </p:sp>
      <p:sp>
        <p:nvSpPr>
          <p:cNvPr id="3" name="Content Placeholder 2"/>
          <p:cNvSpPr>
            <a:spLocks noGrp="1"/>
          </p:cNvSpPr>
          <p:nvPr>
            <p:ph idx="1"/>
          </p:nvPr>
        </p:nvSpPr>
        <p:spPr>
          <a:xfrm>
            <a:off x="806980" y="2492896"/>
            <a:ext cx="7530040" cy="3997424"/>
          </a:xfrm>
        </p:spPr>
        <p:txBody>
          <a:bodyPr>
            <a:normAutofit/>
          </a:bodyPr>
          <a:lstStyle/>
          <a:p>
            <a:pPr>
              <a:buNone/>
            </a:pPr>
            <a:r>
              <a:rPr lang="en-US" sz="1400" dirty="0">
                <a:latin typeface="Times New Roman" pitchFamily="18" charset="0"/>
                <a:cs typeface="Times New Roman" pitchFamily="18" charset="0"/>
              </a:rPr>
              <a:t>In terms of inputs, Japan, in spite of; </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spending massive amounts on Research and Development in both the corporate and public sectors (Japan leads all other countries in R&amp;D spending; 2.6% of GDP compared to the U.S. at 1.7% and Canada at 0.9%),</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having an education system which has a record of higher education attainment than the U.S. by 30%, and has a higher number of scientists and engineers than the U.S. (by 13%) and the EU-15 (by 77%), </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ranking as the best country in terms of E-government (use of digital technology) and use of broadband where Japan ranks 5</a:t>
            </a:r>
            <a:r>
              <a:rPr lang="en-US" sz="1400" baseline="30000" dirty="0">
                <a:latin typeface="Times New Roman" pitchFamily="18" charset="0"/>
                <a:cs typeface="Times New Roman" pitchFamily="18" charset="0"/>
              </a:rPr>
              <a:t>th</a:t>
            </a:r>
            <a:r>
              <a:rPr lang="en-US" sz="1400" dirty="0">
                <a:latin typeface="Times New Roman" pitchFamily="18" charset="0"/>
                <a:cs typeface="Times New Roman" pitchFamily="18" charset="0"/>
              </a:rPr>
              <a:t>, and corporate investment in R&amp;D where Japan ranks 3</a:t>
            </a:r>
            <a:r>
              <a:rPr lang="en-US" sz="1400" baseline="30000" dirty="0">
                <a:latin typeface="Times New Roman" pitchFamily="18" charset="0"/>
                <a:cs typeface="Times New Roman" pitchFamily="18" charset="0"/>
              </a:rPr>
              <a:t>rd</a:t>
            </a:r>
            <a:r>
              <a:rPr lang="en-US" sz="1400" dirty="0">
                <a:latin typeface="Times New Roman" pitchFamily="18" charset="0"/>
                <a:cs typeface="Times New Roman" pitchFamily="18" charset="0"/>
              </a:rPr>
              <a:t>, </a:t>
            </a:r>
          </a:p>
          <a:p>
            <a:pPr>
              <a:lnSpc>
                <a:spcPct val="110000"/>
              </a:lnSpc>
              <a:buNone/>
            </a:pPr>
            <a:r>
              <a:rPr lang="en-US" sz="1400" dirty="0">
                <a:latin typeface="Times New Roman" pitchFamily="18" charset="0"/>
                <a:cs typeface="Times New Roman" pitchFamily="18" charset="0"/>
              </a:rPr>
              <a:t>the economy lags significantly in its innovative capacity and has been stagnant for two decades.</a:t>
            </a:r>
          </a:p>
          <a:p>
            <a:pPr>
              <a:buNone/>
            </a:pPr>
            <a:br>
              <a:rPr lang="en-US" sz="1400" b="1" dirty="0">
                <a:latin typeface="Times New Roman" pitchFamily="18" charset="0"/>
                <a:cs typeface="Times New Roman" pitchFamily="18" charset="0"/>
              </a:rPr>
            </a:br>
            <a:endParaRPr lang="en-CA" sz="14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normAutofit/>
          </a:bodyPr>
          <a:lstStyle/>
          <a:p>
            <a:fld id="{7721287D-FF08-451F-8F96-E94528077250}" type="slidenum">
              <a:rPr lang="en-CA" smtClean="0"/>
              <a:pPr/>
              <a:t>7</a:t>
            </a:fld>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620688"/>
            <a:ext cx="7498080" cy="1143000"/>
          </a:xfrm>
        </p:spPr>
        <p:txBody>
          <a:bodyPr>
            <a:noAutofit/>
          </a:bodyPr>
          <a:lstStyle/>
          <a:p>
            <a:pPr algn="l"/>
            <a:r>
              <a:rPr lang="en-US" sz="2400" dirty="0">
                <a:latin typeface="Times New Roman" pitchFamily="18" charset="0"/>
                <a:cs typeface="Times New Roman" pitchFamily="18" charset="0"/>
              </a:rPr>
              <a:t>Executive Summary</a:t>
            </a:r>
            <a:br>
              <a:rPr lang="en-US" sz="2400" dirty="0">
                <a:latin typeface="Times New Roman" pitchFamily="18" charset="0"/>
                <a:cs typeface="Times New Roman" pitchFamily="18" charset="0"/>
              </a:rPr>
            </a:br>
            <a:endParaRPr lang="en-CA" sz="2400" dirty="0"/>
          </a:p>
        </p:txBody>
      </p:sp>
      <p:sp>
        <p:nvSpPr>
          <p:cNvPr id="3" name="Content Placeholder 2"/>
          <p:cNvSpPr>
            <a:spLocks noGrp="1"/>
          </p:cNvSpPr>
          <p:nvPr>
            <p:ph idx="1"/>
          </p:nvPr>
        </p:nvSpPr>
        <p:spPr>
          <a:xfrm>
            <a:off x="683568" y="2348880"/>
            <a:ext cx="7933588" cy="4800600"/>
          </a:xfrm>
        </p:spPr>
        <p:txBody>
          <a:bodyPr>
            <a:normAutofit/>
          </a:bodyPr>
          <a:lstStyle/>
          <a:p>
            <a:r>
              <a:rPr lang="en-US" sz="1400" dirty="0">
                <a:latin typeface="Times New Roman" pitchFamily="18" charset="0"/>
                <a:cs typeface="Times New Roman" pitchFamily="18" charset="0"/>
              </a:rPr>
              <a:t>But Japan:</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has amongst the highest tax rates – but still close to the U.S., </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has an ease of doing business which ranks  below the U.S. Canada, and Australia but above 12 other nations,</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has, for years, run a trade surplus,</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has a venture capital facility which ranks 17% below U.S. levels, </a:t>
            </a:r>
            <a:br>
              <a:rPr lang="en-US" sz="1400" dirty="0">
                <a:latin typeface="Times New Roman" pitchFamily="18" charset="0"/>
                <a:cs typeface="Times New Roman" pitchFamily="18" charset="0"/>
              </a:rPr>
            </a:br>
            <a:br>
              <a:rPr lang="en-US" sz="1400" dirty="0">
                <a:latin typeface="Times New Roman" pitchFamily="18" charset="0"/>
                <a:cs typeface="Times New Roman" pitchFamily="18" charset="0"/>
              </a:rPr>
            </a:br>
            <a:r>
              <a:rPr lang="en-US" sz="1400" dirty="0">
                <a:latin typeface="Times New Roman" pitchFamily="18" charset="0"/>
                <a:cs typeface="Times New Roman" pitchFamily="18" charset="0"/>
              </a:rPr>
              <a:t>- a relatively low level of new firm creation (ranking at 1/3 of U.S. levels), </a:t>
            </a:r>
          </a:p>
          <a:p>
            <a:pPr>
              <a:buNone/>
            </a:pPr>
            <a:endParaRPr lang="en-US" sz="1400" dirty="0">
              <a:latin typeface="Times New Roman" pitchFamily="18" charset="0"/>
              <a:cs typeface="Times New Roman" pitchFamily="18" charset="0"/>
            </a:endParaRPr>
          </a:p>
          <a:p>
            <a:r>
              <a:rPr lang="en-US" sz="1400" dirty="0">
                <a:latin typeface="Times New Roman" pitchFamily="18" charset="0"/>
                <a:cs typeface="Times New Roman" pitchFamily="18" charset="0"/>
              </a:rPr>
              <a:t>Just maybe there is a suggestion that some other factors are at work. This review sets out to explore some of the other factors which may be contributing or inhibiting innovation and economic growth in Japan. Can we learn from the experience of the last two decades? </a:t>
            </a:r>
          </a:p>
          <a:p>
            <a:pPr>
              <a:buNone/>
            </a:pPr>
            <a:r>
              <a:rPr lang="en-US" sz="1600" dirty="0">
                <a:latin typeface="Times New Roman" pitchFamily="18" charset="0"/>
                <a:cs typeface="Times New Roman" pitchFamily="18" charset="0"/>
              </a:rPr>
              <a:t> </a:t>
            </a:r>
            <a:br>
              <a:rPr lang="en-US" sz="1600" dirty="0">
                <a:latin typeface="Times New Roman" pitchFamily="18" charset="0"/>
                <a:cs typeface="Times New Roman" pitchFamily="18" charset="0"/>
              </a:rPr>
            </a:br>
            <a:endParaRPr lang="en-CA" sz="1600" dirty="0"/>
          </a:p>
        </p:txBody>
      </p:sp>
      <p:sp>
        <p:nvSpPr>
          <p:cNvPr id="4" name="Slide Number Placeholder 3"/>
          <p:cNvSpPr>
            <a:spLocks noGrp="1"/>
          </p:cNvSpPr>
          <p:nvPr>
            <p:ph type="sldNum" sz="quarter" idx="12"/>
          </p:nvPr>
        </p:nvSpPr>
        <p:spPr/>
        <p:txBody>
          <a:bodyPr>
            <a:normAutofit/>
          </a:bodyPr>
          <a:lstStyle/>
          <a:p>
            <a:fld id="{7721287D-FF08-451F-8F96-E94528077250}" type="slidenum">
              <a:rPr lang="en-CA" smtClean="0"/>
              <a:pPr/>
              <a:t>8</a:t>
            </a:fld>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40768"/>
            <a:ext cx="7248661" cy="493398"/>
          </a:xfrm>
        </p:spPr>
        <p:txBody>
          <a:bodyPr>
            <a:noAutofit/>
          </a:bodyPr>
          <a:lstStyle/>
          <a:p>
            <a:r>
              <a:rPr lang="en-US" sz="2400" dirty="0">
                <a:latin typeface="Times New Roman" pitchFamily="18" charset="0"/>
                <a:cs typeface="Times New Roman" pitchFamily="18" charset="0"/>
              </a:rPr>
              <a:t>Executive Summary</a:t>
            </a:r>
            <a:br>
              <a:rPr lang="en-US" sz="2400" dirty="0">
                <a:latin typeface="Times New Roman" pitchFamily="18" charset="0"/>
                <a:cs typeface="Times New Roman" pitchFamily="18" charset="0"/>
              </a:rPr>
            </a:br>
            <a:br>
              <a:rPr lang="en-US" sz="2400" dirty="0">
                <a:latin typeface="Times New Roman" pitchFamily="18" charset="0"/>
                <a:cs typeface="Times New Roman" pitchFamily="18" charset="0"/>
              </a:rPr>
            </a:br>
            <a:br>
              <a:rPr lang="en-US" sz="2400" dirty="0">
                <a:latin typeface="Times New Roman" pitchFamily="18" charset="0"/>
                <a:cs typeface="Times New Roman" pitchFamily="18" charset="0"/>
              </a:rPr>
            </a:br>
            <a:endParaRPr lang="en-CA" sz="2400" dirty="0"/>
          </a:p>
        </p:txBody>
      </p:sp>
      <p:sp>
        <p:nvSpPr>
          <p:cNvPr id="3" name="Content Placeholder 2"/>
          <p:cNvSpPr>
            <a:spLocks noGrp="1"/>
          </p:cNvSpPr>
          <p:nvPr>
            <p:ph idx="1"/>
          </p:nvPr>
        </p:nvSpPr>
        <p:spPr>
          <a:xfrm>
            <a:off x="611560" y="2564904"/>
            <a:ext cx="6887389" cy="3599316"/>
          </a:xfrm>
        </p:spPr>
        <p:txBody>
          <a:bodyPr>
            <a:normAutofit fontScale="92500" lnSpcReduction="10000"/>
          </a:bodyPr>
          <a:lstStyle/>
          <a:p>
            <a:r>
              <a:rPr lang="en-US" sz="1600" dirty="0">
                <a:latin typeface="Times New Roman" pitchFamily="18" charset="0"/>
                <a:cs typeface="Times New Roman" pitchFamily="18" charset="0"/>
              </a:rPr>
              <a:t>Observations and conclusions</a:t>
            </a:r>
            <a:endParaRPr lang="en-US" sz="1500" dirty="0">
              <a:latin typeface="Times New Roman" pitchFamily="18" charset="0"/>
              <a:cs typeface="Times New Roman" pitchFamily="18" charset="0"/>
            </a:endParaRPr>
          </a:p>
          <a:p>
            <a:r>
              <a:rPr lang="en-US" sz="1500" dirty="0">
                <a:latin typeface="Times New Roman" pitchFamily="18" charset="0"/>
                <a:cs typeface="Times New Roman" pitchFamily="18" charset="0"/>
              </a:rPr>
              <a:t>Japanese management practices and management culture need to change.</a:t>
            </a:r>
          </a:p>
          <a:p>
            <a:r>
              <a:rPr lang="en-US" sz="1500" dirty="0">
                <a:latin typeface="Times New Roman" pitchFamily="18" charset="0"/>
                <a:cs typeface="Times New Roman" pitchFamily="18" charset="0"/>
              </a:rPr>
              <a:t>There are significant barriers to corporate innovation which are rooted in a long-standing management culture.</a:t>
            </a:r>
          </a:p>
          <a:p>
            <a:r>
              <a:rPr lang="en-US" sz="1500" dirty="0">
                <a:latin typeface="Times New Roman" pitchFamily="18" charset="0"/>
                <a:cs typeface="Times New Roman" pitchFamily="18" charset="0"/>
              </a:rPr>
              <a:t>While Japanese management has provided almost all western companies with a host of solid approaches to improving performance through better management, it is now time for Japanese management to examine how it can improve its own inventiveness and innovativeness.</a:t>
            </a:r>
          </a:p>
          <a:p>
            <a:r>
              <a:rPr lang="en-US" sz="1500" dirty="0">
                <a:latin typeface="Times New Roman" pitchFamily="18" charset="0"/>
                <a:cs typeface="Times New Roman" pitchFamily="18" charset="0"/>
              </a:rPr>
              <a:t>Major dimensions of change includes:</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 adopting a greater tolerance for risk taking, for mavericks (and crazy ideas), for different approaches to business, and for addressing failure in a corporate setting,</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  putting in place a reward system which recognizes outstanding individuals, as well as group contribution to invention and innovation,</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 allowing industry restructuring by way of mergers, acquisitions, and divestments including the use of foreign capital for this purpose,</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 encouraging improved communication and openness within the corporate setting, and</a:t>
            </a:r>
            <a:br>
              <a:rPr lang="en-US" sz="1500" dirty="0">
                <a:latin typeface="Times New Roman" pitchFamily="18" charset="0"/>
                <a:cs typeface="Times New Roman" pitchFamily="18" charset="0"/>
              </a:rPr>
            </a:br>
            <a:r>
              <a:rPr lang="en-US" sz="1500" dirty="0">
                <a:latin typeface="Times New Roman" pitchFamily="18" charset="0"/>
                <a:cs typeface="Times New Roman" pitchFamily="18" charset="0"/>
              </a:rPr>
              <a:t>- instituting programs which allow for greater job mobility within industry.</a:t>
            </a:r>
          </a:p>
          <a:p>
            <a:endParaRPr lang="en-US" sz="1600" dirty="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a:p>
            <a:endParaRPr lang="en-CA"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721287D-FF08-451F-8F96-E94528077250}" type="slidenum">
              <a:rPr lang="en-CA" smtClean="0"/>
              <a:pPr/>
              <a:t>9</a:t>
            </a:fld>
            <a:endParaRPr lang="en-CA" dirty="0"/>
          </a:p>
        </p:txBody>
      </p:sp>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2449</TotalTime>
  <Words>7368</Words>
  <Application>Microsoft Office PowerPoint</Application>
  <PresentationFormat>On-screen Show (4:3)</PresentationFormat>
  <Paragraphs>472</Paragraphs>
  <Slides>41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Times New Roman</vt:lpstr>
      <vt:lpstr>Trebuchet MS</vt:lpstr>
      <vt:lpstr>Wingdings</vt:lpstr>
      <vt:lpstr>Berlin</vt:lpstr>
      <vt:lpstr>Japanese management culture and a link to poor economic performance. A release of a previously posted report</vt:lpstr>
      <vt:lpstr>A reader alert; update; April 2017 Why re-post this 2009 report on innovation management in Japan? </vt:lpstr>
      <vt:lpstr>WEF’s current opinion on Japan; 2016-2017</vt:lpstr>
      <vt:lpstr>Table of Contents</vt:lpstr>
      <vt:lpstr>Executive Summary (from paper posted in 2010).   </vt:lpstr>
      <vt:lpstr>Executive Summary   </vt:lpstr>
      <vt:lpstr>Executive summary </vt:lpstr>
      <vt:lpstr>Executive Summary </vt:lpstr>
      <vt:lpstr>Executive Summary   </vt:lpstr>
      <vt:lpstr>The situation - then [mid 1980s]: Responses to questions related to innovation practices and expectations.  Japan versus North America.    </vt:lpstr>
      <vt:lpstr>The situation - then [mid 1980s]: Sources of invention (or creativity) versus sources of innovation in industry. </vt:lpstr>
      <vt:lpstr>The situation - then [mid 1980s]: To what degree do you see innovation needing to occur in each area in your organization or core business? </vt:lpstr>
      <vt:lpstr>The situation - then [mid 1980s]:  a view on innovation in a corporate setting. .</vt:lpstr>
      <vt:lpstr>The situation - then [mid 1980s]: New Organizational Mechanisms used to Overcome Traditional Barriers.  Based mainly on a study by Arthur D Little Inc. and updated by CIO </vt:lpstr>
      <vt:lpstr>The situation - then [mid 1980s]  A comparison; Japan then and now.</vt:lpstr>
      <vt:lpstr>Characterizing Japanese innovative industries</vt:lpstr>
      <vt:lpstr>Characterizing Japanese innovative industries International Competitiveness and Corporate Size</vt:lpstr>
      <vt:lpstr>Characterizing Japanese innovative industries How do the strong medium-sized firms innovate? [The Economist, November  5th, 2009] </vt:lpstr>
      <vt:lpstr>Characterizing Japanese innovative industries Japanese, large-sized companies have the following attributes. Source: Wikipedia,  </vt:lpstr>
      <vt:lpstr>Characterizing Japanese innovative industries Permanent Employment and Hiring Practices. Source: Wikipedia, </vt:lpstr>
      <vt:lpstr>Characterizing Japanese innovative industries Promotion, reward, benefits and evaluation. Source: Wikipedia, </vt:lpstr>
      <vt:lpstr>Characterizing Japanese innovative industries Changing human relations practices and the role of unions. Source: Wikipedia, </vt:lpstr>
      <vt:lpstr>Characterizing Japanese innovative industries Leadership differences; Japan versus N.A. and Europe. Source; Wikipedia.</vt:lpstr>
      <vt:lpstr>Characterizing Japanese innovative industries The role of medium-sized firms in innovation and economic well-being. Source; The Economist, November 5th, 2009,  </vt:lpstr>
      <vt:lpstr>Characterizing Japanese innovative industries Source; The Economist, November 5th, 2009.</vt:lpstr>
      <vt:lpstr> How does Japanese management culture support or detract from an innovative culture? Four themes. </vt:lpstr>
      <vt:lpstr>What is a favorable management culture? Four themes. How does Japanese management culture score?</vt:lpstr>
      <vt:lpstr>An innovative management culture is based on four themes Theme 1 – Management provides motivation by </vt:lpstr>
      <vt:lpstr>An innovative management culture is based on four themes Theme 2 – Management demonstrates a tolerance for  </vt:lpstr>
      <vt:lpstr>An innovative management culture is based on four themes Theme 3 – Management encourages communication by </vt:lpstr>
      <vt:lpstr>An innovative management culture is based on four themes Theme 4 - Managing the corporation’s economics with an emphasis on  </vt:lpstr>
      <vt:lpstr>     Can – should – Japanese management (and government) recalibrate their management culture to increase innovation and economic development?  Management practices which might be changed? </vt:lpstr>
      <vt:lpstr>Is the management culture in Japan one of the major contributors to lack of economic development?  CIO examines differences with innovative practices elsewhere.</vt:lpstr>
      <vt:lpstr>Is the management culture in Japan one of the major contributors to lack of economic development?  CIO examines differences with innovative practices elsewhere. </vt:lpstr>
      <vt:lpstr>Is the management culture in Japan one of the major contributors to lack of economic development?  CIO examines differences with innovative practices elsewhere. </vt:lpstr>
      <vt:lpstr>Is the management culture in Japan one of the major contributors to lack of economic development?  CIO examines differences with innovative practices elsewhere. </vt:lpstr>
      <vt:lpstr>   Appendix Study of International Competitiveness</vt:lpstr>
      <vt:lpstr>Results of a Study of International Competitiveness. Report from the Information and Technology and Innovation Foundation* February 2009.</vt:lpstr>
      <vt:lpstr>Results of a Study of International Competitiveness. Report from the Information and Technology and Innovation Foundation. February 2009</vt:lpstr>
      <vt:lpstr>Results of a Study of International Competitiveness. Report from the Information and Technology and Innovation Foundation. February 2009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Japanese Culture for Corporate Innovation</dc:title>
  <dc:creator>Paul White</dc:creator>
  <cp:lastModifiedBy>Paul White</cp:lastModifiedBy>
  <cp:revision>206</cp:revision>
  <dcterms:created xsi:type="dcterms:W3CDTF">2010-01-06T19:43:27Z</dcterms:created>
  <dcterms:modified xsi:type="dcterms:W3CDTF">2020-05-29T14:48:12Z</dcterms:modified>
</cp:coreProperties>
</file>